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341" r:id="rId4"/>
    <p:sldId id="257" r:id="rId5"/>
    <p:sldId id="293" r:id="rId6"/>
    <p:sldId id="298" r:id="rId7"/>
    <p:sldId id="258" r:id="rId8"/>
    <p:sldId id="260" r:id="rId9"/>
    <p:sldId id="261" r:id="rId10"/>
    <p:sldId id="262" r:id="rId11"/>
    <p:sldId id="263" r:id="rId12"/>
    <p:sldId id="264" r:id="rId13"/>
    <p:sldId id="27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8" r:id="rId27"/>
    <p:sldId id="279" r:id="rId28"/>
    <p:sldId id="280" r:id="rId29"/>
    <p:sldId id="281" r:id="rId30"/>
    <p:sldId id="282" r:id="rId31"/>
    <p:sldId id="283" r:id="rId32"/>
    <p:sldId id="284" r:id="rId33"/>
    <p:sldId id="285" r:id="rId34"/>
    <p:sldId id="286" r:id="rId35"/>
    <p:sldId id="287" r:id="rId36"/>
    <p:sldId id="288" r:id="rId37"/>
    <p:sldId id="290" r:id="rId38"/>
    <p:sldId id="291" r:id="rId39"/>
    <p:sldId id="292" r:id="rId40"/>
    <p:sldId id="289" r:id="rId41"/>
    <p:sldId id="259" r:id="rId42"/>
    <p:sldId id="294" r:id="rId43"/>
    <p:sldId id="295" r:id="rId44"/>
    <p:sldId id="296" r:id="rId45"/>
    <p:sldId id="297" r:id="rId46"/>
    <p:sldId id="299" r:id="rId47"/>
    <p:sldId id="300" r:id="rId48"/>
    <p:sldId id="329" r:id="rId49"/>
    <p:sldId id="301" r:id="rId50"/>
    <p:sldId id="302" r:id="rId51"/>
    <p:sldId id="303" r:id="rId52"/>
    <p:sldId id="304" r:id="rId53"/>
    <p:sldId id="305"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30" r:id="rId67"/>
    <p:sldId id="331" r:id="rId68"/>
    <p:sldId id="332" r:id="rId69"/>
    <p:sldId id="333" r:id="rId70"/>
    <p:sldId id="334" r:id="rId71"/>
    <p:sldId id="335" r:id="rId72"/>
    <p:sldId id="336" r:id="rId73"/>
    <p:sldId id="337" r:id="rId74"/>
    <p:sldId id="338" r:id="rId75"/>
    <p:sldId id="339" r:id="rId76"/>
    <p:sldId id="340" r:id="rId77"/>
    <p:sldId id="319" r:id="rId78"/>
    <p:sldId id="320" r:id="rId79"/>
    <p:sldId id="321" r:id="rId80"/>
    <p:sldId id="420" r:id="rId81"/>
    <p:sldId id="342" r:id="rId82"/>
    <p:sldId id="343" r:id="rId83"/>
    <p:sldId id="344" r:id="rId84"/>
    <p:sldId id="345" r:id="rId85"/>
    <p:sldId id="346" r:id="rId86"/>
    <p:sldId id="347" r:id="rId87"/>
    <p:sldId id="348" r:id="rId88"/>
    <p:sldId id="349" r:id="rId89"/>
    <p:sldId id="381" r:id="rId90"/>
    <p:sldId id="350" r:id="rId91"/>
    <p:sldId id="351" r:id="rId92"/>
    <p:sldId id="352" r:id="rId93"/>
    <p:sldId id="353" r:id="rId94"/>
    <p:sldId id="354" r:id="rId95"/>
    <p:sldId id="382" r:id="rId96"/>
    <p:sldId id="355" r:id="rId97"/>
    <p:sldId id="356" r:id="rId98"/>
    <p:sldId id="383" r:id="rId99"/>
    <p:sldId id="409" r:id="rId100"/>
    <p:sldId id="421" r:id="rId101"/>
    <p:sldId id="422" r:id="rId102"/>
    <p:sldId id="410" r:id="rId103"/>
    <p:sldId id="419" r:id="rId104"/>
    <p:sldId id="411" r:id="rId105"/>
    <p:sldId id="357" r:id="rId106"/>
    <p:sldId id="384" r:id="rId107"/>
    <p:sldId id="415" r:id="rId108"/>
    <p:sldId id="416" r:id="rId109"/>
    <p:sldId id="385" r:id="rId110"/>
    <p:sldId id="417" r:id="rId111"/>
    <p:sldId id="386" r:id="rId112"/>
    <p:sldId id="418" r:id="rId113"/>
    <p:sldId id="400" r:id="rId114"/>
    <p:sldId id="401" r:id="rId115"/>
    <p:sldId id="402" r:id="rId116"/>
    <p:sldId id="391" r:id="rId117"/>
    <p:sldId id="403" r:id="rId118"/>
    <p:sldId id="404" r:id="rId119"/>
    <p:sldId id="405" r:id="rId120"/>
    <p:sldId id="392" r:id="rId121"/>
    <p:sldId id="406" r:id="rId122"/>
    <p:sldId id="407" r:id="rId123"/>
    <p:sldId id="412" r:id="rId124"/>
    <p:sldId id="413" r:id="rId125"/>
    <p:sldId id="414" r:id="rId126"/>
    <p:sldId id="387" r:id="rId127"/>
    <p:sldId id="388" r:id="rId128"/>
    <p:sldId id="389" r:id="rId129"/>
    <p:sldId id="390" r:id="rId130"/>
    <p:sldId id="408" r:id="rId131"/>
    <p:sldId id="370" r:id="rId132"/>
    <p:sldId id="371" r:id="rId133"/>
    <p:sldId id="372" r:id="rId134"/>
    <p:sldId id="373" r:id="rId135"/>
    <p:sldId id="374" r:id="rId136"/>
    <p:sldId id="375" r:id="rId137"/>
    <p:sldId id="376" r:id="rId138"/>
    <p:sldId id="377" r:id="rId139"/>
    <p:sldId id="378" r:id="rId140"/>
    <p:sldId id="379" r:id="rId141"/>
    <p:sldId id="380"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84" autoAdjust="0"/>
    <p:restoredTop sz="94660"/>
  </p:normalViewPr>
  <p:slideViewPr>
    <p:cSldViewPr snapToGrid="0">
      <p:cViewPr varScale="1">
        <p:scale>
          <a:sx n="70" d="100"/>
          <a:sy n="70" d="100"/>
        </p:scale>
        <p:origin x="8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FCC1-A919-4CFC-8BD3-15D1A170CF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5D0B9E-1128-467D-8914-79762EE191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1A774A-90EA-493B-B9ED-FB570D5D4A36}"/>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5" name="Footer Placeholder 4">
            <a:extLst>
              <a:ext uri="{FF2B5EF4-FFF2-40B4-BE49-F238E27FC236}">
                <a16:creationId xmlns:a16="http://schemas.microsoft.com/office/drawing/2014/main" id="{46E03EAA-139E-4C58-87ED-701D17AAF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0D95E-F1DF-4DFF-9B7A-3FB0C88E966B}"/>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73019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6D91-91C4-4BEB-8AE6-086E8492CF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849CE3-06FB-47A8-AE42-DA9FC140E6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2BF978-A8B5-4538-BA8B-047DCF5C7765}"/>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5" name="Footer Placeholder 4">
            <a:extLst>
              <a:ext uri="{FF2B5EF4-FFF2-40B4-BE49-F238E27FC236}">
                <a16:creationId xmlns:a16="http://schemas.microsoft.com/office/drawing/2014/main" id="{03E61E47-90D4-4ECF-8602-B3D0C31CD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16EEF-45D9-4A24-8486-CC95D9534AA7}"/>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133027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D4D61-AE45-414F-B1D5-1EC81F0658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ECA5D6-F615-4243-AF96-E6633FEED1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351D3-4031-45EB-A135-FB1BF50876AD}"/>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5" name="Footer Placeholder 4">
            <a:extLst>
              <a:ext uri="{FF2B5EF4-FFF2-40B4-BE49-F238E27FC236}">
                <a16:creationId xmlns:a16="http://schemas.microsoft.com/office/drawing/2014/main" id="{62FD2E41-BDAF-4232-987E-338448862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7727C-BA87-4FCE-A4BE-DBE22704B88A}"/>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351727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98CE-0714-4E43-93C9-0F4386948A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E5B834-DC54-4F40-BE36-F37AD4B541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05CC2-8CCB-48B4-AB75-F526A8107641}"/>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5" name="Footer Placeholder 4">
            <a:extLst>
              <a:ext uri="{FF2B5EF4-FFF2-40B4-BE49-F238E27FC236}">
                <a16:creationId xmlns:a16="http://schemas.microsoft.com/office/drawing/2014/main" id="{250DEAB6-93CF-4BBF-8F18-42C70E654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D50164-100A-4BD8-A0A7-D7B3C1EFFAB0}"/>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2893164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6F78-C26E-47A5-955A-85B06B5C07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35C2E1-38C9-48AC-8F14-CD63540D1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5C7404-3E34-4442-98D0-658161D6A54F}"/>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5" name="Footer Placeholder 4">
            <a:extLst>
              <a:ext uri="{FF2B5EF4-FFF2-40B4-BE49-F238E27FC236}">
                <a16:creationId xmlns:a16="http://schemas.microsoft.com/office/drawing/2014/main" id="{2DAAAD67-E0F6-4859-A402-23FA0D1CB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AF5CD-D5F9-453B-BE26-12B33F35FB00}"/>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314600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8966-1D1E-4528-B6E7-101A0283EE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308CB6-4361-494E-B3BF-A0421883E9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4CC7BE-8E57-427D-AA97-3DA2AAAE34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508B5-BD8A-4B70-9DB6-7B85994CEC80}"/>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6" name="Footer Placeholder 5">
            <a:extLst>
              <a:ext uri="{FF2B5EF4-FFF2-40B4-BE49-F238E27FC236}">
                <a16:creationId xmlns:a16="http://schemas.microsoft.com/office/drawing/2014/main" id="{901E6708-F2DB-4C10-AE78-64F906182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2E5321-A228-46F0-ABB9-E8C7B6516AF8}"/>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3192016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44D-3E20-45E3-92F2-64473EDE9F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4BBFE9-83B8-44AD-920E-13604E651F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CF893-BE78-4100-9231-4C213B0F17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4DD3B3-A31F-4FF5-9F41-E9398AD8C5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AB4C1B-6FB3-4A44-B1FC-DA6A4D793F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C0333C-D128-48E9-A5E2-50513F7F67DC}"/>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8" name="Footer Placeholder 7">
            <a:extLst>
              <a:ext uri="{FF2B5EF4-FFF2-40B4-BE49-F238E27FC236}">
                <a16:creationId xmlns:a16="http://schemas.microsoft.com/office/drawing/2014/main" id="{DFFEF1A7-7A32-4EEC-B8A2-D3361EF801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1C71FE-041B-4C82-B8AE-951D4D88DE2A}"/>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31110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C0D1-1B9A-427E-BD77-02980CD95B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A6A3CA-12F8-4A6D-97A8-A9643127E48E}"/>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4" name="Footer Placeholder 3">
            <a:extLst>
              <a:ext uri="{FF2B5EF4-FFF2-40B4-BE49-F238E27FC236}">
                <a16:creationId xmlns:a16="http://schemas.microsoft.com/office/drawing/2014/main" id="{96693D20-BEC3-4F8C-89BA-2457DF8AAF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D01028-3710-4127-896F-452DFF817819}"/>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70375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A4589-930C-4E80-89BD-74D8E3788EEE}"/>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3" name="Footer Placeholder 2">
            <a:extLst>
              <a:ext uri="{FF2B5EF4-FFF2-40B4-BE49-F238E27FC236}">
                <a16:creationId xmlns:a16="http://schemas.microsoft.com/office/drawing/2014/main" id="{FC77C442-DA1D-462A-A9C1-1EB76E38A3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65C7F1-07F1-4B47-87D5-8155A3D1CCF7}"/>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3102884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F9D8-13C4-45A5-A966-DC96F5D6DD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F2E1FB-852B-4BFB-95D9-95A7AC795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A55BF4-01C4-4BCD-BCA2-8F50EF1F4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FB8F08-FF3C-41D3-AA7B-825EF9D7CB68}"/>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6" name="Footer Placeholder 5">
            <a:extLst>
              <a:ext uri="{FF2B5EF4-FFF2-40B4-BE49-F238E27FC236}">
                <a16:creationId xmlns:a16="http://schemas.microsoft.com/office/drawing/2014/main" id="{067CA971-84F6-49D8-B9E8-BEAB16AF6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E9FD4F-CC8B-4FF9-AD88-879E35518675}"/>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201751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2890-0715-437B-B7EA-8C9DCEC8D6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E327B7-7139-4712-8C62-5F4D8523A6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639B63-E4DF-4D6B-9A90-A5F39BD0A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FFFAC-3F8E-4633-8A61-6B2E7D1D88B1}"/>
              </a:ext>
            </a:extLst>
          </p:cNvPr>
          <p:cNvSpPr>
            <a:spLocks noGrp="1"/>
          </p:cNvSpPr>
          <p:nvPr>
            <p:ph type="dt" sz="half" idx="10"/>
          </p:nvPr>
        </p:nvSpPr>
        <p:spPr/>
        <p:txBody>
          <a:bodyPr/>
          <a:lstStyle/>
          <a:p>
            <a:fld id="{975053A5-9F16-4C54-B41B-68804BC9319E}" type="datetimeFigureOut">
              <a:rPr lang="en-US" smtClean="0"/>
              <a:t>6/14/2022</a:t>
            </a:fld>
            <a:endParaRPr lang="en-US"/>
          </a:p>
        </p:txBody>
      </p:sp>
      <p:sp>
        <p:nvSpPr>
          <p:cNvPr id="6" name="Footer Placeholder 5">
            <a:extLst>
              <a:ext uri="{FF2B5EF4-FFF2-40B4-BE49-F238E27FC236}">
                <a16:creationId xmlns:a16="http://schemas.microsoft.com/office/drawing/2014/main" id="{9D7E3CA6-89EF-4FB3-AA5F-5264A829C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B8486C-782E-4EEE-9926-4E52CC121AB0}"/>
              </a:ext>
            </a:extLst>
          </p:cNvPr>
          <p:cNvSpPr>
            <a:spLocks noGrp="1"/>
          </p:cNvSpPr>
          <p:nvPr>
            <p:ph type="sldNum" sz="quarter" idx="12"/>
          </p:nvPr>
        </p:nvSpPr>
        <p:spPr/>
        <p:txBody>
          <a:bodyPr/>
          <a:lstStyle/>
          <a:p>
            <a:fld id="{EBBEE555-3596-4ACA-B7D6-3D60101ADA15}" type="slidenum">
              <a:rPr lang="en-US" smtClean="0"/>
              <a:t>‹#›</a:t>
            </a:fld>
            <a:endParaRPr lang="en-US"/>
          </a:p>
        </p:txBody>
      </p:sp>
    </p:spTree>
    <p:extLst>
      <p:ext uri="{BB962C8B-B14F-4D97-AF65-F5344CB8AC3E}">
        <p14:creationId xmlns:p14="http://schemas.microsoft.com/office/powerpoint/2010/main" val="90044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662A72-96D6-4022-B523-33E8547B8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BE2B60-5411-47EA-9BD5-87493DD093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95087-F210-49E6-AF6D-3411FA84D9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053A5-9F16-4C54-B41B-68804BC9319E}" type="datetimeFigureOut">
              <a:rPr lang="en-US" smtClean="0"/>
              <a:t>6/14/2022</a:t>
            </a:fld>
            <a:endParaRPr lang="en-US"/>
          </a:p>
        </p:txBody>
      </p:sp>
      <p:sp>
        <p:nvSpPr>
          <p:cNvPr id="5" name="Footer Placeholder 4">
            <a:extLst>
              <a:ext uri="{FF2B5EF4-FFF2-40B4-BE49-F238E27FC236}">
                <a16:creationId xmlns:a16="http://schemas.microsoft.com/office/drawing/2014/main" id="{0384A3CB-299D-43A9-9659-037ED5E24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1D5174-2763-46E4-9C25-87507F312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BEE555-3596-4ACA-B7D6-3D60101ADA15}" type="slidenum">
              <a:rPr lang="en-US" smtClean="0"/>
              <a:t>‹#›</a:t>
            </a:fld>
            <a:endParaRPr lang="en-US"/>
          </a:p>
        </p:txBody>
      </p:sp>
    </p:spTree>
    <p:extLst>
      <p:ext uri="{BB962C8B-B14F-4D97-AF65-F5344CB8AC3E}">
        <p14:creationId xmlns:p14="http://schemas.microsoft.com/office/powerpoint/2010/main" val="2058712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image" Target="../media/image76.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2.xml"/><Relationship Id="rId5" Type="http://schemas.openxmlformats.org/officeDocument/2006/relationships/image" Target="../media/image70.tmp"/><Relationship Id="rId4" Type="http://schemas.openxmlformats.org/officeDocument/2006/relationships/image" Target="../media/image69.tmp"/></Relationships>
</file>

<file path=ppt/slides/_rels/slide97.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51FC-BB43-49A2-B531-456F7406A588}"/>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6281908E-1478-4DAB-BEDC-0A684AB4E1C6}"/>
              </a:ext>
            </a:extLst>
          </p:cNvPr>
          <p:cNvSpPr>
            <a:spLocks noGrp="1"/>
          </p:cNvSpPr>
          <p:nvPr>
            <p:ph type="subTitle" idx="1"/>
          </p:nvPr>
        </p:nvSpPr>
        <p:spPr/>
        <p:txBody>
          <a:bodyPr/>
          <a:lstStyle/>
          <a:p>
            <a:r>
              <a:rPr lang="en-US" dirty="0" err="1"/>
              <a:t>Nouman</a:t>
            </a:r>
            <a:r>
              <a:rPr lang="en-US" dirty="0"/>
              <a:t> M </a:t>
            </a:r>
            <a:r>
              <a:rPr lang="en-US" dirty="0" err="1"/>
              <a:t>Durrani</a:t>
            </a:r>
            <a:endParaRPr lang="en-US" dirty="0"/>
          </a:p>
        </p:txBody>
      </p:sp>
    </p:spTree>
    <p:extLst>
      <p:ext uri="{BB962C8B-B14F-4D97-AF65-F5344CB8AC3E}">
        <p14:creationId xmlns:p14="http://schemas.microsoft.com/office/powerpoint/2010/main" val="1424606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chemeClr val="accent1"/>
                </a:solidFill>
                <a:latin typeface="Arial Narrow" panose="020B0606020202030204" pitchFamily="34" charset="0"/>
              </a:rPr>
              <a:t>Multiple </a:t>
            </a:r>
            <a:r>
              <a:rPr lang="en-US" sz="4000" dirty="0">
                <a:solidFill>
                  <a:srgbClr val="FF0000"/>
                </a:solidFill>
                <a:latin typeface="Arial Narrow" panose="020B0606020202030204" pitchFamily="34" charset="0"/>
              </a:rPr>
              <a:t>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b="1" dirty="0">
                <a:solidFill>
                  <a:srgbClr val="00B050"/>
                </a:solidFill>
                <a:latin typeface="Arial Narrow" panose="020B0606020202030204" pitchFamily="34" charset="0"/>
              </a:rPr>
              <a:t>Lab Task 1:</a:t>
            </a:r>
          </a:p>
          <a:p>
            <a:pPr marL="0" indent="0">
              <a:buNone/>
            </a:pPr>
            <a:r>
              <a:rPr lang="en-US" dirty="0">
                <a:latin typeface="Arial Narrow" panose="020B0606020202030204" pitchFamily="34" charset="0"/>
              </a:rPr>
              <a:t>We have defined lists called time, revenue, and costs. </a:t>
            </a:r>
          </a:p>
          <a:p>
            <a:pPr marL="0" indent="0">
              <a:buNone/>
            </a:pPr>
            <a:r>
              <a:rPr lang="en-US" sz="2000" dirty="0">
                <a:solidFill>
                  <a:schemeClr val="accent1"/>
                </a:solidFill>
                <a:latin typeface="Arial Narrow" panose="020B0606020202030204" pitchFamily="34" charset="0"/>
              </a:rPr>
              <a:t>time = [0, 1, 2, 3, 4]</a:t>
            </a:r>
          </a:p>
          <a:p>
            <a:pPr marL="0" indent="0">
              <a:buNone/>
            </a:pPr>
            <a:r>
              <a:rPr lang="en-US" sz="2000" dirty="0">
                <a:solidFill>
                  <a:schemeClr val="accent1"/>
                </a:solidFill>
                <a:latin typeface="Arial Narrow" panose="020B0606020202030204" pitchFamily="34" charset="0"/>
              </a:rPr>
              <a:t>revenue = [200, 400, 650, 800, 850]</a:t>
            </a:r>
          </a:p>
          <a:p>
            <a:pPr marL="0" indent="0">
              <a:buNone/>
            </a:pPr>
            <a:r>
              <a:rPr lang="en-US" sz="2000" dirty="0">
                <a:solidFill>
                  <a:schemeClr val="accent1"/>
                </a:solidFill>
                <a:latin typeface="Arial Narrow" panose="020B0606020202030204" pitchFamily="34" charset="0"/>
              </a:rPr>
              <a:t>costs = [150, 500, 550, 550, 560]</a:t>
            </a:r>
          </a:p>
          <a:p>
            <a:pPr marL="514350" indent="-514350">
              <a:buAutoNum type="alphaLcParenBoth"/>
            </a:pPr>
            <a:r>
              <a:rPr lang="en-US" dirty="0">
                <a:latin typeface="Arial Narrow" panose="020B0606020202030204" pitchFamily="34" charset="0"/>
              </a:rPr>
              <a:t>Plot </a:t>
            </a:r>
            <a:r>
              <a:rPr lang="en-US" dirty="0">
                <a:solidFill>
                  <a:srgbClr val="FF0000"/>
                </a:solidFill>
                <a:latin typeface="Arial Narrow" panose="020B0606020202030204" pitchFamily="34" charset="0"/>
              </a:rPr>
              <a:t>revenue</a:t>
            </a:r>
            <a:r>
              <a:rPr lang="en-US" dirty="0">
                <a:latin typeface="Arial Narrow" panose="020B0606020202030204" pitchFamily="34" charset="0"/>
              </a:rPr>
              <a:t> vs </a:t>
            </a:r>
            <a:r>
              <a:rPr lang="en-US" dirty="0">
                <a:solidFill>
                  <a:srgbClr val="FF0000"/>
                </a:solidFill>
                <a:latin typeface="Arial Narrow" panose="020B0606020202030204" pitchFamily="34" charset="0"/>
              </a:rPr>
              <a:t>time</a:t>
            </a:r>
            <a:r>
              <a:rPr lang="en-US" dirty="0">
                <a:latin typeface="Arial Narrow" panose="020B0606020202030204" pitchFamily="34" charset="0"/>
              </a:rPr>
              <a:t>.</a:t>
            </a:r>
          </a:p>
          <a:p>
            <a:pPr marL="514350" indent="-514350">
              <a:buAutoNum type="alphaLcParenBoth"/>
            </a:pPr>
            <a:r>
              <a:rPr lang="en-US" dirty="0">
                <a:latin typeface="Arial Narrow" panose="020B0606020202030204" pitchFamily="34" charset="0"/>
              </a:rPr>
              <a:t>Plot </a:t>
            </a:r>
            <a:r>
              <a:rPr lang="en-US" dirty="0">
                <a:solidFill>
                  <a:srgbClr val="FF0000"/>
                </a:solidFill>
                <a:latin typeface="Arial Narrow" panose="020B0606020202030204" pitchFamily="34" charset="0"/>
              </a:rPr>
              <a:t>costs</a:t>
            </a:r>
            <a:r>
              <a:rPr lang="en-US" dirty="0">
                <a:latin typeface="Arial Narrow" panose="020B0606020202030204" pitchFamily="34" charset="0"/>
              </a:rPr>
              <a:t> vs </a:t>
            </a:r>
            <a:r>
              <a:rPr lang="en-US" dirty="0">
                <a:solidFill>
                  <a:srgbClr val="FF0000"/>
                </a:solidFill>
                <a:latin typeface="Arial Narrow" panose="020B0606020202030204" pitchFamily="34" charset="0"/>
              </a:rPr>
              <a:t>time</a:t>
            </a:r>
            <a:r>
              <a:rPr lang="en-US" dirty="0">
                <a:latin typeface="Arial Narrow" panose="020B0606020202030204" pitchFamily="34" charset="0"/>
              </a:rPr>
              <a:t> on the same plot as the last line.</a:t>
            </a:r>
          </a:p>
          <a:p>
            <a:pPr marL="514350" indent="-514350">
              <a:buAutoNum type="alphaLcParenBoth"/>
            </a:pPr>
            <a:endParaRPr lang="en-US" dirty="0">
              <a:latin typeface="Arial Narrow" panose="020B0606020202030204" pitchFamily="34" charset="0"/>
            </a:endParaRPr>
          </a:p>
          <a:p>
            <a:pPr marL="0" indent="0">
              <a:buNone/>
            </a:pPr>
            <a:endParaRPr lang="en-US" dirty="0">
              <a:latin typeface="Arial Narrow" panose="020B0606020202030204" pitchFamily="34" charset="0"/>
            </a:endParaRPr>
          </a:p>
        </p:txBody>
      </p:sp>
    </p:spTree>
    <p:extLst>
      <p:ext uri="{BB962C8B-B14F-4D97-AF65-F5344CB8AC3E}">
        <p14:creationId xmlns:p14="http://schemas.microsoft.com/office/powerpoint/2010/main" val="21633914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5753"/>
          </a:xfrm>
        </p:spPr>
        <p:txBody>
          <a:bodyPr>
            <a:normAutofit fontScale="90000"/>
          </a:bodyPr>
          <a:lstStyle/>
          <a:p>
            <a:r>
              <a:rPr lang="en-US" b="1" dirty="0"/>
              <a:t>Built-in </a:t>
            </a:r>
            <a:r>
              <a:rPr lang="en-US" b="1" dirty="0" smtClean="0"/>
              <a:t>Themes</a:t>
            </a:r>
            <a:endParaRPr lang="en-US" dirty="0"/>
          </a:p>
        </p:txBody>
      </p:sp>
      <p:sp>
        <p:nvSpPr>
          <p:cNvPr id="3" name="Content Placeholder 2"/>
          <p:cNvSpPr>
            <a:spLocks noGrp="1"/>
          </p:cNvSpPr>
          <p:nvPr>
            <p:ph idx="1"/>
          </p:nvPr>
        </p:nvSpPr>
        <p:spPr/>
        <p:txBody>
          <a:bodyPr/>
          <a:lstStyle/>
          <a:p>
            <a:r>
              <a:rPr lang="en-US" dirty="0" err="1">
                <a:latin typeface="Arial Narrow" panose="020B0606020202030204" pitchFamily="34" charset="0"/>
              </a:rPr>
              <a:t>Seaborn</a:t>
            </a:r>
            <a:r>
              <a:rPr lang="en-US" dirty="0">
                <a:latin typeface="Arial Narrow" panose="020B0606020202030204" pitchFamily="34" charset="0"/>
              </a:rPr>
              <a:t> has five built-in themes to style its plots: </a:t>
            </a:r>
            <a:r>
              <a:rPr lang="en-US" dirty="0" err="1">
                <a:latin typeface="Arial Narrow" panose="020B0606020202030204" pitchFamily="34" charset="0"/>
              </a:rPr>
              <a:t>darkgrid</a:t>
            </a:r>
            <a:r>
              <a:rPr lang="en-US" dirty="0">
                <a:latin typeface="Arial Narrow" panose="020B0606020202030204" pitchFamily="34" charset="0"/>
              </a:rPr>
              <a:t>, </a:t>
            </a:r>
            <a:r>
              <a:rPr lang="en-US" dirty="0" err="1">
                <a:latin typeface="Arial Narrow" panose="020B0606020202030204" pitchFamily="34" charset="0"/>
              </a:rPr>
              <a:t>whitegrid</a:t>
            </a:r>
            <a:r>
              <a:rPr lang="en-US" dirty="0">
                <a:latin typeface="Arial Narrow" panose="020B0606020202030204" pitchFamily="34" charset="0"/>
              </a:rPr>
              <a:t>, dark, white, and ticks. </a:t>
            </a:r>
            <a:r>
              <a:rPr lang="en-US" dirty="0" err="1">
                <a:latin typeface="Arial Narrow" panose="020B0606020202030204" pitchFamily="34" charset="0"/>
              </a:rPr>
              <a:t>Seaborn</a:t>
            </a:r>
            <a:r>
              <a:rPr lang="en-US" dirty="0">
                <a:latin typeface="Arial Narrow" panose="020B0606020202030204" pitchFamily="34" charset="0"/>
              </a:rPr>
              <a:t> defaults to using the </a:t>
            </a:r>
            <a:r>
              <a:rPr lang="en-US" dirty="0" err="1">
                <a:latin typeface="Arial Narrow" panose="020B0606020202030204" pitchFamily="34" charset="0"/>
              </a:rPr>
              <a:t>darkgrid</a:t>
            </a:r>
            <a:r>
              <a:rPr lang="en-US" dirty="0">
                <a:latin typeface="Arial Narrow" panose="020B0606020202030204" pitchFamily="34" charset="0"/>
              </a:rPr>
              <a:t> theme for its plots, but you can change this </a:t>
            </a:r>
            <a:r>
              <a:rPr lang="en-US" dirty="0" smtClean="0">
                <a:latin typeface="Arial Narrow" panose="020B0606020202030204" pitchFamily="34" charset="0"/>
              </a:rPr>
              <a:t>styling</a:t>
            </a:r>
          </a:p>
          <a:p>
            <a:r>
              <a:rPr lang="en-US" dirty="0">
                <a:latin typeface="Arial Narrow" panose="020B0606020202030204" pitchFamily="34" charset="0"/>
              </a:rPr>
              <a:t>To use any of the preset themes pass the name of it to </a:t>
            </a:r>
            <a:r>
              <a:rPr lang="en-US" dirty="0" err="1">
                <a:latin typeface="Arial Narrow" panose="020B0606020202030204" pitchFamily="34" charset="0"/>
              </a:rPr>
              <a:t>sns.set_style</a:t>
            </a:r>
            <a:r>
              <a:rPr lang="en-US" dirty="0" smtClean="0">
                <a:latin typeface="Arial Narrow" panose="020B0606020202030204" pitchFamily="34" charset="0"/>
              </a:rPr>
              <a:t>().</a:t>
            </a:r>
          </a:p>
          <a:p>
            <a:pPr lvl="1"/>
            <a:r>
              <a:rPr lang="en-US" dirty="0" smtClean="0">
                <a:solidFill>
                  <a:schemeClr val="accent1"/>
                </a:solidFill>
                <a:latin typeface="Arial Narrow" panose="020B0606020202030204" pitchFamily="34" charset="0"/>
              </a:rPr>
              <a:t>Style</a:t>
            </a:r>
            <a:r>
              <a:rPr lang="en-US" dirty="0" smtClean="0">
                <a:latin typeface="Arial Narrow" panose="020B0606020202030204" pitchFamily="34" charset="0"/>
              </a:rPr>
              <a:t> </a:t>
            </a:r>
            <a:r>
              <a:rPr lang="en-US" dirty="0">
                <a:latin typeface="Arial Narrow" panose="020B0606020202030204" pitchFamily="34" charset="0"/>
              </a:rPr>
              <a:t>attribute </a:t>
            </a:r>
            <a:r>
              <a:rPr lang="en-US" dirty="0" smtClean="0">
                <a:latin typeface="Arial Narrow" panose="020B0606020202030204" pitchFamily="34" charset="0"/>
              </a:rPr>
              <a:t>can </a:t>
            </a:r>
            <a:r>
              <a:rPr lang="en-US" dirty="0">
                <a:latin typeface="Arial Narrow" panose="020B0606020202030204" pitchFamily="34" charset="0"/>
              </a:rPr>
              <a:t>take any value such as </a:t>
            </a:r>
            <a:r>
              <a:rPr lang="en-US" dirty="0" err="1">
                <a:solidFill>
                  <a:schemeClr val="accent1"/>
                </a:solidFill>
                <a:latin typeface="Arial Narrow" panose="020B0606020202030204" pitchFamily="34" charset="0"/>
              </a:rPr>
              <a:t>darkgrid</a:t>
            </a:r>
            <a:r>
              <a:rPr lang="en-US" dirty="0">
                <a:solidFill>
                  <a:schemeClr val="accent1"/>
                </a:solidFill>
                <a:latin typeface="Arial Narrow" panose="020B0606020202030204" pitchFamily="34" charset="0"/>
              </a:rPr>
              <a:t>, ticks</a:t>
            </a:r>
            <a:r>
              <a:rPr lang="en-US" dirty="0">
                <a:latin typeface="Arial Narrow" panose="020B0606020202030204" pitchFamily="34" charset="0"/>
              </a:rPr>
              <a:t>, etc</a:t>
            </a:r>
            <a:r>
              <a:rPr lang="en-US" dirty="0" smtClean="0">
                <a:latin typeface="Arial Narrow" panose="020B0606020202030204" pitchFamily="34" charset="0"/>
              </a:rPr>
              <a:t>.</a:t>
            </a:r>
          </a:p>
          <a:p>
            <a:endParaRPr lang="en-US" dirty="0">
              <a:latin typeface="Arial Narrow" panose="020B0606020202030204" pitchFamily="34" charset="0"/>
            </a:endParaRPr>
          </a:p>
          <a:p>
            <a:pPr marL="457200" lvl="1" indent="0">
              <a:buNone/>
            </a:pPr>
            <a:r>
              <a:rPr lang="en-US" dirty="0" err="1" smtClean="0">
                <a:solidFill>
                  <a:schemeClr val="accent1">
                    <a:lumMod val="75000"/>
                  </a:schemeClr>
                </a:solidFill>
                <a:latin typeface="Arial Narrow" panose="020B0606020202030204" pitchFamily="34" charset="0"/>
              </a:rPr>
              <a:t>sns.set_style</a:t>
            </a:r>
            <a:r>
              <a:rPr lang="en-US" dirty="0">
                <a:solidFill>
                  <a:schemeClr val="accent1">
                    <a:lumMod val="75000"/>
                  </a:schemeClr>
                </a:solidFill>
                <a:latin typeface="Arial Narrow" panose="020B0606020202030204" pitchFamily="34" charset="0"/>
              </a:rPr>
              <a:t>("</a:t>
            </a:r>
            <a:r>
              <a:rPr lang="en-US" dirty="0" err="1">
                <a:solidFill>
                  <a:schemeClr val="accent1">
                    <a:lumMod val="75000"/>
                  </a:schemeClr>
                </a:solidFill>
                <a:latin typeface="Arial Narrow" panose="020B0606020202030204" pitchFamily="34" charset="0"/>
              </a:rPr>
              <a:t>darkgrid</a:t>
            </a:r>
            <a:r>
              <a:rPr lang="en-US" dirty="0">
                <a:solidFill>
                  <a:schemeClr val="accent1">
                    <a:lumMod val="75000"/>
                  </a:schemeClr>
                </a:solidFill>
                <a:latin typeface="Arial Narrow" panose="020B0606020202030204" pitchFamily="34" charset="0"/>
              </a:rPr>
              <a:t>")</a:t>
            </a:r>
          </a:p>
          <a:p>
            <a:pPr marL="457200" lvl="1" indent="0">
              <a:buNone/>
            </a:pPr>
            <a:r>
              <a:rPr lang="en-US" dirty="0" err="1" smtClean="0">
                <a:solidFill>
                  <a:schemeClr val="accent1">
                    <a:lumMod val="75000"/>
                  </a:schemeClr>
                </a:solidFill>
                <a:latin typeface="Arial Narrow" panose="020B0606020202030204" pitchFamily="34" charset="0"/>
              </a:rPr>
              <a:t>sns.stripplot</a:t>
            </a:r>
            <a:r>
              <a:rPr lang="en-US" dirty="0" smtClean="0">
                <a:solidFill>
                  <a:schemeClr val="accent1">
                    <a:lumMod val="75000"/>
                  </a:schemeClr>
                </a:solidFill>
                <a:latin typeface="Arial Narrow" panose="020B0606020202030204" pitchFamily="34" charset="0"/>
              </a:rPr>
              <a:t>(x="day", y="</a:t>
            </a:r>
            <a:r>
              <a:rPr lang="en-US" dirty="0" err="1" smtClean="0">
                <a:solidFill>
                  <a:schemeClr val="accent1">
                    <a:lumMod val="75000"/>
                  </a:schemeClr>
                </a:solidFill>
                <a:latin typeface="Arial Narrow" panose="020B0606020202030204" pitchFamily="34" charset="0"/>
              </a:rPr>
              <a:t>total_bill</a:t>
            </a:r>
            <a:r>
              <a:rPr lang="en-US" dirty="0" smtClean="0">
                <a:solidFill>
                  <a:schemeClr val="accent1">
                    <a:lumMod val="75000"/>
                  </a:schemeClr>
                </a:solidFill>
                <a:latin typeface="Arial Narrow" panose="020B0606020202030204" pitchFamily="34" charset="0"/>
              </a:rPr>
              <a:t>", data=a)</a:t>
            </a:r>
          </a:p>
          <a:p>
            <a:endParaRPr lang="en-US" dirty="0">
              <a:latin typeface="Arial Narrow" panose="020B0606020202030204" pitchFamily="34" charset="0"/>
            </a:endParaRPr>
          </a:p>
          <a:p>
            <a:endParaRPr lang="en-US" dirty="0"/>
          </a:p>
        </p:txBody>
      </p:sp>
    </p:spTree>
    <p:extLst>
      <p:ext uri="{BB962C8B-B14F-4D97-AF65-F5344CB8AC3E}">
        <p14:creationId xmlns:p14="http://schemas.microsoft.com/office/powerpoint/2010/main" val="18490509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7143" y="3856262"/>
            <a:ext cx="3552240" cy="2455638"/>
          </a:xfrm>
          <a:prstGeom prst="rect">
            <a:avLst/>
          </a:prstGeom>
        </p:spPr>
      </p:pic>
      <p:sp>
        <p:nvSpPr>
          <p:cNvPr id="2" name="Title 1"/>
          <p:cNvSpPr>
            <a:spLocks noGrp="1"/>
          </p:cNvSpPr>
          <p:nvPr>
            <p:ph type="title"/>
          </p:nvPr>
        </p:nvSpPr>
        <p:spPr/>
        <p:txBody>
          <a:bodyPr/>
          <a:lstStyle/>
          <a:p>
            <a:r>
              <a:rPr lang="en-US" b="1" dirty="0"/>
              <a:t>Scaling Figure Styles for Different Mediums</a:t>
            </a:r>
            <a:br>
              <a:rPr lang="en-US" b="1" dirty="0"/>
            </a:br>
            <a:endParaRPr lang="en-US" dirty="0"/>
          </a:p>
        </p:txBody>
      </p:sp>
      <p:sp>
        <p:nvSpPr>
          <p:cNvPr id="3" name="Content Placeholder 2"/>
          <p:cNvSpPr>
            <a:spLocks noGrp="1"/>
          </p:cNvSpPr>
          <p:nvPr>
            <p:ph idx="1"/>
          </p:nvPr>
        </p:nvSpPr>
        <p:spPr/>
        <p:txBody>
          <a:bodyPr>
            <a:normAutofit/>
          </a:bodyPr>
          <a:lstStyle/>
          <a:p>
            <a:r>
              <a:rPr lang="en-US" sz="2400" dirty="0">
                <a:latin typeface="Arial Narrow" panose="020B0606020202030204" pitchFamily="34" charset="0"/>
              </a:rPr>
              <a:t>S</a:t>
            </a:r>
            <a:r>
              <a:rPr lang="en-US" sz="2400" dirty="0" smtClean="0">
                <a:latin typeface="Arial Narrow" panose="020B0606020202030204" pitchFamily="34" charset="0"/>
              </a:rPr>
              <a:t>tyling plots </a:t>
            </a:r>
            <a:r>
              <a:rPr lang="en-US" sz="2400" dirty="0">
                <a:latin typeface="Arial Narrow" panose="020B0606020202030204" pitchFamily="34" charset="0"/>
              </a:rPr>
              <a:t>for different presentation purposes is </a:t>
            </a:r>
            <a:r>
              <a:rPr lang="en-US" sz="2400" dirty="0" smtClean="0">
                <a:latin typeface="Arial Narrow" panose="020B0606020202030204" pitchFamily="34" charset="0"/>
              </a:rPr>
              <a:t>difficult in </a:t>
            </a:r>
            <a:r>
              <a:rPr lang="en-US" sz="2400" dirty="0" err="1">
                <a:latin typeface="Arial Narrow" panose="020B0606020202030204" pitchFamily="34" charset="0"/>
              </a:rPr>
              <a:t>Matplotlib</a:t>
            </a:r>
            <a:r>
              <a:rPr lang="en-US" sz="2400" dirty="0" smtClean="0">
                <a:latin typeface="Arial Narrow" panose="020B0606020202030204" pitchFamily="34" charset="0"/>
              </a:rPr>
              <a:t>. </a:t>
            </a:r>
          </a:p>
          <a:p>
            <a:r>
              <a:rPr lang="en-US" sz="2400" dirty="0" err="1" smtClean="0">
                <a:latin typeface="Arial Narrow" panose="020B0606020202030204" pitchFamily="34" charset="0"/>
              </a:rPr>
              <a:t>Seaborn</a:t>
            </a:r>
            <a:r>
              <a:rPr lang="en-US" sz="2400" dirty="0" smtClean="0">
                <a:latin typeface="Arial Narrow" panose="020B0606020202030204" pitchFamily="34" charset="0"/>
              </a:rPr>
              <a:t> </a:t>
            </a:r>
            <a:r>
              <a:rPr lang="en-US" sz="2400" dirty="0">
                <a:latin typeface="Arial Narrow" panose="020B0606020202030204" pitchFamily="34" charset="0"/>
              </a:rPr>
              <a:t>makes it easy to produce the same plots in a variety of different visual formats so you can customize the presentation of your data for the appropriate </a:t>
            </a:r>
            <a:r>
              <a:rPr lang="en-US" sz="2400" dirty="0" smtClean="0">
                <a:latin typeface="Arial Narrow" panose="020B0606020202030204" pitchFamily="34" charset="0"/>
              </a:rPr>
              <a:t>context.</a:t>
            </a:r>
          </a:p>
          <a:p>
            <a:r>
              <a:rPr lang="en-US" sz="2400" dirty="0" err="1">
                <a:latin typeface="Arial Narrow" panose="020B0606020202030204" pitchFamily="34" charset="0"/>
              </a:rPr>
              <a:t>Seaborn</a:t>
            </a:r>
            <a:r>
              <a:rPr lang="en-US" sz="2400" dirty="0">
                <a:latin typeface="Arial Narrow" panose="020B0606020202030204" pitchFamily="34" charset="0"/>
              </a:rPr>
              <a:t> has four presets </a:t>
            </a:r>
            <a:r>
              <a:rPr lang="en-US" sz="2400" dirty="0" smtClean="0">
                <a:latin typeface="Arial Narrow" panose="020B0606020202030204" pitchFamily="34" charset="0"/>
              </a:rPr>
              <a:t>(</a:t>
            </a:r>
            <a:r>
              <a:rPr lang="en-US" sz="2400" dirty="0">
                <a:latin typeface="Arial Narrow" panose="020B0606020202030204" pitchFamily="34" charset="0"/>
              </a:rPr>
              <a:t>paper, notebook, talk, and poster </a:t>
            </a:r>
            <a:r>
              <a:rPr lang="en-US" sz="2400" dirty="0" smtClean="0">
                <a:latin typeface="Arial Narrow" panose="020B0606020202030204" pitchFamily="34" charset="0"/>
              </a:rPr>
              <a:t>) which </a:t>
            </a:r>
            <a:r>
              <a:rPr lang="en-US" sz="2400" dirty="0">
                <a:latin typeface="Arial Narrow" panose="020B0606020202030204" pitchFamily="34" charset="0"/>
              </a:rPr>
              <a:t>set the size of the plot and allow you to customize your figure depending on how it will be presented.</a:t>
            </a:r>
          </a:p>
          <a:p>
            <a:r>
              <a:rPr lang="en-US" sz="2400" dirty="0" smtClean="0">
                <a:latin typeface="Arial Narrow" panose="020B0606020202030204" pitchFamily="34" charset="0"/>
              </a:rPr>
              <a:t>The </a:t>
            </a:r>
            <a:r>
              <a:rPr lang="en-US" sz="2400" dirty="0">
                <a:latin typeface="Arial Narrow" panose="020B0606020202030204" pitchFamily="34" charset="0"/>
              </a:rPr>
              <a:t>notebook style is the default. </a:t>
            </a:r>
          </a:p>
          <a:p>
            <a:endParaRPr lang="en-US" dirty="0"/>
          </a:p>
        </p:txBody>
      </p:sp>
      <p:sp>
        <p:nvSpPr>
          <p:cNvPr id="4" name="Rectangle 3"/>
          <p:cNvSpPr/>
          <p:nvPr/>
        </p:nvSpPr>
        <p:spPr>
          <a:xfrm>
            <a:off x="1096370" y="4505488"/>
            <a:ext cx="6096000" cy="1631216"/>
          </a:xfrm>
          <a:prstGeom prst="rect">
            <a:avLst/>
          </a:prstGeom>
        </p:spPr>
        <p:txBody>
          <a:bodyPr>
            <a:spAutoFit/>
          </a:bodyPr>
          <a:lstStyle/>
          <a:p>
            <a:r>
              <a:rPr lang="en-US" sz="2000" dirty="0" err="1">
                <a:latin typeface="Arial Narrow" panose="020B0606020202030204" pitchFamily="34" charset="0"/>
              </a:rPr>
              <a:t>sns.set_style</a:t>
            </a:r>
            <a:r>
              <a:rPr lang="en-US" sz="2000" dirty="0">
                <a:latin typeface="Arial Narrow" panose="020B0606020202030204" pitchFamily="34" charset="0"/>
              </a:rPr>
              <a:t>("ticks")</a:t>
            </a:r>
          </a:p>
          <a:p>
            <a:r>
              <a:rPr lang="en-US" sz="2000" dirty="0">
                <a:latin typeface="Arial Narrow" panose="020B0606020202030204" pitchFamily="34" charset="0"/>
              </a:rPr>
              <a:t> </a:t>
            </a:r>
          </a:p>
          <a:p>
            <a:r>
              <a:rPr lang="en-US" sz="2000" dirty="0">
                <a:latin typeface="Arial Narrow" panose="020B0606020202030204" pitchFamily="34" charset="0"/>
              </a:rPr>
              <a:t># Smallest context:</a:t>
            </a:r>
          </a:p>
          <a:p>
            <a:r>
              <a:rPr lang="en-US" sz="2000" dirty="0" err="1">
                <a:latin typeface="Arial Narrow" panose="020B0606020202030204" pitchFamily="34" charset="0"/>
              </a:rPr>
              <a:t>sns.set_context</a:t>
            </a:r>
            <a:r>
              <a:rPr lang="en-US" sz="2000" dirty="0">
                <a:latin typeface="Arial Narrow" panose="020B0606020202030204" pitchFamily="34" charset="0"/>
              </a:rPr>
              <a:t>("paper")</a:t>
            </a:r>
          </a:p>
          <a:p>
            <a:r>
              <a:rPr lang="en-US" sz="2000" dirty="0" err="1">
                <a:latin typeface="Arial Narrow" panose="020B0606020202030204" pitchFamily="34" charset="0"/>
              </a:rPr>
              <a:t>sns.stripplot</a:t>
            </a:r>
            <a:r>
              <a:rPr lang="en-US" sz="2000" dirty="0">
                <a:latin typeface="Arial Narrow" panose="020B0606020202030204" pitchFamily="34" charset="0"/>
              </a:rPr>
              <a:t>(x="day", y="</a:t>
            </a:r>
            <a:r>
              <a:rPr lang="en-US" sz="2000" dirty="0" err="1">
                <a:latin typeface="Arial Narrow" panose="020B0606020202030204" pitchFamily="34" charset="0"/>
              </a:rPr>
              <a:t>total_bill</a:t>
            </a:r>
            <a:r>
              <a:rPr lang="en-US" sz="2000" dirty="0">
                <a:latin typeface="Arial Narrow" panose="020B0606020202030204" pitchFamily="34" charset="0"/>
              </a:rPr>
              <a:t>", data=tips)</a:t>
            </a:r>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9383" y="3856262"/>
            <a:ext cx="3360227" cy="2280442"/>
          </a:xfrm>
          <a:prstGeom prst="rect">
            <a:avLst/>
          </a:prstGeom>
        </p:spPr>
      </p:pic>
    </p:spTree>
    <p:extLst>
      <p:ext uri="{BB962C8B-B14F-4D97-AF65-F5344CB8AC3E}">
        <p14:creationId xmlns:p14="http://schemas.microsoft.com/office/powerpoint/2010/main" val="37867358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err="1">
                <a:solidFill>
                  <a:schemeClr val="accent1"/>
                </a:solidFill>
                <a:latin typeface="Arial Narrow" panose="020B0606020202030204" pitchFamily="34" charset="0"/>
              </a:rPr>
              <a:t>relplot</a:t>
            </a:r>
            <a:r>
              <a:rPr lang="en-US" sz="3200" dirty="0">
                <a:solidFill>
                  <a:schemeClr val="accent1"/>
                </a:solidFill>
                <a:latin typeface="Arial Narrow" panose="020B0606020202030204" pitchFamily="34" charset="0"/>
              </a:rPr>
              <a:t>():</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This is a figure-level-function that makes use of two other axes functions for Visualizing Statistical Relationships </a:t>
            </a:r>
            <a:r>
              <a:rPr lang="en-US" sz="2200" dirty="0" smtClean="0">
                <a:latin typeface="Arial Narrow" panose="020B0606020202030204" pitchFamily="34" charset="0"/>
              </a:rPr>
              <a:t>using </a:t>
            </a:r>
            <a:r>
              <a:rPr lang="en-US" sz="2200" dirty="0">
                <a:latin typeface="Arial Narrow" panose="020B0606020202030204" pitchFamily="34" charset="0"/>
              </a:rPr>
              <a:t>two common approaches: scatter plots and line </a:t>
            </a:r>
            <a:r>
              <a:rPr lang="en-US" sz="2200" dirty="0" smtClean="0">
                <a:latin typeface="Arial Narrow" panose="020B0606020202030204" pitchFamily="34" charset="0"/>
              </a:rPr>
              <a:t>plots:</a:t>
            </a:r>
            <a:endParaRPr lang="en-US" sz="2200" dirty="0">
              <a:latin typeface="Arial Narrow" panose="020B0606020202030204" pitchFamily="34" charset="0"/>
            </a:endParaRPr>
          </a:p>
          <a:p>
            <a:pPr lvl="1"/>
            <a:r>
              <a:rPr lang="en-US" sz="1800" dirty="0">
                <a:latin typeface="Arial Narrow" panose="020B0606020202030204" pitchFamily="34" charset="0"/>
              </a:rPr>
              <a:t>    scatterplot()</a:t>
            </a:r>
          </a:p>
          <a:p>
            <a:pPr lvl="1"/>
            <a:r>
              <a:rPr lang="en-US" sz="1800" dirty="0">
                <a:latin typeface="Arial Narrow" panose="020B0606020202030204" pitchFamily="34" charset="0"/>
              </a:rPr>
              <a:t>    </a:t>
            </a:r>
            <a:r>
              <a:rPr lang="en-US" sz="1800" dirty="0" err="1">
                <a:latin typeface="Arial Narrow" panose="020B0606020202030204" pitchFamily="34" charset="0"/>
              </a:rPr>
              <a:t>lineplot</a:t>
            </a:r>
            <a:r>
              <a:rPr lang="en-US" sz="1800" dirty="0">
                <a:latin typeface="Arial Narrow" panose="020B0606020202030204" pitchFamily="34" charset="0"/>
              </a:rPr>
              <a:t>()</a:t>
            </a:r>
          </a:p>
          <a:p>
            <a:endParaRPr lang="en-US" sz="2200" dirty="0">
              <a:latin typeface="Arial Narrow" panose="020B0606020202030204" pitchFamily="34" charset="0"/>
            </a:endParaRPr>
          </a:p>
          <a:p>
            <a:r>
              <a:rPr lang="en-US" sz="2200" dirty="0">
                <a:latin typeface="Arial Narrow" panose="020B0606020202030204" pitchFamily="34" charset="0"/>
              </a:rPr>
              <a:t>These functions can be specified using the ‘</a:t>
            </a:r>
            <a:r>
              <a:rPr lang="en-US" sz="2200" dirty="0">
                <a:solidFill>
                  <a:schemeClr val="accent1"/>
                </a:solidFill>
                <a:latin typeface="Arial Narrow" panose="020B0606020202030204" pitchFamily="34" charset="0"/>
              </a:rPr>
              <a:t>kind</a:t>
            </a:r>
            <a:r>
              <a:rPr lang="en-US" sz="2200" dirty="0">
                <a:latin typeface="Arial Narrow" panose="020B0606020202030204" pitchFamily="34" charset="0"/>
              </a:rPr>
              <a:t>’ parameter of </a:t>
            </a:r>
            <a:r>
              <a:rPr lang="en-US" sz="2200" dirty="0" err="1">
                <a:latin typeface="Arial Narrow" panose="020B0606020202030204" pitchFamily="34" charset="0"/>
              </a:rPr>
              <a:t>relplot</a:t>
            </a:r>
            <a:r>
              <a:rPr lang="en-US" sz="2200" dirty="0">
                <a:latin typeface="Arial Narrow" panose="020B0606020202030204" pitchFamily="34" charset="0"/>
              </a:rPr>
              <a:t>(). </a:t>
            </a:r>
          </a:p>
          <a:p>
            <a:r>
              <a:rPr lang="en-US" sz="2200" dirty="0">
                <a:latin typeface="Arial Narrow" panose="020B0606020202030204" pitchFamily="34" charset="0"/>
              </a:rPr>
              <a:t>It takes the default one which is scatterplot().</a:t>
            </a:r>
          </a:p>
        </p:txBody>
      </p:sp>
    </p:spTree>
    <p:extLst>
      <p:ext uri="{BB962C8B-B14F-4D97-AF65-F5344CB8AC3E}">
        <p14:creationId xmlns:p14="http://schemas.microsoft.com/office/powerpoint/2010/main" val="25255446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9970C-CD0E-44A5-9555-C56577402DBA}"/>
              </a:ext>
            </a:extLst>
          </p:cNvPr>
          <p:cNvSpPr>
            <a:spLocks noGrp="1"/>
          </p:cNvSpPr>
          <p:nvPr>
            <p:ph type="title"/>
          </p:nvPr>
        </p:nvSpPr>
        <p:spPr/>
        <p:txBody>
          <a:bodyPr/>
          <a:lstStyle/>
          <a:p>
            <a:r>
              <a:rPr lang="en-US" sz="3200" dirty="0" err="1">
                <a:solidFill>
                  <a:schemeClr val="accent1"/>
                </a:solidFill>
                <a:latin typeface="Arial Narrow" panose="020B0606020202030204" pitchFamily="34" charset="0"/>
              </a:rPr>
              <a:t>relplot</a:t>
            </a:r>
            <a:r>
              <a:rPr lang="en-US" sz="3200" dirty="0">
                <a:solidFill>
                  <a:schemeClr val="accent1"/>
                </a:solidFill>
                <a:latin typeface="Arial Narrow" panose="020B0606020202030204" pitchFamily="34" charset="0"/>
              </a:rPr>
              <a:t>():</a:t>
            </a:r>
            <a:endParaRPr lang="en-US" dirty="0">
              <a:solidFill>
                <a:schemeClr val="accent1"/>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1A460080-AACD-4212-AC29-86E5F1E1D6BB}"/>
              </a:ext>
            </a:extLst>
          </p:cNvPr>
          <p:cNvSpPr>
            <a:spLocks noGrp="1"/>
          </p:cNvSpPr>
          <p:nvPr>
            <p:ph idx="1"/>
          </p:nvPr>
        </p:nvSpPr>
        <p:spPr/>
        <p:txBody>
          <a:bodyPr>
            <a:normAutofit/>
          </a:bodyPr>
          <a:lstStyle/>
          <a:p>
            <a:pPr marL="0" indent="0">
              <a:buNone/>
            </a:pPr>
            <a:r>
              <a:rPr lang="en-US" sz="2200" dirty="0">
                <a:latin typeface="Arial Narrow" panose="020B0606020202030204" pitchFamily="34" charset="0"/>
              </a:rPr>
              <a:t>f = </a:t>
            </a:r>
            <a:r>
              <a:rPr lang="en-US" sz="2200" dirty="0" err="1">
                <a:latin typeface="Arial Narrow" panose="020B0606020202030204" pitchFamily="34" charset="0"/>
              </a:rPr>
              <a:t>sns.load_dataset</a:t>
            </a:r>
            <a:r>
              <a:rPr lang="en-US" sz="2200" dirty="0">
                <a:latin typeface="Arial Narrow" panose="020B0606020202030204" pitchFamily="34" charset="0"/>
              </a:rPr>
              <a:t>("flights")</a:t>
            </a:r>
          </a:p>
          <a:p>
            <a:pPr marL="0" indent="0">
              <a:buNone/>
            </a:pPr>
            <a:r>
              <a:rPr lang="en-US" sz="2200" dirty="0" err="1">
                <a:latin typeface="Arial Narrow" panose="020B0606020202030204" pitchFamily="34" charset="0"/>
              </a:rPr>
              <a:t>sns.relplot</a:t>
            </a:r>
            <a:r>
              <a:rPr lang="en-US" sz="2200" dirty="0">
                <a:latin typeface="Arial Narrow" panose="020B0606020202030204" pitchFamily="34" charset="0"/>
              </a:rPr>
              <a:t>(x="passengers", y="month", data=f);</a:t>
            </a:r>
          </a:p>
          <a:p>
            <a:pPr marL="0" indent="0">
              <a:buNone/>
            </a:pPr>
            <a:endParaRPr lang="en-US" sz="2200" dirty="0">
              <a:latin typeface="Arial Narrow" panose="020B0606020202030204" pitchFamily="34" charset="0"/>
            </a:endParaRPr>
          </a:p>
          <a:p>
            <a:pPr marL="0" indent="0">
              <a:buNone/>
            </a:pPr>
            <a:endParaRPr lang="en-US" sz="2200" dirty="0">
              <a:latin typeface="Arial Narrow" panose="020B0606020202030204" pitchFamily="34" charset="0"/>
            </a:endParaRPr>
          </a:p>
          <a:p>
            <a:pPr marL="0" indent="0">
              <a:buNone/>
            </a:pPr>
            <a:endParaRPr lang="en-US" sz="2200" dirty="0">
              <a:latin typeface="Arial Narrow" panose="020B0606020202030204" pitchFamily="34" charset="0"/>
            </a:endParaRPr>
          </a:p>
          <a:p>
            <a:pPr marL="0" indent="0">
              <a:buNone/>
            </a:pPr>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f = </a:t>
            </a:r>
            <a:r>
              <a:rPr lang="en-US" sz="2200" dirty="0" err="1">
                <a:latin typeface="Arial Narrow" panose="020B0606020202030204" pitchFamily="34" charset="0"/>
              </a:rPr>
              <a:t>sns.load_dataset</a:t>
            </a:r>
            <a:r>
              <a:rPr lang="en-US" sz="2200" dirty="0">
                <a:latin typeface="Arial Narrow" panose="020B0606020202030204" pitchFamily="34" charset="0"/>
              </a:rPr>
              <a:t>("flights")</a:t>
            </a:r>
          </a:p>
          <a:p>
            <a:pPr marL="0" indent="0">
              <a:buNone/>
            </a:pPr>
            <a:r>
              <a:rPr lang="en-US" sz="2200" dirty="0" err="1">
                <a:latin typeface="Arial Narrow" panose="020B0606020202030204" pitchFamily="34" charset="0"/>
              </a:rPr>
              <a:t>sns.relplot</a:t>
            </a:r>
            <a:r>
              <a:rPr lang="en-US" sz="2200" dirty="0">
                <a:latin typeface="Arial Narrow" panose="020B0606020202030204" pitchFamily="34" charset="0"/>
              </a:rPr>
              <a:t>(x="passengers", y="month", hue="year", data=f);</a:t>
            </a:r>
          </a:p>
        </p:txBody>
      </p:sp>
      <p:pic>
        <p:nvPicPr>
          <p:cNvPr id="6" name="Picture 5">
            <a:extLst>
              <a:ext uri="{FF2B5EF4-FFF2-40B4-BE49-F238E27FC236}">
                <a16:creationId xmlns:a16="http://schemas.microsoft.com/office/drawing/2014/main" id="{9ACA8168-8B34-4A5A-8874-3FBD3ECB7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182" y="0"/>
            <a:ext cx="3477490" cy="3517577"/>
          </a:xfrm>
          <a:prstGeom prst="rect">
            <a:avLst/>
          </a:prstGeom>
        </p:spPr>
      </p:pic>
      <p:pic>
        <p:nvPicPr>
          <p:cNvPr id="8" name="Picture 7">
            <a:extLst>
              <a:ext uri="{FF2B5EF4-FFF2-40B4-BE49-F238E27FC236}">
                <a16:creationId xmlns:a16="http://schemas.microsoft.com/office/drawing/2014/main" id="{52045EDA-B41B-4561-9C64-D42E24618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837" y="3429000"/>
            <a:ext cx="3858163" cy="3343742"/>
          </a:xfrm>
          <a:prstGeom prst="rect">
            <a:avLst/>
          </a:prstGeom>
        </p:spPr>
      </p:pic>
      <p:sp>
        <p:nvSpPr>
          <p:cNvPr id="9" name="Rectangle 8">
            <a:extLst>
              <a:ext uri="{FF2B5EF4-FFF2-40B4-BE49-F238E27FC236}">
                <a16:creationId xmlns:a16="http://schemas.microsoft.com/office/drawing/2014/main" id="{62CEFE64-1195-41DB-9E2F-FA7D8FF093B6}"/>
              </a:ext>
            </a:extLst>
          </p:cNvPr>
          <p:cNvSpPr/>
          <p:nvPr/>
        </p:nvSpPr>
        <p:spPr>
          <a:xfrm>
            <a:off x="838200" y="3517577"/>
            <a:ext cx="4560416" cy="400110"/>
          </a:xfrm>
          <a:prstGeom prst="rect">
            <a:avLst/>
          </a:prstGeom>
        </p:spPr>
        <p:txBody>
          <a:bodyPr wrap="none">
            <a:spAutoFit/>
          </a:bodyPr>
          <a:lstStyle/>
          <a:p>
            <a:r>
              <a:rPr lang="en-US" sz="2000" dirty="0">
                <a:latin typeface="Arial Narrow" panose="020B0606020202030204" pitchFamily="34" charset="0"/>
              </a:rPr>
              <a:t>We can add another dimension using the ‘hue’.</a:t>
            </a:r>
          </a:p>
        </p:txBody>
      </p:sp>
    </p:spTree>
    <p:extLst>
      <p:ext uri="{BB962C8B-B14F-4D97-AF65-F5344CB8AC3E}">
        <p14:creationId xmlns:p14="http://schemas.microsoft.com/office/powerpoint/2010/main" val="181110882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latin typeface="Arial Narrow" panose="020B0606020202030204" pitchFamily="34" charset="0"/>
              </a:rPr>
              <a:t>More customizations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pPr marL="0" indent="0">
              <a:buNone/>
            </a:pPr>
            <a:r>
              <a:rPr lang="en-US" sz="2200" dirty="0" err="1">
                <a:latin typeface="Arial Narrow" panose="020B0606020202030204" pitchFamily="34" charset="0"/>
              </a:rPr>
              <a:t>sns.set</a:t>
            </a:r>
            <a:r>
              <a:rPr lang="en-US" sz="2200" dirty="0">
                <a:latin typeface="Arial Narrow" panose="020B0606020202030204" pitchFamily="34" charset="0"/>
              </a:rPr>
              <a:t>(style="</a:t>
            </a:r>
            <a:r>
              <a:rPr lang="en-US" sz="2200" dirty="0" err="1">
                <a:latin typeface="Arial Narrow" panose="020B0606020202030204" pitchFamily="34" charset="0"/>
              </a:rPr>
              <a:t>darkgrid</a:t>
            </a:r>
            <a:r>
              <a:rPr lang="en-US" sz="2200" dirty="0">
                <a:latin typeface="Arial Narrow" panose="020B0606020202030204" pitchFamily="34" charset="0"/>
              </a:rPr>
              <a:t>")</a:t>
            </a:r>
          </a:p>
          <a:p>
            <a:pPr marL="0" indent="0">
              <a:buNone/>
            </a:pPr>
            <a:r>
              <a:rPr lang="en-US" sz="2200" dirty="0">
                <a:latin typeface="Arial Narrow" panose="020B0606020202030204" pitchFamily="34" charset="0"/>
              </a:rPr>
              <a:t>f = </a:t>
            </a:r>
            <a:r>
              <a:rPr lang="en-US" sz="2200" dirty="0" err="1">
                <a:latin typeface="Arial Narrow" panose="020B0606020202030204" pitchFamily="34" charset="0"/>
              </a:rPr>
              <a:t>sns.load_dataset</a:t>
            </a:r>
            <a:r>
              <a:rPr lang="en-US" sz="2200" dirty="0">
                <a:latin typeface="Arial Narrow" panose="020B0606020202030204" pitchFamily="34" charset="0"/>
              </a:rPr>
              <a:t>("flights")</a:t>
            </a:r>
          </a:p>
          <a:p>
            <a:pPr marL="0" indent="0">
              <a:buNone/>
            </a:pPr>
            <a:r>
              <a:rPr lang="en-US" sz="2200" dirty="0" err="1">
                <a:latin typeface="Arial Narrow" panose="020B0606020202030204" pitchFamily="34" charset="0"/>
              </a:rPr>
              <a:t>sns.relplot</a:t>
            </a:r>
            <a:r>
              <a:rPr lang="en-US" sz="2200" dirty="0">
                <a:latin typeface="Arial Narrow" panose="020B0606020202030204" pitchFamily="34" charset="0"/>
              </a:rPr>
              <a:t>(x="passengers", y="month", hue="year", palette="</a:t>
            </a:r>
            <a:r>
              <a:rPr lang="en-US" sz="2200" dirty="0" err="1">
                <a:latin typeface="Arial Narrow" panose="020B0606020202030204" pitchFamily="34" charset="0"/>
              </a:rPr>
              <a:t>ch:r</a:t>
            </a:r>
            <a:r>
              <a:rPr lang="en-US" sz="2200" dirty="0">
                <a:latin typeface="Arial Narrow" panose="020B0606020202030204" pitchFamily="34" charset="0"/>
              </a:rPr>
              <a:t>=-.5,l=.75", data=f);</a:t>
            </a:r>
          </a:p>
          <a:p>
            <a:pPr marL="0" indent="0">
              <a:buNone/>
            </a:pPr>
            <a:endParaRPr lang="en-US" sz="2200" dirty="0">
              <a:latin typeface="Arial Narrow" panose="020B0606020202030204" pitchFamily="34" charset="0"/>
            </a:endParaRPr>
          </a:p>
          <a:p>
            <a:pPr marL="0" indent="0">
              <a:buNone/>
            </a:pPr>
            <a:endParaRPr lang="en-US" sz="2200" dirty="0">
              <a:latin typeface="Arial Narrow" panose="020B0606020202030204" pitchFamily="34" charset="0"/>
            </a:endParaRPr>
          </a:p>
        </p:txBody>
      </p:sp>
      <p:pic>
        <p:nvPicPr>
          <p:cNvPr id="6" name="Picture 5">
            <a:extLst>
              <a:ext uri="{FF2B5EF4-FFF2-40B4-BE49-F238E27FC236}">
                <a16:creationId xmlns:a16="http://schemas.microsoft.com/office/drawing/2014/main" id="{099C8096-8BBF-4B87-8634-C7D2AAC35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373" y="2634729"/>
            <a:ext cx="5028172" cy="4323981"/>
          </a:xfrm>
          <a:prstGeom prst="rect">
            <a:avLst/>
          </a:prstGeom>
        </p:spPr>
      </p:pic>
    </p:spTree>
    <p:extLst>
      <p:ext uri="{BB962C8B-B14F-4D97-AF65-F5344CB8AC3E}">
        <p14:creationId xmlns:p14="http://schemas.microsoft.com/office/powerpoint/2010/main" val="192130485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latin typeface="Arial Narrow" panose="020B0606020202030204" pitchFamily="34" charset="0"/>
              </a:rPr>
              <a:t>Plotting Distributions with Seaborn</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Seaborn is optimized to work with large datasets — from its ability to natively interact with Pandas </a:t>
            </a:r>
            <a:r>
              <a:rPr lang="en-US" sz="2200" dirty="0" err="1">
                <a:latin typeface="Arial Narrow" panose="020B0606020202030204" pitchFamily="34" charset="0"/>
              </a:rPr>
              <a:t>DataFrames</a:t>
            </a:r>
            <a:r>
              <a:rPr lang="en-US" sz="2200" dirty="0">
                <a:latin typeface="Arial Narrow" panose="020B0606020202030204" pitchFamily="34" charset="0"/>
              </a:rPr>
              <a:t>, to automatically calculating and plotting aggregates. </a:t>
            </a:r>
          </a:p>
          <a:p>
            <a:endParaRPr lang="en-US" sz="2200" dirty="0">
              <a:latin typeface="Arial Narrow" panose="020B0606020202030204" pitchFamily="34" charset="0"/>
            </a:endParaRPr>
          </a:p>
          <a:p>
            <a:r>
              <a:rPr lang="en-US" sz="2200" dirty="0">
                <a:latin typeface="Arial Narrow" panose="020B0606020202030204" pitchFamily="34" charset="0"/>
              </a:rPr>
              <a:t>One of the most powerful aspects of Seaborn is </a:t>
            </a:r>
            <a:r>
              <a:rPr lang="en-US" sz="2200" dirty="0">
                <a:solidFill>
                  <a:schemeClr val="accent1"/>
                </a:solidFill>
                <a:latin typeface="Arial Narrow" panose="020B0606020202030204" pitchFamily="34" charset="0"/>
              </a:rPr>
              <a:t>its ability to visualize and compare distributions</a:t>
            </a:r>
            <a:r>
              <a:rPr lang="en-US" sz="2200" dirty="0">
                <a:latin typeface="Arial Narrow" panose="020B0606020202030204" pitchFamily="34" charset="0"/>
              </a:rPr>
              <a:t>.</a:t>
            </a:r>
          </a:p>
          <a:p>
            <a:endParaRPr lang="en-US" sz="2200" dirty="0">
              <a:latin typeface="Arial Narrow" panose="020B0606020202030204" pitchFamily="34" charset="0"/>
            </a:endParaRPr>
          </a:p>
          <a:p>
            <a:pPr lvl="1"/>
            <a:r>
              <a:rPr lang="en-US" sz="1800" dirty="0">
                <a:latin typeface="Arial Narrow" panose="020B0606020202030204" pitchFamily="34" charset="0"/>
              </a:rPr>
              <a:t> </a:t>
            </a:r>
            <a:r>
              <a:rPr lang="en-US" sz="1800" dirty="0">
                <a:solidFill>
                  <a:schemeClr val="accent1"/>
                </a:solidFill>
                <a:latin typeface="Arial Narrow" panose="020B0606020202030204" pitchFamily="34" charset="0"/>
              </a:rPr>
              <a:t>Distributions provide us with more information about our data — how spread out it is, its range</a:t>
            </a:r>
            <a:r>
              <a:rPr lang="en-US" sz="1800" dirty="0">
                <a:latin typeface="Arial Narrow" panose="020B0606020202030204" pitchFamily="34" charset="0"/>
              </a:rPr>
              <a:t>, etc. </a:t>
            </a:r>
          </a:p>
          <a:p>
            <a:endParaRPr lang="en-US" sz="2200" dirty="0">
              <a:latin typeface="Arial Narrow" panose="020B0606020202030204" pitchFamily="34" charset="0"/>
            </a:endParaRPr>
          </a:p>
          <a:p>
            <a:r>
              <a:rPr lang="en-US" sz="2200" dirty="0">
                <a:latin typeface="Arial Narrow" panose="020B0606020202030204" pitchFamily="34" charset="0"/>
              </a:rPr>
              <a:t>Seaborn includes several plots that allow you to graph univariate distribution, including KDE plots, box plots, and violin plots. </a:t>
            </a:r>
          </a:p>
        </p:txBody>
      </p:sp>
    </p:spTree>
    <p:extLst>
      <p:ext uri="{BB962C8B-B14F-4D97-AF65-F5344CB8AC3E}">
        <p14:creationId xmlns:p14="http://schemas.microsoft.com/office/powerpoint/2010/main" val="10414059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583211" y="789710"/>
            <a:ext cx="10715171" cy="5899872"/>
          </a:xfrm>
        </p:spPr>
        <p:txBody>
          <a:bodyPr>
            <a:normAutofit fontScale="92500" lnSpcReduction="20000"/>
          </a:bodyPr>
          <a:lstStyle/>
          <a:p>
            <a:pPr marL="0" indent="0">
              <a:buNone/>
            </a:pPr>
            <a:r>
              <a:rPr lang="en-US" sz="2200" dirty="0">
                <a:latin typeface="Arial Narrow" panose="020B0606020202030204" pitchFamily="34" charset="0"/>
              </a:rPr>
              <a:t>import </a:t>
            </a:r>
            <a:r>
              <a:rPr lang="en-US" sz="2200" dirty="0" err="1">
                <a:latin typeface="Arial Narrow" panose="020B0606020202030204" pitchFamily="34" charset="0"/>
              </a:rPr>
              <a:t>numpy</a:t>
            </a:r>
            <a:r>
              <a:rPr lang="en-US" sz="2200" dirty="0">
                <a:latin typeface="Arial Narrow" panose="020B0606020202030204" pitchFamily="34" charset="0"/>
              </a:rPr>
              <a:t> as np</a:t>
            </a:r>
          </a:p>
          <a:p>
            <a:pPr marL="0" indent="0">
              <a:buNone/>
            </a:pPr>
            <a:r>
              <a:rPr lang="en-US" sz="2200" dirty="0">
                <a:latin typeface="Arial Narrow" panose="020B0606020202030204" pitchFamily="34" charset="0"/>
              </a:rPr>
              <a:t>import pandas as pd</a:t>
            </a:r>
          </a:p>
          <a:p>
            <a:pPr marL="0" indent="0">
              <a:buNone/>
            </a:pPr>
            <a:r>
              <a:rPr lang="en-US" sz="2200" dirty="0">
                <a:latin typeface="Arial Narrow" panose="020B0606020202030204" pitchFamily="34" charset="0"/>
              </a:rPr>
              <a:t>import </a:t>
            </a:r>
            <a:r>
              <a:rPr lang="en-US" sz="2200" dirty="0" err="1">
                <a:latin typeface="Arial Narrow" panose="020B0606020202030204" pitchFamily="34" charset="0"/>
              </a:rPr>
              <a:t>matplotlib.pyplot</a:t>
            </a:r>
            <a:r>
              <a:rPr lang="en-US" sz="2200" dirty="0">
                <a:latin typeface="Arial Narrow" panose="020B0606020202030204" pitchFamily="34" charset="0"/>
              </a:rPr>
              <a:t> as </a:t>
            </a:r>
            <a:r>
              <a:rPr lang="en-US" sz="2200" dirty="0" err="1">
                <a:latin typeface="Arial Narrow" panose="020B0606020202030204" pitchFamily="34" charset="0"/>
              </a:rPr>
              <a:t>plt</a:t>
            </a:r>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import seaborn as </a:t>
            </a:r>
            <a:r>
              <a:rPr lang="en-US" sz="2200" dirty="0" err="1">
                <a:latin typeface="Arial Narrow" panose="020B0606020202030204" pitchFamily="34" charset="0"/>
              </a:rPr>
              <a:t>sns</a:t>
            </a:r>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n = 500</a:t>
            </a:r>
          </a:p>
          <a:p>
            <a:pPr marL="0" indent="0">
              <a:buNone/>
            </a:pPr>
            <a:r>
              <a:rPr lang="en-US" sz="2200" dirty="0">
                <a:latin typeface="Arial Narrow" panose="020B0606020202030204" pitchFamily="34" charset="0"/>
              </a:rPr>
              <a:t>#Load data from a text file</a:t>
            </a:r>
          </a:p>
          <a:p>
            <a:pPr marL="0" indent="0">
              <a:buNone/>
            </a:pPr>
            <a:r>
              <a:rPr lang="en-US" sz="2200" dirty="0">
                <a:latin typeface="Arial Narrow" panose="020B0606020202030204" pitchFamily="34" charset="0"/>
              </a:rPr>
              <a:t>dataset1 = </a:t>
            </a:r>
            <a:r>
              <a:rPr lang="en-US" sz="2200" dirty="0" err="1">
                <a:latin typeface="Arial Narrow" panose="020B0606020202030204" pitchFamily="34" charset="0"/>
              </a:rPr>
              <a:t>np.genfromtxt</a:t>
            </a:r>
            <a:r>
              <a:rPr lang="en-US" sz="2200" dirty="0">
                <a:latin typeface="Arial Narrow" panose="020B0606020202030204" pitchFamily="34" charset="0"/>
              </a:rPr>
              <a:t>("dataset1.csv", delimiter=",")</a:t>
            </a:r>
          </a:p>
          <a:p>
            <a:pPr marL="0" indent="0">
              <a:buNone/>
            </a:pPr>
            <a:r>
              <a:rPr lang="en-US" sz="2200" dirty="0">
                <a:latin typeface="Arial Narrow" panose="020B0606020202030204" pitchFamily="34" charset="0"/>
              </a:rPr>
              <a:t>dataset2 = </a:t>
            </a:r>
            <a:r>
              <a:rPr lang="en-US" sz="2200" dirty="0" err="1">
                <a:latin typeface="Arial Narrow" panose="020B0606020202030204" pitchFamily="34" charset="0"/>
              </a:rPr>
              <a:t>np.genfromtxt</a:t>
            </a:r>
            <a:r>
              <a:rPr lang="en-US" sz="2200" dirty="0">
                <a:latin typeface="Arial Narrow" panose="020B0606020202030204" pitchFamily="34" charset="0"/>
              </a:rPr>
              <a:t>("dataset2.csv", delimiter=",")</a:t>
            </a:r>
          </a:p>
          <a:p>
            <a:pPr marL="0" indent="0">
              <a:buNone/>
            </a:pPr>
            <a:r>
              <a:rPr lang="en-US" sz="2200" dirty="0">
                <a:latin typeface="Arial Narrow" panose="020B0606020202030204" pitchFamily="34" charset="0"/>
              </a:rPr>
              <a:t>dataset3 = </a:t>
            </a:r>
            <a:r>
              <a:rPr lang="en-US" sz="2200" dirty="0" err="1">
                <a:latin typeface="Arial Narrow" panose="020B0606020202030204" pitchFamily="34" charset="0"/>
              </a:rPr>
              <a:t>np.genfromtxt</a:t>
            </a:r>
            <a:r>
              <a:rPr lang="en-US" sz="2200" dirty="0">
                <a:latin typeface="Arial Narrow" panose="020B0606020202030204" pitchFamily="34" charset="0"/>
              </a:rPr>
              <a:t>("dataset3.csv", delimiter=",")</a:t>
            </a:r>
          </a:p>
          <a:p>
            <a:pPr marL="0" indent="0">
              <a:buNone/>
            </a:pPr>
            <a:r>
              <a:rPr lang="en-US" sz="2200" dirty="0">
                <a:latin typeface="Arial Narrow" panose="020B0606020202030204" pitchFamily="34" charset="0"/>
              </a:rPr>
              <a:t>df = </a:t>
            </a:r>
            <a:r>
              <a:rPr lang="en-US" sz="2200" dirty="0" err="1">
                <a:latin typeface="Arial Narrow" panose="020B0606020202030204" pitchFamily="34" charset="0"/>
              </a:rPr>
              <a:t>pd.DataFrame</a:t>
            </a:r>
            <a:r>
              <a:rPr lang="en-US" sz="2200" dirty="0">
                <a:latin typeface="Arial Narrow" panose="020B0606020202030204" pitchFamily="34" charset="0"/>
              </a:rPr>
              <a:t>({</a:t>
            </a:r>
          </a:p>
          <a:p>
            <a:pPr marL="0" indent="0">
              <a:buNone/>
            </a:pPr>
            <a:r>
              <a:rPr lang="en-US" sz="2200" dirty="0">
                <a:latin typeface="Arial Narrow" panose="020B0606020202030204" pitchFamily="34" charset="0"/>
              </a:rPr>
              <a:t>    "label": ["</a:t>
            </a:r>
            <a:r>
              <a:rPr lang="en-US" sz="2200" dirty="0" err="1">
                <a:latin typeface="Arial Narrow" panose="020B0606020202030204" pitchFamily="34" charset="0"/>
              </a:rPr>
              <a:t>set_one</a:t>
            </a:r>
            <a:r>
              <a:rPr lang="en-US" sz="2200" dirty="0">
                <a:latin typeface="Arial Narrow" panose="020B0606020202030204" pitchFamily="34" charset="0"/>
              </a:rPr>
              <a:t>"] * n + ["</a:t>
            </a:r>
            <a:r>
              <a:rPr lang="en-US" sz="2200" dirty="0" err="1">
                <a:latin typeface="Arial Narrow" panose="020B0606020202030204" pitchFamily="34" charset="0"/>
              </a:rPr>
              <a:t>set_two</a:t>
            </a:r>
            <a:r>
              <a:rPr lang="en-US" sz="2200" dirty="0">
                <a:latin typeface="Arial Narrow" panose="020B0606020202030204" pitchFamily="34" charset="0"/>
              </a:rPr>
              <a:t>"] * n + ["</a:t>
            </a:r>
            <a:r>
              <a:rPr lang="en-US" sz="2200" dirty="0" err="1">
                <a:latin typeface="Arial Narrow" panose="020B0606020202030204" pitchFamily="34" charset="0"/>
              </a:rPr>
              <a:t>set_three</a:t>
            </a:r>
            <a:r>
              <a:rPr lang="en-US" sz="2200" dirty="0">
                <a:latin typeface="Arial Narrow" panose="020B0606020202030204" pitchFamily="34" charset="0"/>
              </a:rPr>
              <a:t>"] * n,</a:t>
            </a:r>
          </a:p>
          <a:p>
            <a:pPr marL="0" indent="0">
              <a:buNone/>
            </a:pPr>
            <a:r>
              <a:rPr lang="en-US" sz="2200" dirty="0">
                <a:latin typeface="Arial Narrow" panose="020B0606020202030204" pitchFamily="34" charset="0"/>
              </a:rPr>
              <a:t>    "value": </a:t>
            </a:r>
            <a:r>
              <a:rPr lang="en-US" sz="2200" dirty="0" err="1">
                <a:latin typeface="Arial Narrow" panose="020B0606020202030204" pitchFamily="34" charset="0"/>
              </a:rPr>
              <a:t>np.concatenate</a:t>
            </a:r>
            <a:r>
              <a:rPr lang="en-US" sz="2200" dirty="0">
                <a:latin typeface="Arial Narrow" panose="020B0606020202030204" pitchFamily="34" charset="0"/>
              </a:rPr>
              <a:t>([dataset1, dataset2, dataset3])</a:t>
            </a:r>
          </a:p>
          <a:p>
            <a:pPr marL="0" indent="0">
              <a:buNone/>
            </a:pPr>
            <a:r>
              <a:rPr lang="en-US" sz="2200" dirty="0">
                <a:latin typeface="Arial Narrow" panose="020B0606020202030204" pitchFamily="34" charset="0"/>
              </a:rPr>
              <a:t>})</a:t>
            </a:r>
          </a:p>
          <a:p>
            <a:pPr marL="0" indent="0">
              <a:buNone/>
            </a:pPr>
            <a:endParaRPr lang="en-US" sz="2200" dirty="0">
              <a:latin typeface="Arial Narrow" panose="020B0606020202030204" pitchFamily="34" charset="0"/>
            </a:endParaRPr>
          </a:p>
          <a:p>
            <a:pPr marL="0" indent="0">
              <a:buNone/>
            </a:pPr>
            <a:r>
              <a:rPr lang="en-US" sz="2200" dirty="0" err="1">
                <a:latin typeface="Arial Narrow" panose="020B0606020202030204" pitchFamily="34" charset="0"/>
              </a:rPr>
              <a:t>sns.set</a:t>
            </a:r>
            <a:r>
              <a:rPr lang="en-US" sz="2200" dirty="0">
                <a:latin typeface="Arial Narrow" panose="020B0606020202030204" pitchFamily="34" charset="0"/>
              </a:rPr>
              <a:t>()</a:t>
            </a:r>
          </a:p>
          <a:p>
            <a:pPr marL="0" indent="0">
              <a:buNone/>
            </a:pPr>
            <a:r>
              <a:rPr lang="en-US" sz="2200" dirty="0" err="1">
                <a:latin typeface="Arial Narrow" panose="020B0606020202030204" pitchFamily="34" charset="0"/>
              </a:rPr>
              <a:t>sns.barplot</a:t>
            </a:r>
            <a:r>
              <a:rPr lang="en-US" sz="2200" dirty="0">
                <a:latin typeface="Arial Narrow" panose="020B0606020202030204" pitchFamily="34" charset="0"/>
              </a:rPr>
              <a:t>(data=df, x='label', y='value')</a:t>
            </a:r>
          </a:p>
          <a:p>
            <a:pPr marL="0" indent="0">
              <a:buNone/>
            </a:pPr>
            <a:r>
              <a:rPr lang="en-US" sz="2200" dirty="0" err="1">
                <a:latin typeface="Arial Narrow" panose="020B0606020202030204" pitchFamily="34" charset="0"/>
              </a:rPr>
              <a:t>plt.show</a:t>
            </a:r>
            <a:r>
              <a:rPr lang="en-US" sz="2200" dirty="0">
                <a:latin typeface="Arial Narrow" panose="020B0606020202030204" pitchFamily="34" charset="0"/>
              </a:rPr>
              <a:t>()</a:t>
            </a:r>
          </a:p>
          <a:p>
            <a:pPr marL="0" indent="0">
              <a:buNone/>
            </a:pPr>
            <a:endParaRPr lang="en-US" sz="2200" dirty="0">
              <a:latin typeface="Arial Narrow" panose="020B0606020202030204" pitchFamily="34" charset="0"/>
            </a:endParaRPr>
          </a:p>
          <a:p>
            <a:endParaRPr lang="en-US" sz="2200" dirty="0">
              <a:latin typeface="Arial Narrow" panose="020B0606020202030204" pitchFamily="34" charset="0"/>
            </a:endParaRPr>
          </a:p>
        </p:txBody>
      </p:sp>
      <p:pic>
        <p:nvPicPr>
          <p:cNvPr id="4" name="Picture 3" descr="C:\Users\Faculty\AppData\Local\Microsoft\Windows\INetCache\Content.MSO\63E3A58D.tmp">
            <a:extLst>
              <a:ext uri="{FF2B5EF4-FFF2-40B4-BE49-F238E27FC236}">
                <a16:creationId xmlns:a16="http://schemas.microsoft.com/office/drawing/2014/main" id="{A09C848C-3B45-4E77-B29C-F9232E9A6F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15100" y="386195"/>
            <a:ext cx="5566064" cy="3950278"/>
          </a:xfrm>
          <a:prstGeom prst="rect">
            <a:avLst/>
          </a:prstGeom>
          <a:noFill/>
          <a:ln>
            <a:noFill/>
          </a:ln>
        </p:spPr>
      </p:pic>
      <p:sp>
        <p:nvSpPr>
          <p:cNvPr id="5" name="Title 1">
            <a:extLst>
              <a:ext uri="{FF2B5EF4-FFF2-40B4-BE49-F238E27FC236}">
                <a16:creationId xmlns:a16="http://schemas.microsoft.com/office/drawing/2014/main" id="{88204B5F-43CD-4201-9F23-6497B3C14DF0}"/>
              </a:ext>
            </a:extLst>
          </p:cNvPr>
          <p:cNvSpPr>
            <a:spLocks noGrp="1"/>
          </p:cNvSpPr>
          <p:nvPr>
            <p:ph type="title"/>
          </p:nvPr>
        </p:nvSpPr>
        <p:spPr>
          <a:xfrm>
            <a:off x="444666" y="1"/>
            <a:ext cx="10715171" cy="789710"/>
          </a:xfrm>
        </p:spPr>
        <p:txBody>
          <a:bodyPr>
            <a:normAutofit/>
          </a:bodyPr>
          <a:lstStyle/>
          <a:p>
            <a:r>
              <a:rPr lang="en-US" sz="3200" dirty="0">
                <a:solidFill>
                  <a:srgbClr val="FF0000"/>
                </a:solidFill>
                <a:latin typeface="Arial Narrow" panose="020B0606020202030204" pitchFamily="34" charset="0"/>
              </a:rPr>
              <a:t>Plotting Distributions with Seaborn</a:t>
            </a:r>
          </a:p>
        </p:txBody>
      </p:sp>
    </p:spTree>
    <p:extLst>
      <p:ext uri="{BB962C8B-B14F-4D97-AF65-F5344CB8AC3E}">
        <p14:creationId xmlns:p14="http://schemas.microsoft.com/office/powerpoint/2010/main" val="126135426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7D54-CA9E-49A9-A729-109034069728}"/>
              </a:ext>
            </a:extLst>
          </p:cNvPr>
          <p:cNvSpPr>
            <a:spLocks noGrp="1"/>
          </p:cNvSpPr>
          <p:nvPr>
            <p:ph type="title"/>
          </p:nvPr>
        </p:nvSpPr>
        <p:spPr>
          <a:xfrm>
            <a:off x="422563" y="100833"/>
            <a:ext cx="10515600" cy="785858"/>
          </a:xfrm>
        </p:spPr>
        <p:txBody>
          <a:bodyPr>
            <a:normAutofit/>
          </a:bodyPr>
          <a:lstStyle/>
          <a:p>
            <a:r>
              <a:rPr lang="en-US" sz="4000" dirty="0">
                <a:solidFill>
                  <a:srgbClr val="FF0000"/>
                </a:solidFill>
                <a:latin typeface="Arial Narrow" panose="020B0606020202030204" pitchFamily="34" charset="0"/>
              </a:rPr>
              <a:t>KDE Plots</a:t>
            </a:r>
          </a:p>
        </p:txBody>
      </p:sp>
      <p:sp>
        <p:nvSpPr>
          <p:cNvPr id="3" name="Content Placeholder 2">
            <a:extLst>
              <a:ext uri="{FF2B5EF4-FFF2-40B4-BE49-F238E27FC236}">
                <a16:creationId xmlns:a16="http://schemas.microsoft.com/office/drawing/2014/main" id="{2BBA8FCF-E83A-42C2-B618-9706FF375AF1}"/>
              </a:ext>
            </a:extLst>
          </p:cNvPr>
          <p:cNvSpPr>
            <a:spLocks noGrp="1"/>
          </p:cNvSpPr>
          <p:nvPr>
            <p:ph idx="1"/>
          </p:nvPr>
        </p:nvSpPr>
        <p:spPr>
          <a:xfrm>
            <a:off x="138546" y="1094508"/>
            <a:ext cx="7128164" cy="5763491"/>
          </a:xfrm>
        </p:spPr>
        <p:txBody>
          <a:bodyPr>
            <a:normAutofit/>
          </a:bodyPr>
          <a:lstStyle/>
          <a:p>
            <a:r>
              <a:rPr lang="en-US" sz="2200" dirty="0">
                <a:latin typeface="Arial Narrow" panose="020B0606020202030204" pitchFamily="34" charset="0"/>
              </a:rPr>
              <a:t>KDE stands for Kernel Density Estimator. A KDE plot gives us the sense of a univariate as a curve. </a:t>
            </a:r>
          </a:p>
          <a:p>
            <a:endParaRPr lang="en-US" sz="2200" dirty="0">
              <a:latin typeface="Arial Narrow" panose="020B0606020202030204" pitchFamily="34" charset="0"/>
            </a:endParaRPr>
          </a:p>
          <a:p>
            <a:r>
              <a:rPr lang="en-US" sz="2200" dirty="0">
                <a:latin typeface="Arial Narrow" panose="020B0606020202030204" pitchFamily="34" charset="0"/>
              </a:rPr>
              <a:t>A univariate dataset only has one variable</a:t>
            </a:r>
          </a:p>
          <a:p>
            <a:endParaRPr lang="en-US" sz="2200" dirty="0">
              <a:latin typeface="Arial Narrow" panose="020B0606020202030204" pitchFamily="34" charset="0"/>
            </a:endParaRPr>
          </a:p>
          <a:p>
            <a:r>
              <a:rPr lang="en-US" sz="2200" dirty="0">
                <a:latin typeface="Arial Narrow" panose="020B0606020202030204" pitchFamily="34" charset="0"/>
              </a:rPr>
              <a:t>KDE plots are preferable to histograms because depending on how you group the data into bins and the width of the bins, you can draw wildly different conclusions about the shape of the data. </a:t>
            </a:r>
          </a:p>
          <a:p>
            <a:endParaRPr lang="en-US" sz="2200" dirty="0">
              <a:latin typeface="Arial Narrow" panose="020B0606020202030204" pitchFamily="34" charset="0"/>
            </a:endParaRPr>
          </a:p>
          <a:p>
            <a:r>
              <a:rPr lang="en-US" sz="2200" dirty="0">
                <a:latin typeface="Arial Narrow" panose="020B0606020202030204" pitchFamily="34" charset="0"/>
              </a:rPr>
              <a:t>Using a KDE plot can mitigate these issues, because they smooth the datasets, allow us to generalize over the shape of our data</a:t>
            </a:r>
          </a:p>
        </p:txBody>
      </p:sp>
      <p:pic>
        <p:nvPicPr>
          <p:cNvPr id="4" name="Picture 3">
            <a:extLst>
              <a:ext uri="{FF2B5EF4-FFF2-40B4-BE49-F238E27FC236}">
                <a16:creationId xmlns:a16="http://schemas.microsoft.com/office/drawing/2014/main" id="{DB7306C8-2615-4AD1-96E4-6984E89D2D13}"/>
              </a:ext>
            </a:extLst>
          </p:cNvPr>
          <p:cNvPicPr/>
          <p:nvPr/>
        </p:nvPicPr>
        <p:blipFill>
          <a:blip r:embed="rId2">
            <a:extLst>
              <a:ext uri="{28A0092B-C50C-407E-A947-70E740481C1C}">
                <a14:useLocalDpi xmlns:a14="http://schemas.microsoft.com/office/drawing/2010/main" val="0"/>
              </a:ext>
            </a:extLst>
          </a:blip>
          <a:stretch>
            <a:fillRect/>
          </a:stretch>
        </p:blipFill>
        <p:spPr>
          <a:xfrm>
            <a:off x="7266710" y="1581319"/>
            <a:ext cx="4925291" cy="3101311"/>
          </a:xfrm>
          <a:prstGeom prst="rect">
            <a:avLst/>
          </a:prstGeom>
        </p:spPr>
      </p:pic>
    </p:spTree>
    <p:extLst>
      <p:ext uri="{BB962C8B-B14F-4D97-AF65-F5344CB8AC3E}">
        <p14:creationId xmlns:p14="http://schemas.microsoft.com/office/powerpoint/2010/main" val="130874355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4766E4-1BB6-4C5C-AE56-8FD8385065BD}"/>
              </a:ext>
            </a:extLst>
          </p:cNvPr>
          <p:cNvSpPr>
            <a:spLocks noGrp="1"/>
          </p:cNvSpPr>
          <p:nvPr>
            <p:ph idx="1"/>
          </p:nvPr>
        </p:nvSpPr>
        <p:spPr>
          <a:xfrm>
            <a:off x="838200" y="1551709"/>
            <a:ext cx="10515600" cy="4625254"/>
          </a:xfrm>
        </p:spPr>
        <p:txBody>
          <a:bodyPr>
            <a:normAutofit/>
          </a:bodyPr>
          <a:lstStyle/>
          <a:p>
            <a:r>
              <a:rPr lang="en-US" sz="2400" dirty="0">
                <a:latin typeface="Arial Narrow" panose="020B0606020202030204" pitchFamily="34" charset="0"/>
              </a:rPr>
              <a:t>To plot a KDE in Seaborn, we use the method </a:t>
            </a:r>
            <a:r>
              <a:rPr lang="en-US" sz="2400" dirty="0" err="1">
                <a:latin typeface="Arial Narrow" panose="020B0606020202030204" pitchFamily="34" charset="0"/>
              </a:rPr>
              <a:t>sns.kdeplot</a:t>
            </a:r>
            <a:r>
              <a:rPr lang="en-US" sz="2400" dirty="0">
                <a:latin typeface="Arial Narrow" panose="020B0606020202030204" pitchFamily="34" charset="0"/>
              </a:rPr>
              <a:t>(). </a:t>
            </a:r>
          </a:p>
          <a:p>
            <a:endParaRPr lang="en-US" sz="2400" dirty="0">
              <a:latin typeface="Arial Narrow" panose="020B0606020202030204" pitchFamily="34" charset="0"/>
            </a:endParaRPr>
          </a:p>
          <a:p>
            <a:r>
              <a:rPr lang="en-US" sz="2400" dirty="0">
                <a:latin typeface="Arial Narrow" panose="020B0606020202030204" pitchFamily="34" charset="0"/>
              </a:rPr>
              <a:t>A KDE plot takes the following arguments:</a:t>
            </a:r>
          </a:p>
          <a:p>
            <a:pPr lvl="1"/>
            <a:r>
              <a:rPr lang="en-US" sz="2000" dirty="0">
                <a:latin typeface="Arial Narrow" panose="020B0606020202030204" pitchFamily="34" charset="0"/>
              </a:rPr>
              <a:t>data - the univariate dataset being visualized, like a Pandas </a:t>
            </a:r>
            <a:r>
              <a:rPr lang="en-US" sz="2000" dirty="0" err="1">
                <a:latin typeface="Arial Narrow" panose="020B0606020202030204" pitchFamily="34" charset="0"/>
              </a:rPr>
              <a:t>DataFrame</a:t>
            </a:r>
            <a:r>
              <a:rPr lang="en-US" sz="2000" dirty="0">
                <a:latin typeface="Arial Narrow" panose="020B0606020202030204" pitchFamily="34" charset="0"/>
              </a:rPr>
              <a:t>, Python list, or NumPy array</a:t>
            </a:r>
          </a:p>
          <a:p>
            <a:pPr lvl="1"/>
            <a:r>
              <a:rPr lang="en-US" sz="2000" dirty="0">
                <a:latin typeface="Arial Narrow" panose="020B0606020202030204" pitchFamily="34" charset="0"/>
              </a:rPr>
              <a:t>shade - a </a:t>
            </a:r>
            <a:r>
              <a:rPr lang="en-US" sz="2000" dirty="0" err="1">
                <a:latin typeface="Arial Narrow" panose="020B0606020202030204" pitchFamily="34" charset="0"/>
              </a:rPr>
              <a:t>boolean</a:t>
            </a:r>
            <a:r>
              <a:rPr lang="en-US" sz="2000" dirty="0">
                <a:latin typeface="Arial Narrow" panose="020B0606020202030204" pitchFamily="34" charset="0"/>
              </a:rPr>
              <a:t> that determines whether or not the space underneath the curve is shaded</a:t>
            </a:r>
          </a:p>
          <a:p>
            <a:r>
              <a:rPr lang="en-US" sz="2400" dirty="0">
                <a:latin typeface="Arial Narrow" panose="020B0606020202030204" pitchFamily="34" charset="0"/>
              </a:rPr>
              <a:t>Let’s examine the KDE plots of our three datasets:</a:t>
            </a:r>
          </a:p>
          <a:p>
            <a:pPr marL="457200" lvl="1" indent="0">
              <a:buNone/>
            </a:pPr>
            <a:r>
              <a:rPr lang="en-US" sz="2000" dirty="0" err="1">
                <a:solidFill>
                  <a:schemeClr val="accent1"/>
                </a:solidFill>
                <a:latin typeface="Arial Narrow" panose="020B0606020202030204" pitchFamily="34" charset="0"/>
              </a:rPr>
              <a:t>sns.kdeplot</a:t>
            </a:r>
            <a:r>
              <a:rPr lang="en-US" sz="2000" dirty="0">
                <a:solidFill>
                  <a:schemeClr val="accent1"/>
                </a:solidFill>
                <a:latin typeface="Arial Narrow" panose="020B0606020202030204" pitchFamily="34" charset="0"/>
              </a:rPr>
              <a:t>(dataset1, shade=True)</a:t>
            </a:r>
          </a:p>
          <a:p>
            <a:pPr marL="457200" lvl="1" indent="0">
              <a:buNone/>
            </a:pPr>
            <a:r>
              <a:rPr lang="en-US" sz="2000" dirty="0" err="1">
                <a:solidFill>
                  <a:schemeClr val="accent1"/>
                </a:solidFill>
                <a:latin typeface="Arial Narrow" panose="020B0606020202030204" pitchFamily="34" charset="0"/>
              </a:rPr>
              <a:t>sns.kdeplot</a:t>
            </a:r>
            <a:r>
              <a:rPr lang="en-US" sz="2000" dirty="0">
                <a:solidFill>
                  <a:schemeClr val="accent1"/>
                </a:solidFill>
                <a:latin typeface="Arial Narrow" panose="020B0606020202030204" pitchFamily="34" charset="0"/>
              </a:rPr>
              <a:t>(dataset2, shade=True)</a:t>
            </a:r>
          </a:p>
          <a:p>
            <a:pPr marL="457200" lvl="1" indent="0">
              <a:buNone/>
            </a:pPr>
            <a:r>
              <a:rPr lang="en-US" sz="2000" dirty="0" err="1">
                <a:solidFill>
                  <a:schemeClr val="accent1"/>
                </a:solidFill>
                <a:latin typeface="Arial Narrow" panose="020B0606020202030204" pitchFamily="34" charset="0"/>
              </a:rPr>
              <a:t>sns.kdeplot</a:t>
            </a:r>
            <a:r>
              <a:rPr lang="en-US" sz="2000" dirty="0">
                <a:solidFill>
                  <a:schemeClr val="accent1"/>
                </a:solidFill>
                <a:latin typeface="Arial Narrow" panose="020B0606020202030204" pitchFamily="34" charset="0"/>
              </a:rPr>
              <a:t>(dataset3, shade=True)</a:t>
            </a:r>
          </a:p>
          <a:p>
            <a:pPr marL="457200" lvl="1" indent="0">
              <a:buNone/>
            </a:pPr>
            <a:r>
              <a:rPr lang="en-US" sz="2000" dirty="0" err="1">
                <a:solidFill>
                  <a:schemeClr val="accent1"/>
                </a:solidFill>
                <a:latin typeface="Arial Narrow" panose="020B0606020202030204" pitchFamily="34" charset="0"/>
              </a:rPr>
              <a:t>plt.legend</a:t>
            </a:r>
            <a:r>
              <a:rPr lang="en-US" sz="2000" dirty="0">
                <a:solidFill>
                  <a:schemeClr val="accent1"/>
                </a:solidFill>
                <a:latin typeface="Arial Narrow" panose="020B0606020202030204" pitchFamily="34" charset="0"/>
              </a:rPr>
              <a:t>()</a:t>
            </a:r>
          </a:p>
          <a:p>
            <a:pPr marL="457200" lvl="1" indent="0">
              <a:buNone/>
            </a:pPr>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a:p>
            <a:endParaRPr lang="en-US" dirty="0"/>
          </a:p>
        </p:txBody>
      </p:sp>
      <p:pic>
        <p:nvPicPr>
          <p:cNvPr id="4" name="Picture 3" descr="alt">
            <a:extLst>
              <a:ext uri="{FF2B5EF4-FFF2-40B4-BE49-F238E27FC236}">
                <a16:creationId xmlns:a16="http://schemas.microsoft.com/office/drawing/2014/main" id="{DF2C286F-C948-4C82-A04D-4E3D63E2375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32506" y="3692236"/>
            <a:ext cx="4710112" cy="3068782"/>
          </a:xfrm>
          <a:prstGeom prst="rect">
            <a:avLst/>
          </a:prstGeom>
          <a:noFill/>
          <a:ln>
            <a:noFill/>
          </a:ln>
        </p:spPr>
      </p:pic>
      <p:sp>
        <p:nvSpPr>
          <p:cNvPr id="5" name="Rectangle 4">
            <a:extLst>
              <a:ext uri="{FF2B5EF4-FFF2-40B4-BE49-F238E27FC236}">
                <a16:creationId xmlns:a16="http://schemas.microsoft.com/office/drawing/2014/main" id="{DC19817C-06F8-4C5F-A267-671E84C0F843}"/>
              </a:ext>
            </a:extLst>
          </p:cNvPr>
          <p:cNvSpPr/>
          <p:nvPr/>
        </p:nvSpPr>
        <p:spPr>
          <a:xfrm>
            <a:off x="2407227" y="5715298"/>
            <a:ext cx="4395355" cy="923330"/>
          </a:xfrm>
          <a:prstGeom prst="rect">
            <a:avLst/>
          </a:prstGeom>
          <a:ln>
            <a:solidFill>
              <a:schemeClr val="accent1">
                <a:lumMod val="40000"/>
                <a:lumOff val="60000"/>
              </a:schemeClr>
            </a:solidFill>
          </a:ln>
        </p:spPr>
        <p:txBody>
          <a:bodyPr wrap="square">
            <a:spAutoFit/>
          </a:bodyPr>
          <a:lstStyle/>
          <a:p>
            <a:pPr marL="285750" indent="-285750">
              <a:buFont typeface="Arial" panose="020B0604020202020204" pitchFamily="34" charset="0"/>
              <a:buChar char="•"/>
            </a:pPr>
            <a:r>
              <a:rPr lang="en-US" dirty="0">
                <a:solidFill>
                  <a:schemeClr val="accent1"/>
                </a:solidFill>
                <a:latin typeface="Arial Narrow" panose="020B0606020202030204" pitchFamily="34" charset="0"/>
              </a:rPr>
              <a:t>Dataset 1 is skewed left</a:t>
            </a:r>
          </a:p>
          <a:p>
            <a:pPr marL="285750" indent="-285750">
              <a:buFont typeface="Arial" panose="020B0604020202020204" pitchFamily="34" charset="0"/>
              <a:buChar char="•"/>
            </a:pPr>
            <a:r>
              <a:rPr lang="en-US" dirty="0">
                <a:solidFill>
                  <a:schemeClr val="accent1"/>
                </a:solidFill>
                <a:latin typeface="Arial Narrow" panose="020B0606020202030204" pitchFamily="34" charset="0"/>
              </a:rPr>
              <a:t>Dataset 2 is normally distributed</a:t>
            </a:r>
          </a:p>
          <a:p>
            <a:pPr marL="285750" indent="-285750">
              <a:buFont typeface="Arial" panose="020B0604020202020204" pitchFamily="34" charset="0"/>
              <a:buChar char="•"/>
            </a:pPr>
            <a:r>
              <a:rPr lang="en-US" dirty="0">
                <a:solidFill>
                  <a:schemeClr val="accent1"/>
                </a:solidFill>
                <a:latin typeface="Arial Narrow" panose="020B0606020202030204" pitchFamily="34" charset="0"/>
              </a:rPr>
              <a:t>Dataset 3 is bimodal (it has two peaks)</a:t>
            </a:r>
          </a:p>
        </p:txBody>
      </p:sp>
      <p:sp>
        <p:nvSpPr>
          <p:cNvPr id="6" name="Title 1">
            <a:extLst>
              <a:ext uri="{FF2B5EF4-FFF2-40B4-BE49-F238E27FC236}">
                <a16:creationId xmlns:a16="http://schemas.microsoft.com/office/drawing/2014/main" id="{BDB8C80F-0C86-466F-85F1-B4F369AC6AE3}"/>
              </a:ext>
            </a:extLst>
          </p:cNvPr>
          <p:cNvSpPr txBox="1">
            <a:spLocks/>
          </p:cNvSpPr>
          <p:nvPr/>
        </p:nvSpPr>
        <p:spPr>
          <a:xfrm>
            <a:off x="422563" y="100833"/>
            <a:ext cx="10515600" cy="785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FF0000"/>
                </a:solidFill>
                <a:latin typeface="Arial Narrow" panose="020B0606020202030204" pitchFamily="34" charset="0"/>
              </a:rPr>
              <a:t>KDE Plots</a:t>
            </a:r>
            <a:endParaRPr lang="en-US" sz="4000"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06921767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We can use </a:t>
            </a:r>
            <a:r>
              <a:rPr lang="en-US" sz="2200" dirty="0" err="1">
                <a:latin typeface="Arial Narrow" panose="020B0606020202030204" pitchFamily="34" charset="0"/>
              </a:rPr>
              <a:t>barplots</a:t>
            </a:r>
            <a:r>
              <a:rPr lang="en-US" sz="2200" dirty="0">
                <a:latin typeface="Arial Narrow" panose="020B0606020202030204" pitchFamily="34" charset="0"/>
              </a:rPr>
              <a:t> to find out information about the mean - but it doesn't give us a sense of how spread out the data is in each set. </a:t>
            </a:r>
          </a:p>
          <a:p>
            <a:r>
              <a:rPr lang="en-US" sz="2200" dirty="0">
                <a:latin typeface="Arial Narrow" panose="020B0606020202030204" pitchFamily="34" charset="0"/>
              </a:rPr>
              <a:t>To find out more about the distribution, we can use a KDE plot.</a:t>
            </a:r>
          </a:p>
          <a:p>
            <a:endParaRPr lang="en-US" sz="2200" dirty="0">
              <a:latin typeface="Arial Narrow" panose="020B0606020202030204" pitchFamily="34" charset="0"/>
            </a:endParaRPr>
          </a:p>
          <a:p>
            <a:pPr marL="457200" lvl="1" indent="0">
              <a:buNone/>
            </a:pPr>
            <a:r>
              <a:rPr lang="en-US" sz="1800" dirty="0" err="1">
                <a:latin typeface="Arial Narrow" panose="020B0606020202030204" pitchFamily="34" charset="0"/>
              </a:rPr>
              <a:t>sns.kdeplot</a:t>
            </a:r>
            <a:r>
              <a:rPr lang="en-US" sz="1800" dirty="0">
                <a:latin typeface="Arial Narrow" panose="020B0606020202030204" pitchFamily="34" charset="0"/>
              </a:rPr>
              <a:t>(dataset1, shade=True, label="dataset1")</a:t>
            </a:r>
          </a:p>
          <a:p>
            <a:pPr marL="457200" lvl="1" indent="0">
              <a:buNone/>
            </a:pPr>
            <a:r>
              <a:rPr lang="en-US" sz="1800" dirty="0" err="1">
                <a:latin typeface="Arial Narrow" panose="020B0606020202030204" pitchFamily="34" charset="0"/>
              </a:rPr>
              <a:t>sns.kdeplot</a:t>
            </a:r>
            <a:r>
              <a:rPr lang="en-US" sz="1800" dirty="0">
                <a:latin typeface="Arial Narrow" panose="020B0606020202030204" pitchFamily="34" charset="0"/>
              </a:rPr>
              <a:t>(dataset2, shade=True, label="dataset2")</a:t>
            </a:r>
          </a:p>
          <a:p>
            <a:pPr marL="457200" lvl="1" indent="0">
              <a:buNone/>
            </a:pPr>
            <a:r>
              <a:rPr lang="en-US" sz="1800" dirty="0" err="1">
                <a:latin typeface="Arial Narrow" panose="020B0606020202030204" pitchFamily="34" charset="0"/>
              </a:rPr>
              <a:t>sns.kdeplot</a:t>
            </a:r>
            <a:r>
              <a:rPr lang="en-US" sz="1800" dirty="0">
                <a:latin typeface="Arial Narrow" panose="020B0606020202030204" pitchFamily="34" charset="0"/>
              </a:rPr>
              <a:t>(dataset3, shade=True, label="dataset3")</a:t>
            </a:r>
          </a:p>
          <a:p>
            <a:pPr marL="457200" lvl="1" indent="0">
              <a:buNone/>
            </a:pPr>
            <a:endParaRPr lang="en-US" sz="1800" dirty="0">
              <a:latin typeface="Arial Narrow" panose="020B0606020202030204" pitchFamily="34" charset="0"/>
            </a:endParaRPr>
          </a:p>
          <a:p>
            <a:pPr marL="457200" lvl="1" indent="0">
              <a:buNone/>
            </a:pPr>
            <a:r>
              <a:rPr lang="en-US" sz="1800" dirty="0" err="1">
                <a:latin typeface="Arial Narrow" panose="020B0606020202030204" pitchFamily="34" charset="0"/>
              </a:rPr>
              <a:t>plt.legend</a:t>
            </a:r>
            <a:r>
              <a:rPr lang="en-US" sz="1800" dirty="0">
                <a:latin typeface="Arial Narrow" panose="020B0606020202030204" pitchFamily="34" charset="0"/>
              </a:rPr>
              <a:t>()</a:t>
            </a:r>
          </a:p>
          <a:p>
            <a:pPr marL="457200" lvl="1" indent="0">
              <a:buNone/>
            </a:pPr>
            <a:r>
              <a:rPr lang="en-US" sz="1800" dirty="0" err="1">
                <a:latin typeface="Arial Narrow" panose="020B0606020202030204" pitchFamily="34" charset="0"/>
              </a:rPr>
              <a:t>plt.show</a:t>
            </a:r>
            <a:r>
              <a:rPr lang="en-US" sz="1800" dirty="0">
                <a:latin typeface="Arial Narrow" panose="020B0606020202030204" pitchFamily="34" charset="0"/>
              </a:rPr>
              <a:t>()</a:t>
            </a:r>
          </a:p>
          <a:p>
            <a:endParaRPr lang="en-US" sz="2200" dirty="0">
              <a:latin typeface="Arial Narrow" panose="020B0606020202030204" pitchFamily="34" charset="0"/>
            </a:endParaRPr>
          </a:p>
        </p:txBody>
      </p:sp>
      <p:pic>
        <p:nvPicPr>
          <p:cNvPr id="4" name="Picture 3" descr="C:\Users\Faculty\AppData\Local\Microsoft\Windows\INetCache\Content.MSO\A2B85C23.tmp">
            <a:extLst>
              <a:ext uri="{FF2B5EF4-FFF2-40B4-BE49-F238E27FC236}">
                <a16:creationId xmlns:a16="http://schemas.microsoft.com/office/drawing/2014/main" id="{8ACD5C35-4A20-4A0C-960C-6C49E0D837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54831" y="2567854"/>
            <a:ext cx="6146223" cy="4096183"/>
          </a:xfrm>
          <a:prstGeom prst="rect">
            <a:avLst/>
          </a:prstGeom>
          <a:noFill/>
          <a:ln>
            <a:noFill/>
          </a:ln>
        </p:spPr>
      </p:pic>
      <p:sp>
        <p:nvSpPr>
          <p:cNvPr id="5" name="Title 1">
            <a:extLst>
              <a:ext uri="{FF2B5EF4-FFF2-40B4-BE49-F238E27FC236}">
                <a16:creationId xmlns:a16="http://schemas.microsoft.com/office/drawing/2014/main" id="{05701924-3078-463A-BA86-283C14E6620B}"/>
              </a:ext>
            </a:extLst>
          </p:cNvPr>
          <p:cNvSpPr>
            <a:spLocks noGrp="1"/>
          </p:cNvSpPr>
          <p:nvPr>
            <p:ph type="title"/>
          </p:nvPr>
        </p:nvSpPr>
        <p:spPr>
          <a:xfrm>
            <a:off x="638175" y="365125"/>
            <a:ext cx="10715625" cy="839788"/>
          </a:xfrm>
        </p:spPr>
        <p:txBody>
          <a:bodyPr>
            <a:normAutofit/>
          </a:bodyPr>
          <a:lstStyle/>
          <a:p>
            <a:r>
              <a:rPr lang="en-US" sz="4000" dirty="0">
                <a:solidFill>
                  <a:srgbClr val="FF0000"/>
                </a:solidFill>
                <a:latin typeface="Arial Narrow" panose="020B0606020202030204" pitchFamily="34" charset="0"/>
              </a:rPr>
              <a:t>KDE Plots</a:t>
            </a:r>
          </a:p>
        </p:txBody>
      </p:sp>
    </p:spTree>
    <p:extLst>
      <p:ext uri="{BB962C8B-B14F-4D97-AF65-F5344CB8AC3E}">
        <p14:creationId xmlns:p14="http://schemas.microsoft.com/office/powerpoint/2010/main" val="3403476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chemeClr val="accent1"/>
                </a:solidFill>
                <a:latin typeface="Arial Narrow" panose="020B0606020202030204" pitchFamily="34" charset="0"/>
              </a:rPr>
              <a:t>Multiple </a:t>
            </a:r>
            <a:r>
              <a:rPr lang="en-US" sz="4000" dirty="0">
                <a:solidFill>
                  <a:srgbClr val="FF0000"/>
                </a:solidFill>
                <a:latin typeface="Arial Narrow" panose="020B0606020202030204" pitchFamily="34" charset="0"/>
              </a:rPr>
              <a:t>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fontScale="85000" lnSpcReduction="20000"/>
          </a:bodyPr>
          <a:lstStyle/>
          <a:p>
            <a:pPr marL="0" indent="0">
              <a:buNone/>
            </a:pPr>
            <a:r>
              <a:rPr lang="en-US" dirty="0">
                <a:latin typeface="Arial Narrow" panose="020B0606020202030204" pitchFamily="34" charset="0"/>
              </a:rPr>
              <a:t>Solution:</a:t>
            </a:r>
          </a:p>
          <a:p>
            <a:pPr marL="0" indent="0">
              <a:buNone/>
            </a:pPr>
            <a:endParaRPr lang="en-US" dirty="0">
              <a:latin typeface="Arial Narrow" panose="020B0606020202030204" pitchFamily="34" charset="0"/>
            </a:endParaRPr>
          </a:p>
          <a:p>
            <a:pPr marL="0" indent="0">
              <a:buNone/>
            </a:pPr>
            <a:r>
              <a:rPr lang="en-US" sz="2600" dirty="0">
                <a:solidFill>
                  <a:schemeClr val="accent1"/>
                </a:solidFill>
                <a:latin typeface="Arial Narrow" panose="020B0606020202030204" pitchFamily="34" charset="0"/>
              </a:rPr>
              <a:t>from matplotlib import </a:t>
            </a:r>
            <a:r>
              <a:rPr lang="en-US" sz="2600" dirty="0" err="1">
                <a:solidFill>
                  <a:schemeClr val="accent1"/>
                </a:solidFill>
                <a:latin typeface="Arial Narrow" panose="020B0606020202030204" pitchFamily="34" charset="0"/>
              </a:rPr>
              <a:t>pyplot</a:t>
            </a:r>
            <a:r>
              <a:rPr lang="en-US" sz="2600" dirty="0">
                <a:solidFill>
                  <a:schemeClr val="accent1"/>
                </a:solidFill>
                <a:latin typeface="Arial Narrow" panose="020B0606020202030204" pitchFamily="34" charset="0"/>
              </a:rPr>
              <a:t> as </a:t>
            </a:r>
            <a:r>
              <a:rPr lang="en-US" sz="2600" dirty="0" err="1">
                <a:solidFill>
                  <a:schemeClr val="accent1"/>
                </a:solidFill>
                <a:latin typeface="Arial Narrow" panose="020B0606020202030204" pitchFamily="34" charset="0"/>
              </a:rPr>
              <a:t>plt</a:t>
            </a:r>
            <a:endParaRPr lang="en-US" sz="2600" dirty="0">
              <a:solidFill>
                <a:schemeClr val="accent1"/>
              </a:solidFill>
              <a:latin typeface="Arial Narrow" panose="020B0606020202030204" pitchFamily="34" charset="0"/>
            </a:endParaRPr>
          </a:p>
          <a:p>
            <a:pPr marL="0" indent="0">
              <a:buNone/>
            </a:pPr>
            <a:r>
              <a:rPr lang="en-US" sz="2600" dirty="0">
                <a:solidFill>
                  <a:schemeClr val="accent1"/>
                </a:solidFill>
                <a:latin typeface="Arial Narrow" panose="020B0606020202030204" pitchFamily="34" charset="0"/>
              </a:rPr>
              <a:t>time = [0, 1, 2, 3, 4]</a:t>
            </a:r>
          </a:p>
          <a:p>
            <a:pPr marL="0" indent="0">
              <a:buNone/>
            </a:pPr>
            <a:r>
              <a:rPr lang="en-US" sz="2600" dirty="0">
                <a:solidFill>
                  <a:schemeClr val="accent1"/>
                </a:solidFill>
                <a:latin typeface="Arial Narrow" panose="020B0606020202030204" pitchFamily="34" charset="0"/>
              </a:rPr>
              <a:t>revenue = [200, 400, 650, 800, 850]</a:t>
            </a:r>
          </a:p>
          <a:p>
            <a:pPr marL="0" indent="0">
              <a:buNone/>
            </a:pPr>
            <a:r>
              <a:rPr lang="en-US" sz="2600" dirty="0">
                <a:solidFill>
                  <a:schemeClr val="accent1"/>
                </a:solidFill>
                <a:latin typeface="Arial Narrow" panose="020B0606020202030204" pitchFamily="34" charset="0"/>
              </a:rPr>
              <a:t>costs = [150, 500, 550, 550, 560]</a:t>
            </a:r>
          </a:p>
          <a:p>
            <a:pPr marL="0" indent="0">
              <a:buNone/>
            </a:pPr>
            <a:endParaRPr lang="en-US" sz="2600" dirty="0">
              <a:solidFill>
                <a:schemeClr val="accent1"/>
              </a:solidFill>
              <a:latin typeface="Arial Narrow" panose="020B0606020202030204" pitchFamily="34" charset="0"/>
            </a:endParaRPr>
          </a:p>
          <a:p>
            <a:pPr marL="0" indent="0">
              <a:buNone/>
            </a:pPr>
            <a:r>
              <a:rPr lang="en-US" sz="2600" dirty="0">
                <a:solidFill>
                  <a:schemeClr val="accent1"/>
                </a:solidFill>
                <a:latin typeface="Arial Narrow" panose="020B0606020202030204" pitchFamily="34" charset="0"/>
              </a:rPr>
              <a:t># Plot your money:</a:t>
            </a:r>
          </a:p>
          <a:p>
            <a:pPr marL="0" indent="0">
              <a:buNone/>
            </a:pPr>
            <a:r>
              <a:rPr lang="en-US" sz="2600" dirty="0" err="1">
                <a:solidFill>
                  <a:schemeClr val="accent1"/>
                </a:solidFill>
                <a:latin typeface="Arial Narrow" panose="020B0606020202030204" pitchFamily="34" charset="0"/>
              </a:rPr>
              <a:t>plt.plot</a:t>
            </a:r>
            <a:r>
              <a:rPr lang="en-US" sz="2600" dirty="0">
                <a:solidFill>
                  <a:schemeClr val="accent1"/>
                </a:solidFill>
                <a:latin typeface="Arial Narrow" panose="020B0606020202030204" pitchFamily="34" charset="0"/>
              </a:rPr>
              <a:t>(revenue, time)</a:t>
            </a:r>
          </a:p>
          <a:p>
            <a:pPr marL="0" indent="0">
              <a:buNone/>
            </a:pPr>
            <a:endParaRPr lang="en-US" sz="2600" dirty="0">
              <a:solidFill>
                <a:schemeClr val="accent1"/>
              </a:solidFill>
              <a:latin typeface="Arial Narrow" panose="020B0606020202030204" pitchFamily="34" charset="0"/>
            </a:endParaRPr>
          </a:p>
          <a:p>
            <a:pPr marL="0" indent="0">
              <a:buNone/>
            </a:pPr>
            <a:r>
              <a:rPr lang="en-US" sz="2600" dirty="0">
                <a:solidFill>
                  <a:schemeClr val="accent1"/>
                </a:solidFill>
                <a:latin typeface="Arial Narrow" panose="020B0606020202030204" pitchFamily="34" charset="0"/>
              </a:rPr>
              <a:t># Plot your friend's money:</a:t>
            </a:r>
          </a:p>
          <a:p>
            <a:pPr marL="0" indent="0">
              <a:buNone/>
            </a:pPr>
            <a:r>
              <a:rPr lang="en-US" sz="2600" dirty="0" err="1">
                <a:solidFill>
                  <a:schemeClr val="accent1"/>
                </a:solidFill>
                <a:latin typeface="Arial Narrow" panose="020B0606020202030204" pitchFamily="34" charset="0"/>
              </a:rPr>
              <a:t>plt.plot</a:t>
            </a:r>
            <a:r>
              <a:rPr lang="en-US" sz="2600" dirty="0">
                <a:solidFill>
                  <a:schemeClr val="accent1"/>
                </a:solidFill>
                <a:latin typeface="Arial Narrow" panose="020B0606020202030204" pitchFamily="34" charset="0"/>
              </a:rPr>
              <a:t>(time, costs)</a:t>
            </a:r>
          </a:p>
          <a:p>
            <a:pPr marL="0" indent="0">
              <a:buNone/>
            </a:pPr>
            <a:endParaRPr lang="en-US" sz="2600" dirty="0">
              <a:solidFill>
                <a:schemeClr val="accent1"/>
              </a:solidFill>
              <a:latin typeface="Arial Narrow" panose="020B0606020202030204" pitchFamily="34" charset="0"/>
            </a:endParaRPr>
          </a:p>
          <a:p>
            <a:pPr marL="0" indent="0">
              <a:buNone/>
            </a:pPr>
            <a:r>
              <a:rPr lang="en-US" sz="2600" dirty="0">
                <a:solidFill>
                  <a:schemeClr val="accent1"/>
                </a:solidFill>
                <a:latin typeface="Arial Narrow" panose="020B0606020202030204" pitchFamily="34" charset="0"/>
              </a:rPr>
              <a:t># Display the result:</a:t>
            </a:r>
          </a:p>
          <a:p>
            <a:pPr marL="0" indent="0">
              <a:buNone/>
            </a:pPr>
            <a:r>
              <a:rPr lang="en-US" sz="2600" dirty="0" err="1">
                <a:solidFill>
                  <a:schemeClr val="accent1"/>
                </a:solidFill>
                <a:latin typeface="Arial Narrow" panose="020B0606020202030204" pitchFamily="34" charset="0"/>
              </a:rPr>
              <a:t>plt.show</a:t>
            </a:r>
            <a:r>
              <a:rPr lang="en-US" sz="2600" dirty="0">
                <a:solidFill>
                  <a:schemeClr val="accent1"/>
                </a:solidFill>
                <a:latin typeface="Arial Narrow" panose="020B0606020202030204" pitchFamily="34" charset="0"/>
              </a:rPr>
              <a:t>()</a:t>
            </a:r>
          </a:p>
        </p:txBody>
      </p:sp>
      <p:pic>
        <p:nvPicPr>
          <p:cNvPr id="5" name="Picture 4">
            <a:extLst>
              <a:ext uri="{FF2B5EF4-FFF2-40B4-BE49-F238E27FC236}">
                <a16:creationId xmlns:a16="http://schemas.microsoft.com/office/drawing/2014/main" id="{438557AB-0641-4EC2-99F7-1521AB22E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315" y="1349829"/>
            <a:ext cx="6391939" cy="4705412"/>
          </a:xfrm>
          <a:prstGeom prst="rect">
            <a:avLst/>
          </a:prstGeom>
        </p:spPr>
      </p:pic>
    </p:spTree>
    <p:extLst>
      <p:ext uri="{BB962C8B-B14F-4D97-AF65-F5344CB8AC3E}">
        <p14:creationId xmlns:p14="http://schemas.microsoft.com/office/powerpoint/2010/main" val="403469197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5576F-8EB6-435B-BFB8-D35A3C6180A8}"/>
              </a:ext>
            </a:extLst>
          </p:cNvPr>
          <p:cNvSpPr>
            <a:spLocks noGrp="1"/>
          </p:cNvSpPr>
          <p:nvPr>
            <p:ph type="title"/>
          </p:nvPr>
        </p:nvSpPr>
        <p:spPr>
          <a:xfrm>
            <a:off x="838200" y="365126"/>
            <a:ext cx="10515600" cy="840220"/>
          </a:xfrm>
        </p:spPr>
        <p:txBody>
          <a:bodyPr>
            <a:normAutofit/>
          </a:bodyPr>
          <a:lstStyle/>
          <a:p>
            <a:r>
              <a:rPr lang="en-US" sz="3600" b="1" dirty="0">
                <a:solidFill>
                  <a:srgbClr val="FF0000"/>
                </a:solidFill>
                <a:latin typeface="Arial Narrow" panose="020B0606020202030204" pitchFamily="34" charset="0"/>
              </a:rPr>
              <a:t>Box Plots</a:t>
            </a:r>
            <a:endParaRPr lang="en-US" sz="36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5E50467E-D111-4B56-93BC-B246598CCEE1}"/>
              </a:ext>
            </a:extLst>
          </p:cNvPr>
          <p:cNvSpPr>
            <a:spLocks noGrp="1"/>
          </p:cNvSpPr>
          <p:nvPr>
            <p:ph idx="1"/>
          </p:nvPr>
        </p:nvSpPr>
        <p:spPr>
          <a:xfrm>
            <a:off x="838200" y="1253331"/>
            <a:ext cx="10515600" cy="4351338"/>
          </a:xfrm>
        </p:spPr>
        <p:txBody>
          <a:bodyPr>
            <a:normAutofit/>
          </a:bodyPr>
          <a:lstStyle/>
          <a:p>
            <a:r>
              <a:rPr lang="en-US" sz="2400" dirty="0">
                <a:latin typeface="Arial Narrow" panose="020B0606020202030204" pitchFamily="34" charset="0"/>
              </a:rPr>
              <a:t>The box plot (also known as a box-and-whisker plot) can tell us about how our dataset is distributed.</a:t>
            </a:r>
          </a:p>
          <a:p>
            <a:r>
              <a:rPr lang="en-US" sz="2400" dirty="0">
                <a:latin typeface="Arial Narrow" panose="020B0606020202030204" pitchFamily="34" charset="0"/>
              </a:rPr>
              <a:t>It gives us an idea about where a significant portion of our data lies, and whether or not any outliers are present. </a:t>
            </a:r>
          </a:p>
          <a:p>
            <a:pPr lvl="1"/>
            <a:r>
              <a:rPr lang="en-US" sz="2000" dirty="0">
                <a:latin typeface="Arial Narrow" panose="020B0606020202030204" pitchFamily="34" charset="0"/>
              </a:rPr>
              <a:t>The </a:t>
            </a:r>
            <a:r>
              <a:rPr lang="en-US" sz="2000" b="1" dirty="0">
                <a:latin typeface="Arial Narrow" panose="020B0606020202030204" pitchFamily="34" charset="0"/>
              </a:rPr>
              <a:t>box</a:t>
            </a:r>
            <a:r>
              <a:rPr lang="en-US" sz="2000" dirty="0">
                <a:latin typeface="Arial Narrow" panose="020B0606020202030204" pitchFamily="34" charset="0"/>
              </a:rPr>
              <a:t> represents the interquartile range</a:t>
            </a:r>
          </a:p>
          <a:p>
            <a:pPr lvl="1"/>
            <a:r>
              <a:rPr lang="en-US" sz="2000" dirty="0">
                <a:latin typeface="Arial Narrow" panose="020B0606020202030204" pitchFamily="34" charset="0"/>
              </a:rPr>
              <a:t>The </a:t>
            </a:r>
            <a:r>
              <a:rPr lang="en-US" sz="2000" b="1" dirty="0">
                <a:latin typeface="Arial Narrow" panose="020B0606020202030204" pitchFamily="34" charset="0"/>
              </a:rPr>
              <a:t>line in the middle</a:t>
            </a:r>
            <a:r>
              <a:rPr lang="en-US" sz="2000" dirty="0">
                <a:latin typeface="Arial Narrow" panose="020B0606020202030204" pitchFamily="34" charset="0"/>
              </a:rPr>
              <a:t> of the box is the median</a:t>
            </a:r>
          </a:p>
          <a:p>
            <a:pPr lvl="1"/>
            <a:r>
              <a:rPr lang="en-US" sz="2000" dirty="0">
                <a:latin typeface="Arial Narrow" panose="020B0606020202030204" pitchFamily="34" charset="0"/>
              </a:rPr>
              <a:t>The </a:t>
            </a:r>
            <a:r>
              <a:rPr lang="en-US" sz="2000" b="1" dirty="0">
                <a:latin typeface="Arial Narrow" panose="020B0606020202030204" pitchFamily="34" charset="0"/>
              </a:rPr>
              <a:t>end lines</a:t>
            </a:r>
            <a:r>
              <a:rPr lang="en-US" sz="2000" dirty="0">
                <a:latin typeface="Arial Narrow" panose="020B0606020202030204" pitchFamily="34" charset="0"/>
              </a:rPr>
              <a:t> are the first and third quartiles</a:t>
            </a:r>
          </a:p>
          <a:p>
            <a:pPr lvl="1"/>
            <a:r>
              <a:rPr lang="en-US" sz="2000" dirty="0">
                <a:latin typeface="Arial Narrow" panose="020B0606020202030204" pitchFamily="34" charset="0"/>
              </a:rPr>
              <a:t>The </a:t>
            </a:r>
            <a:r>
              <a:rPr lang="en-US" sz="2000" b="1" dirty="0">
                <a:latin typeface="Arial Narrow" panose="020B0606020202030204" pitchFamily="34" charset="0"/>
              </a:rPr>
              <a:t>diamonds</a:t>
            </a:r>
            <a:r>
              <a:rPr lang="en-US" sz="2000" dirty="0">
                <a:latin typeface="Arial Narrow" panose="020B0606020202030204" pitchFamily="34" charset="0"/>
              </a:rPr>
              <a:t> show outliers</a:t>
            </a:r>
          </a:p>
          <a:p>
            <a:endParaRPr lang="en-US" sz="2400" dirty="0">
              <a:latin typeface="Arial Narrow" panose="020B0606020202030204" pitchFamily="34" charset="0"/>
            </a:endParaRPr>
          </a:p>
          <a:p>
            <a:r>
              <a:rPr lang="en-US" sz="2400" dirty="0">
                <a:latin typeface="Arial Narrow" panose="020B0606020202030204" pitchFamily="34" charset="0"/>
              </a:rPr>
              <a:t>However, we lose the ability to determine</a:t>
            </a:r>
          </a:p>
          <a:p>
            <a:pPr marL="0" indent="0">
              <a:buNone/>
            </a:pPr>
            <a:r>
              <a:rPr lang="en-US" sz="2400" dirty="0">
                <a:latin typeface="Arial Narrow" panose="020B0606020202030204" pitchFamily="34" charset="0"/>
              </a:rPr>
              <a:t>   the shape of the data</a:t>
            </a:r>
          </a:p>
        </p:txBody>
      </p:sp>
      <p:pic>
        <p:nvPicPr>
          <p:cNvPr id="4" name="Picture 3">
            <a:extLst>
              <a:ext uri="{FF2B5EF4-FFF2-40B4-BE49-F238E27FC236}">
                <a16:creationId xmlns:a16="http://schemas.microsoft.com/office/drawing/2014/main" id="{1D2EE618-4E08-4B99-B36F-6B7FF441FFD6}"/>
              </a:ext>
            </a:extLst>
          </p:cNvPr>
          <p:cNvPicPr/>
          <p:nvPr/>
        </p:nvPicPr>
        <p:blipFill>
          <a:blip r:embed="rId2">
            <a:extLst>
              <a:ext uri="{28A0092B-C50C-407E-A947-70E740481C1C}">
                <a14:useLocalDpi xmlns:a14="http://schemas.microsoft.com/office/drawing/2010/main" val="0"/>
              </a:ext>
            </a:extLst>
          </a:blip>
          <a:stretch>
            <a:fillRect/>
          </a:stretch>
        </p:blipFill>
        <p:spPr>
          <a:xfrm>
            <a:off x="6754091" y="2627139"/>
            <a:ext cx="5437909" cy="3865735"/>
          </a:xfrm>
          <a:prstGeom prst="rect">
            <a:avLst/>
          </a:prstGeom>
        </p:spPr>
      </p:pic>
    </p:spTree>
    <p:extLst>
      <p:ext uri="{BB962C8B-B14F-4D97-AF65-F5344CB8AC3E}">
        <p14:creationId xmlns:p14="http://schemas.microsoft.com/office/powerpoint/2010/main" val="41543810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rgbClr val="FF0000"/>
                </a:solidFill>
                <a:latin typeface="Arial Narrow" panose="020B0606020202030204" pitchFamily="34" charset="0"/>
              </a:rPr>
              <a:t>Box Plots</a:t>
            </a:r>
            <a:endParaRPr lang="en-US" sz="32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A box plot takes the following arguments:</a:t>
            </a:r>
          </a:p>
          <a:p>
            <a:pPr lvl="1"/>
            <a:r>
              <a:rPr lang="en-US" sz="1800" dirty="0">
                <a:latin typeface="Arial Narrow" panose="020B0606020202030204" pitchFamily="34" charset="0"/>
              </a:rPr>
              <a:t>data - the dataset we’re plotting, like a </a:t>
            </a:r>
            <a:r>
              <a:rPr lang="en-US" sz="1800" dirty="0" err="1">
                <a:latin typeface="Arial Narrow" panose="020B0606020202030204" pitchFamily="34" charset="0"/>
              </a:rPr>
              <a:t>DataFrame</a:t>
            </a:r>
            <a:r>
              <a:rPr lang="en-US" sz="1800" dirty="0">
                <a:latin typeface="Arial Narrow" panose="020B0606020202030204" pitchFamily="34" charset="0"/>
              </a:rPr>
              <a:t>, list, or an array</a:t>
            </a:r>
          </a:p>
          <a:p>
            <a:pPr lvl="1"/>
            <a:r>
              <a:rPr lang="en-US" sz="1800" dirty="0">
                <a:latin typeface="Arial Narrow" panose="020B0606020202030204" pitchFamily="34" charset="0"/>
              </a:rPr>
              <a:t>x - a one-dimensional set of values, like a Series, list, or array</a:t>
            </a:r>
          </a:p>
          <a:p>
            <a:pPr lvl="1"/>
            <a:r>
              <a:rPr lang="en-US" sz="1800" dirty="0">
                <a:latin typeface="Arial Narrow" panose="020B0606020202030204" pitchFamily="34" charset="0"/>
              </a:rPr>
              <a:t>y - a second set of one-dimensional data</a:t>
            </a:r>
          </a:p>
          <a:p>
            <a:endParaRPr lang="en-US" sz="2200" dirty="0">
              <a:latin typeface="Arial Narrow" panose="020B0606020202030204" pitchFamily="34" charset="0"/>
            </a:endParaRPr>
          </a:p>
          <a:p>
            <a:pPr marL="0" indent="0">
              <a:buNone/>
            </a:pPr>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BA31E13F-1DEE-410D-B11B-7F2C79DAF9F8}"/>
              </a:ext>
            </a:extLst>
          </p:cNvPr>
          <p:cNvSpPr/>
          <p:nvPr/>
        </p:nvSpPr>
        <p:spPr>
          <a:xfrm>
            <a:off x="638629" y="3429000"/>
            <a:ext cx="4334700" cy="707886"/>
          </a:xfrm>
          <a:prstGeom prst="rect">
            <a:avLst/>
          </a:prstGeom>
          <a:ln>
            <a:solidFill>
              <a:schemeClr val="accent1">
                <a:lumMod val="40000"/>
                <a:lumOff val="60000"/>
              </a:schemeClr>
            </a:solidFill>
          </a:ln>
        </p:spPr>
        <p:txBody>
          <a:bodyPr wrap="square">
            <a:spAutoFit/>
          </a:bodyPr>
          <a:lstStyle/>
          <a:p>
            <a:r>
              <a:rPr lang="en-US" sz="2000" dirty="0" err="1">
                <a:solidFill>
                  <a:schemeClr val="accent1"/>
                </a:solidFill>
                <a:latin typeface="Arial Narrow" panose="020B0606020202030204" pitchFamily="34" charset="0"/>
              </a:rPr>
              <a:t>sns.boxplot</a:t>
            </a:r>
            <a:r>
              <a:rPr lang="en-US" sz="2000" dirty="0">
                <a:solidFill>
                  <a:schemeClr val="accent1"/>
                </a:solidFill>
                <a:latin typeface="Arial Narrow" panose="020B0606020202030204" pitchFamily="34" charset="0"/>
              </a:rPr>
              <a:t>(data=df, x='label', y='value')</a:t>
            </a: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5" name="Picture 4" descr="C:\Users\Faculty\AppData\Local\Microsoft\Windows\INetCache\Content.MSO\F992CD29.tmp">
            <a:extLst>
              <a:ext uri="{FF2B5EF4-FFF2-40B4-BE49-F238E27FC236}">
                <a16:creationId xmlns:a16="http://schemas.microsoft.com/office/drawing/2014/main" id="{29CF5DF9-4903-4A2C-BB5E-5BFD71C22F4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10877" y="2862262"/>
            <a:ext cx="6093196" cy="3995737"/>
          </a:xfrm>
          <a:prstGeom prst="rect">
            <a:avLst/>
          </a:prstGeom>
          <a:noFill/>
          <a:ln>
            <a:noFill/>
          </a:ln>
        </p:spPr>
      </p:pic>
      <p:sp>
        <p:nvSpPr>
          <p:cNvPr id="6" name="Rectangle 5">
            <a:extLst>
              <a:ext uri="{FF2B5EF4-FFF2-40B4-BE49-F238E27FC236}">
                <a16:creationId xmlns:a16="http://schemas.microsoft.com/office/drawing/2014/main" id="{DADE0CAB-80F5-4459-B3D8-F7FE6ED71E4F}"/>
              </a:ext>
            </a:extLst>
          </p:cNvPr>
          <p:cNvSpPr/>
          <p:nvPr/>
        </p:nvSpPr>
        <p:spPr>
          <a:xfrm>
            <a:off x="513938" y="5320957"/>
            <a:ext cx="5072248" cy="1015663"/>
          </a:xfrm>
          <a:prstGeom prst="rect">
            <a:avLst/>
          </a:prstGeom>
        </p:spPr>
        <p:txBody>
          <a:bodyPr wrap="square">
            <a:spAutoFit/>
          </a:bodyPr>
          <a:lstStyle/>
          <a:p>
            <a:pPr marL="342900" indent="-342900">
              <a:buFont typeface="Arial" panose="020B0604020202020204" pitchFamily="34" charset="0"/>
              <a:buChar char="•"/>
            </a:pPr>
            <a:r>
              <a:rPr lang="en-US" sz="2000" dirty="0">
                <a:latin typeface="Arial Narrow" panose="020B0606020202030204" pitchFamily="34" charset="0"/>
              </a:rPr>
              <a:t>if you use the value Series as your y value data, Seaborn will automatically apply that name as the y-axis label. </a:t>
            </a:r>
          </a:p>
        </p:txBody>
      </p:sp>
    </p:spTree>
    <p:extLst>
      <p:ext uri="{BB962C8B-B14F-4D97-AF65-F5344CB8AC3E}">
        <p14:creationId xmlns:p14="http://schemas.microsoft.com/office/powerpoint/2010/main" val="24803185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00E2-0AF8-43C1-BDBF-0F88115128EA}"/>
              </a:ext>
            </a:extLst>
          </p:cNvPr>
          <p:cNvSpPr>
            <a:spLocks noGrp="1"/>
          </p:cNvSpPr>
          <p:nvPr>
            <p:ph type="title"/>
          </p:nvPr>
        </p:nvSpPr>
        <p:spPr>
          <a:xfrm>
            <a:off x="838200" y="365125"/>
            <a:ext cx="10515600" cy="604693"/>
          </a:xfrm>
        </p:spPr>
        <p:txBody>
          <a:bodyPr>
            <a:normAutofit fontScale="90000"/>
          </a:bodyPr>
          <a:lstStyle/>
          <a:p>
            <a:r>
              <a:rPr lang="en-US" dirty="0">
                <a:solidFill>
                  <a:srgbClr val="FF0000"/>
                </a:solidFill>
                <a:latin typeface="Arial Narrow" panose="020B0606020202030204" pitchFamily="34" charset="0"/>
              </a:rPr>
              <a:t>Violin plots</a:t>
            </a:r>
            <a:endParaRPr lang="en-US" dirty="0">
              <a:solidFill>
                <a:srgbClr val="FF0000"/>
              </a:solidFill>
            </a:endParaRPr>
          </a:p>
        </p:txBody>
      </p:sp>
      <p:sp>
        <p:nvSpPr>
          <p:cNvPr id="3" name="Content Placeholder 2">
            <a:extLst>
              <a:ext uri="{FF2B5EF4-FFF2-40B4-BE49-F238E27FC236}">
                <a16:creationId xmlns:a16="http://schemas.microsoft.com/office/drawing/2014/main" id="{E0AEC3C3-3187-408A-9D06-58C9059AEBD0}"/>
              </a:ext>
            </a:extLst>
          </p:cNvPr>
          <p:cNvSpPr>
            <a:spLocks noGrp="1"/>
          </p:cNvSpPr>
          <p:nvPr>
            <p:ph idx="1"/>
          </p:nvPr>
        </p:nvSpPr>
        <p:spPr>
          <a:xfrm>
            <a:off x="374073" y="1690688"/>
            <a:ext cx="7079672" cy="5042621"/>
          </a:xfrm>
        </p:spPr>
        <p:txBody>
          <a:bodyPr>
            <a:normAutofit lnSpcReduction="10000"/>
          </a:bodyPr>
          <a:lstStyle/>
          <a:p>
            <a:pPr>
              <a:lnSpc>
                <a:spcPct val="150000"/>
              </a:lnSpc>
            </a:pPr>
            <a:r>
              <a:rPr lang="en-US" sz="2400" dirty="0">
                <a:latin typeface="Arial Narrow" panose="020B0606020202030204" pitchFamily="34" charset="0"/>
              </a:rPr>
              <a:t>Violin plots provide more information than box plots because instead of mapping each individual data point, we get an estimation of the dataset using the KDE.</a:t>
            </a:r>
          </a:p>
          <a:p>
            <a:pPr lvl="1">
              <a:lnSpc>
                <a:spcPct val="150000"/>
              </a:lnSpc>
            </a:pPr>
            <a:r>
              <a:rPr lang="en-US" sz="2000" dirty="0">
                <a:latin typeface="Arial Narrow" panose="020B0606020202030204" pitchFamily="34" charset="0"/>
              </a:rPr>
              <a:t>There are two KDE plots that are symmetrical along the center line.</a:t>
            </a:r>
          </a:p>
          <a:p>
            <a:pPr lvl="1">
              <a:lnSpc>
                <a:spcPct val="150000"/>
              </a:lnSpc>
            </a:pPr>
            <a:r>
              <a:rPr lang="en-US" sz="2000" dirty="0">
                <a:latin typeface="Arial Narrow" panose="020B0606020202030204" pitchFamily="34" charset="0"/>
              </a:rPr>
              <a:t>A white dot represents the median.</a:t>
            </a:r>
          </a:p>
          <a:p>
            <a:pPr lvl="1">
              <a:lnSpc>
                <a:spcPct val="150000"/>
              </a:lnSpc>
            </a:pPr>
            <a:r>
              <a:rPr lang="en-US" sz="2000" dirty="0">
                <a:latin typeface="Arial Narrow" panose="020B0606020202030204" pitchFamily="34" charset="0"/>
              </a:rPr>
              <a:t>The thick black line in the center of each violin represents the interquartile range.</a:t>
            </a:r>
          </a:p>
          <a:p>
            <a:pPr lvl="1">
              <a:lnSpc>
                <a:spcPct val="150000"/>
              </a:lnSpc>
            </a:pPr>
            <a:r>
              <a:rPr lang="en-US" sz="2000" dirty="0">
                <a:latin typeface="Arial Narrow" panose="020B0606020202030204" pitchFamily="34" charset="0"/>
              </a:rPr>
              <a:t>The lines that extend from the center are the confidence intervals - just as we saw on the bar plots, a violin plot also displays the 95% confidence interval.</a:t>
            </a:r>
          </a:p>
          <a:p>
            <a:pPr>
              <a:lnSpc>
                <a:spcPct val="150000"/>
              </a:lnSpc>
            </a:pPr>
            <a:endParaRPr lang="en-US" sz="2400" dirty="0">
              <a:latin typeface="Arial Narrow" panose="020B0606020202030204" pitchFamily="34" charset="0"/>
            </a:endParaRPr>
          </a:p>
        </p:txBody>
      </p:sp>
      <p:pic>
        <p:nvPicPr>
          <p:cNvPr id="5" name="Picture 4">
            <a:extLst>
              <a:ext uri="{FF2B5EF4-FFF2-40B4-BE49-F238E27FC236}">
                <a16:creationId xmlns:a16="http://schemas.microsoft.com/office/drawing/2014/main" id="{7A53A8E8-A978-465E-BC18-E854E14266FA}"/>
              </a:ext>
            </a:extLst>
          </p:cNvPr>
          <p:cNvPicPr/>
          <p:nvPr/>
        </p:nvPicPr>
        <p:blipFill>
          <a:blip r:embed="rId2">
            <a:extLst>
              <a:ext uri="{28A0092B-C50C-407E-A947-70E740481C1C}">
                <a14:useLocalDpi xmlns:a14="http://schemas.microsoft.com/office/drawing/2010/main" val="0"/>
              </a:ext>
            </a:extLst>
          </a:blip>
          <a:stretch>
            <a:fillRect/>
          </a:stretch>
        </p:blipFill>
        <p:spPr>
          <a:xfrm>
            <a:off x="7301344" y="0"/>
            <a:ext cx="4890655" cy="3429000"/>
          </a:xfrm>
          <a:prstGeom prst="rect">
            <a:avLst/>
          </a:prstGeom>
        </p:spPr>
      </p:pic>
    </p:spTree>
    <p:extLst>
      <p:ext uri="{BB962C8B-B14F-4D97-AF65-F5344CB8AC3E}">
        <p14:creationId xmlns:p14="http://schemas.microsoft.com/office/powerpoint/2010/main" val="9931080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A violin plot brings together shape of the KDE plot with additional information that a box plot provides. </a:t>
            </a:r>
          </a:p>
          <a:p>
            <a:endParaRPr lang="en-US" sz="2200" dirty="0">
              <a:latin typeface="Arial Narrow" panose="020B0606020202030204" pitchFamily="34" charset="0"/>
            </a:endParaRPr>
          </a:p>
          <a:p>
            <a:pPr marL="457200" lvl="1" indent="0">
              <a:lnSpc>
                <a:spcPct val="150000"/>
              </a:lnSpc>
              <a:buNone/>
            </a:pPr>
            <a:r>
              <a:rPr lang="en-US" sz="2000" dirty="0" err="1">
                <a:solidFill>
                  <a:schemeClr val="accent1"/>
                </a:solidFill>
                <a:latin typeface="Arial Narrow" panose="020B0606020202030204" pitchFamily="34" charset="0"/>
              </a:rPr>
              <a:t>sns.violinplot</a:t>
            </a:r>
            <a:r>
              <a:rPr lang="en-US" sz="2000" dirty="0">
                <a:solidFill>
                  <a:schemeClr val="accent1"/>
                </a:solidFill>
                <a:latin typeface="Arial Narrow" panose="020B0606020202030204" pitchFamily="34" charset="0"/>
              </a:rPr>
              <a:t>(data=df, x="label", y="value")</a:t>
            </a:r>
          </a:p>
          <a:p>
            <a:pPr marL="457200" lvl="1" indent="0">
              <a:lnSpc>
                <a:spcPct val="150000"/>
              </a:lnSpc>
              <a:buNone/>
            </a:pPr>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a:p>
            <a:endParaRPr lang="en-US" sz="2200" dirty="0">
              <a:latin typeface="Arial Narrow" panose="020B0606020202030204" pitchFamily="34" charset="0"/>
            </a:endParaRPr>
          </a:p>
        </p:txBody>
      </p:sp>
      <p:pic>
        <p:nvPicPr>
          <p:cNvPr id="5" name="Picture 4" descr="C:\Users\Faculty\AppData\Local\Microsoft\Windows\INetCache\Content.MSO\13B5921F.tmp">
            <a:extLst>
              <a:ext uri="{FF2B5EF4-FFF2-40B4-BE49-F238E27FC236}">
                <a16:creationId xmlns:a16="http://schemas.microsoft.com/office/drawing/2014/main" id="{4E2AFC85-2EF1-420B-8CA3-97DDD6D08C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83094" y="2772538"/>
            <a:ext cx="5860906" cy="3995737"/>
          </a:xfrm>
          <a:prstGeom prst="rect">
            <a:avLst/>
          </a:prstGeom>
          <a:noFill/>
          <a:ln>
            <a:noFill/>
          </a:ln>
        </p:spPr>
      </p:pic>
      <p:sp>
        <p:nvSpPr>
          <p:cNvPr id="6" name="Title 1">
            <a:extLst>
              <a:ext uri="{FF2B5EF4-FFF2-40B4-BE49-F238E27FC236}">
                <a16:creationId xmlns:a16="http://schemas.microsoft.com/office/drawing/2014/main" id="{1FDFCF75-535C-4F34-86C0-C046F07364B0}"/>
              </a:ext>
            </a:extLst>
          </p:cNvPr>
          <p:cNvSpPr>
            <a:spLocks noGrp="1"/>
          </p:cNvSpPr>
          <p:nvPr>
            <p:ph type="title"/>
          </p:nvPr>
        </p:nvSpPr>
        <p:spPr>
          <a:xfrm>
            <a:off x="638175" y="365125"/>
            <a:ext cx="10715625" cy="839788"/>
          </a:xfrm>
        </p:spPr>
        <p:txBody>
          <a:bodyPr>
            <a:normAutofit/>
          </a:bodyPr>
          <a:lstStyle/>
          <a:p>
            <a:r>
              <a:rPr lang="en-US" sz="4000" dirty="0">
                <a:solidFill>
                  <a:srgbClr val="FF0000"/>
                </a:solidFill>
                <a:latin typeface="Arial Narrow" panose="020B0606020202030204" pitchFamily="34" charset="0"/>
              </a:rPr>
              <a:t>Violin plots</a:t>
            </a:r>
            <a:endParaRPr lang="en-US" sz="4000" dirty="0">
              <a:solidFill>
                <a:srgbClr val="FF0000"/>
              </a:solidFill>
            </a:endParaRPr>
          </a:p>
        </p:txBody>
      </p:sp>
    </p:spTree>
    <p:extLst>
      <p:ext uri="{BB962C8B-B14F-4D97-AF65-F5344CB8AC3E}">
        <p14:creationId xmlns:p14="http://schemas.microsoft.com/office/powerpoint/2010/main" val="372343145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latin typeface="Arial Narrow" panose="020B0606020202030204" pitchFamily="34" charset="0"/>
              </a:rPr>
              <a:t>Seaborn Styling, Part 1: Figure Style and Scale</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Styling is the process of customizing the overall look of your visualization, or figure. </a:t>
            </a:r>
          </a:p>
          <a:p>
            <a:endParaRPr lang="en-US" sz="2200" dirty="0">
              <a:latin typeface="Arial Narrow" panose="020B0606020202030204" pitchFamily="34" charset="0"/>
            </a:endParaRPr>
          </a:p>
          <a:p>
            <a:r>
              <a:rPr lang="en-US" sz="2200" dirty="0">
                <a:latin typeface="Arial Narrow" panose="020B0606020202030204" pitchFamily="34" charset="0"/>
              </a:rPr>
              <a:t>Making intentional decisions about the details of the visualization will increase their impact</a:t>
            </a:r>
          </a:p>
          <a:p>
            <a:endParaRPr lang="en-US" sz="2200" dirty="0">
              <a:latin typeface="Arial Narrow" panose="020B0606020202030204" pitchFamily="34" charset="0"/>
            </a:endParaRPr>
          </a:p>
          <a:p>
            <a:r>
              <a:rPr lang="en-US" sz="2200" dirty="0">
                <a:latin typeface="Arial Narrow" panose="020B0606020202030204" pitchFamily="34" charset="0"/>
              </a:rPr>
              <a:t>Seaborn enables you to change the presentation of your figures by changing the style of elements like the background color, grids, and spines. </a:t>
            </a:r>
          </a:p>
          <a:p>
            <a:endParaRPr lang="en-US" sz="2200" dirty="0">
              <a:latin typeface="Arial Narrow" panose="020B0606020202030204" pitchFamily="34" charset="0"/>
            </a:endParaRPr>
          </a:p>
          <a:p>
            <a:pPr marL="0" indent="0">
              <a:buNone/>
            </a:pPr>
            <a:r>
              <a:rPr lang="en-US" sz="2200" b="1" dirty="0">
                <a:solidFill>
                  <a:srgbClr val="FF0000"/>
                </a:solidFill>
                <a:latin typeface="Arial Narrow" panose="020B0606020202030204" pitchFamily="34" charset="0"/>
              </a:rPr>
              <a:t>1. Built-in Themes:</a:t>
            </a:r>
          </a:p>
          <a:p>
            <a:pPr marL="0" indent="0">
              <a:buNone/>
            </a:pPr>
            <a:r>
              <a:rPr lang="en-US" sz="2200" dirty="0">
                <a:latin typeface="Arial Narrow" panose="020B0606020202030204" pitchFamily="34" charset="0"/>
              </a:rPr>
              <a:t>Seaborn has five built-in themes to style its plots: </a:t>
            </a:r>
            <a:r>
              <a:rPr lang="en-US" sz="2200" dirty="0" err="1">
                <a:latin typeface="Arial Narrow" panose="020B0606020202030204" pitchFamily="34" charset="0"/>
              </a:rPr>
              <a:t>darkgrid</a:t>
            </a:r>
            <a:r>
              <a:rPr lang="en-US" sz="2200" dirty="0">
                <a:latin typeface="Arial Narrow" panose="020B0606020202030204" pitchFamily="34" charset="0"/>
              </a:rPr>
              <a:t>, </a:t>
            </a:r>
            <a:r>
              <a:rPr lang="en-US" sz="2200" dirty="0" err="1">
                <a:latin typeface="Arial Narrow" panose="020B0606020202030204" pitchFamily="34" charset="0"/>
              </a:rPr>
              <a:t>whitegrid</a:t>
            </a:r>
            <a:r>
              <a:rPr lang="en-US" sz="2200" dirty="0">
                <a:latin typeface="Arial Narrow" panose="020B0606020202030204" pitchFamily="34" charset="0"/>
              </a:rPr>
              <a:t>, dark, white, and ticks. </a:t>
            </a:r>
          </a:p>
          <a:p>
            <a:pPr marL="0" indent="0">
              <a:buNone/>
            </a:pPr>
            <a:r>
              <a:rPr lang="en-US" sz="2200" dirty="0">
                <a:latin typeface="Arial Narrow" panose="020B0606020202030204" pitchFamily="34" charset="0"/>
              </a:rPr>
              <a:t>Seaborn defaults to using the </a:t>
            </a:r>
            <a:r>
              <a:rPr lang="en-US" sz="2200" dirty="0" err="1">
                <a:latin typeface="Arial Narrow" panose="020B0606020202030204" pitchFamily="34" charset="0"/>
              </a:rPr>
              <a:t>darkgrid</a:t>
            </a:r>
            <a:r>
              <a:rPr lang="en-US" sz="2200" dirty="0">
                <a:latin typeface="Arial Narrow" panose="020B0606020202030204" pitchFamily="34" charset="0"/>
              </a:rPr>
              <a:t> theme for its plots</a:t>
            </a:r>
          </a:p>
        </p:txBody>
      </p:sp>
    </p:spTree>
    <p:extLst>
      <p:ext uri="{BB962C8B-B14F-4D97-AF65-F5344CB8AC3E}">
        <p14:creationId xmlns:p14="http://schemas.microsoft.com/office/powerpoint/2010/main" val="383527249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5969989" cy="4812620"/>
          </a:xfrm>
        </p:spPr>
        <p:txBody>
          <a:bodyPr>
            <a:normAutofit/>
          </a:bodyPr>
          <a:lstStyle/>
          <a:p>
            <a:r>
              <a:rPr lang="en-US" sz="2200" dirty="0">
                <a:latin typeface="Arial Narrow" panose="020B0606020202030204" pitchFamily="34" charset="0"/>
              </a:rPr>
              <a:t>To use any of the preset themes pass the name of it to </a:t>
            </a:r>
            <a:r>
              <a:rPr lang="en-US" sz="2200" dirty="0" err="1">
                <a:latin typeface="Arial Narrow" panose="020B0606020202030204" pitchFamily="34" charset="0"/>
              </a:rPr>
              <a:t>sns.set_style</a:t>
            </a:r>
            <a:r>
              <a:rPr lang="en-US" sz="2200" dirty="0">
                <a:latin typeface="Arial Narrow" panose="020B0606020202030204" pitchFamily="34" charset="0"/>
              </a:rPr>
              <a:t>(). </a:t>
            </a:r>
          </a:p>
          <a:p>
            <a:endParaRPr lang="en-US" sz="2200" dirty="0">
              <a:latin typeface="Arial Narrow" panose="020B0606020202030204" pitchFamily="34" charset="0"/>
            </a:endParaRPr>
          </a:p>
          <a:p>
            <a:pPr marL="457200" lvl="1" indent="0">
              <a:lnSpc>
                <a:spcPct val="150000"/>
              </a:lnSpc>
              <a:buNone/>
            </a:pPr>
            <a:r>
              <a:rPr lang="en-US" sz="2000" dirty="0" err="1">
                <a:latin typeface="Arial Narrow" panose="020B0606020202030204" pitchFamily="34" charset="0"/>
              </a:rPr>
              <a:t>sns.set_style</a:t>
            </a:r>
            <a:r>
              <a:rPr lang="en-US" sz="2000" dirty="0">
                <a:latin typeface="Arial Narrow" panose="020B0606020202030204" pitchFamily="34" charset="0"/>
              </a:rPr>
              <a:t>("</a:t>
            </a:r>
            <a:r>
              <a:rPr lang="en-US" sz="2000" dirty="0" err="1">
                <a:latin typeface="Arial Narrow" panose="020B0606020202030204" pitchFamily="34" charset="0"/>
              </a:rPr>
              <a:t>darkgrid</a:t>
            </a:r>
            <a:r>
              <a:rPr lang="en-US" sz="2000" dirty="0">
                <a:latin typeface="Arial Narrow" panose="020B0606020202030204" pitchFamily="34" charset="0"/>
              </a:rPr>
              <a:t>")</a:t>
            </a:r>
          </a:p>
          <a:p>
            <a:pPr marL="457200" lvl="1" indent="0">
              <a:lnSpc>
                <a:spcPct val="150000"/>
              </a:lnSpc>
              <a:buNone/>
            </a:pPr>
            <a:r>
              <a:rPr lang="en-US" sz="2000" dirty="0" err="1">
                <a:latin typeface="Arial Narrow" panose="020B0606020202030204" pitchFamily="34" charset="0"/>
              </a:rPr>
              <a:t>sns.stripplot</a:t>
            </a:r>
            <a:r>
              <a:rPr lang="en-US" sz="2000" dirty="0">
                <a:latin typeface="Arial Narrow" panose="020B0606020202030204" pitchFamily="34" charset="0"/>
              </a:rPr>
              <a:t>(x="day", y="</a:t>
            </a:r>
            <a:r>
              <a:rPr lang="en-US" sz="2000" dirty="0" err="1">
                <a:latin typeface="Arial Narrow" panose="020B0606020202030204" pitchFamily="34" charset="0"/>
              </a:rPr>
              <a:t>total_bill</a:t>
            </a:r>
            <a:r>
              <a:rPr lang="en-US" sz="2000" dirty="0">
                <a:latin typeface="Arial Narrow" panose="020B0606020202030204" pitchFamily="34" charset="0"/>
              </a:rPr>
              <a:t>", data=tips)</a:t>
            </a:r>
          </a:p>
          <a:p>
            <a:endParaRPr lang="en-US" sz="2200" dirty="0">
              <a:latin typeface="Arial Narrow" panose="020B0606020202030204" pitchFamily="34" charset="0"/>
            </a:endParaRPr>
          </a:p>
          <a:p>
            <a:r>
              <a:rPr lang="en-US" sz="2200" dirty="0">
                <a:latin typeface="Arial Narrow" panose="020B0606020202030204" pitchFamily="34" charset="0"/>
              </a:rPr>
              <a:t>The white and tick themes will allow the colors of your dataset to show more visibly and provides higher contrast so your plots are more legible:</a:t>
            </a:r>
          </a:p>
          <a:p>
            <a:pPr marL="457200" lvl="1" indent="0">
              <a:lnSpc>
                <a:spcPct val="150000"/>
              </a:lnSpc>
              <a:buNone/>
            </a:pPr>
            <a:r>
              <a:rPr lang="en-US" sz="2000" dirty="0" err="1">
                <a:latin typeface="Arial Narrow" panose="020B0606020202030204" pitchFamily="34" charset="0"/>
              </a:rPr>
              <a:t>sns.set_style</a:t>
            </a:r>
            <a:r>
              <a:rPr lang="en-US" sz="2000" dirty="0">
                <a:latin typeface="Arial Narrow" panose="020B0606020202030204" pitchFamily="34" charset="0"/>
              </a:rPr>
              <a:t>("ticks")</a:t>
            </a:r>
          </a:p>
          <a:p>
            <a:pPr marL="457200" lvl="1" indent="0">
              <a:lnSpc>
                <a:spcPct val="150000"/>
              </a:lnSpc>
              <a:buNone/>
            </a:pPr>
            <a:r>
              <a:rPr lang="en-US" sz="2000" dirty="0" err="1">
                <a:latin typeface="Arial Narrow" panose="020B0606020202030204" pitchFamily="34" charset="0"/>
              </a:rPr>
              <a:t>sns.stripplot</a:t>
            </a:r>
            <a:r>
              <a:rPr lang="en-US" sz="2000" dirty="0">
                <a:latin typeface="Arial Narrow" panose="020B0606020202030204" pitchFamily="34" charset="0"/>
              </a:rPr>
              <a:t>(x="day", y="</a:t>
            </a:r>
            <a:r>
              <a:rPr lang="en-US" sz="2000" dirty="0" err="1">
                <a:latin typeface="Arial Narrow" panose="020B0606020202030204" pitchFamily="34" charset="0"/>
              </a:rPr>
              <a:t>total_bill</a:t>
            </a:r>
            <a:r>
              <a:rPr lang="en-US" sz="2000" dirty="0">
                <a:latin typeface="Arial Narrow" panose="020B0606020202030204" pitchFamily="34" charset="0"/>
              </a:rPr>
              <a:t>", data=tips)</a:t>
            </a:r>
          </a:p>
          <a:p>
            <a:pPr marL="0" indent="0">
              <a:buNone/>
            </a:pPr>
            <a:endParaRPr lang="en-US" sz="2200" dirty="0">
              <a:latin typeface="Arial Narrow" panose="020B0606020202030204" pitchFamily="34" charset="0"/>
            </a:endParaRPr>
          </a:p>
        </p:txBody>
      </p:sp>
      <p:pic>
        <p:nvPicPr>
          <p:cNvPr id="4" name="Picture 3" descr="image1">
            <a:extLst>
              <a:ext uri="{FF2B5EF4-FFF2-40B4-BE49-F238E27FC236}">
                <a16:creationId xmlns:a16="http://schemas.microsoft.com/office/drawing/2014/main" id="{58719B40-1893-4794-BC39-44412C1CC2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36810" y="1"/>
            <a:ext cx="5155189" cy="3281361"/>
          </a:xfrm>
          <a:prstGeom prst="rect">
            <a:avLst/>
          </a:prstGeom>
          <a:noFill/>
          <a:ln>
            <a:noFill/>
          </a:ln>
        </p:spPr>
      </p:pic>
      <p:pic>
        <p:nvPicPr>
          <p:cNvPr id="5" name="Picture 4" descr="image3">
            <a:extLst>
              <a:ext uri="{FF2B5EF4-FFF2-40B4-BE49-F238E27FC236}">
                <a16:creationId xmlns:a16="http://schemas.microsoft.com/office/drawing/2014/main" id="{1C1E151E-E359-4B81-85D8-172ED0A531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36810" y="3576638"/>
            <a:ext cx="4850390" cy="3281362"/>
          </a:xfrm>
          <a:prstGeom prst="rect">
            <a:avLst/>
          </a:prstGeom>
          <a:noFill/>
          <a:ln>
            <a:noFill/>
          </a:ln>
        </p:spPr>
      </p:pic>
      <p:sp>
        <p:nvSpPr>
          <p:cNvPr id="6" name="Title 1">
            <a:extLst>
              <a:ext uri="{FF2B5EF4-FFF2-40B4-BE49-F238E27FC236}">
                <a16:creationId xmlns:a16="http://schemas.microsoft.com/office/drawing/2014/main" id="{E32F697B-E809-4DEE-8835-D70DCDB3F69B}"/>
              </a:ext>
            </a:extLst>
          </p:cNvPr>
          <p:cNvSpPr txBox="1">
            <a:spLocks/>
          </p:cNvSpPr>
          <p:nvPr/>
        </p:nvSpPr>
        <p:spPr>
          <a:xfrm>
            <a:off x="250702" y="101889"/>
            <a:ext cx="10715171" cy="839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F0000"/>
                </a:solidFill>
                <a:latin typeface="Arial Narrow" panose="020B0606020202030204" pitchFamily="34" charset="0"/>
              </a:rPr>
              <a:t>Seaborn Styling, Part 1: Figure Style and Scale</a:t>
            </a:r>
          </a:p>
        </p:txBody>
      </p:sp>
    </p:spTree>
    <p:extLst>
      <p:ext uri="{BB962C8B-B14F-4D97-AF65-F5344CB8AC3E}">
        <p14:creationId xmlns:p14="http://schemas.microsoft.com/office/powerpoint/2010/main" val="25840720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latin typeface="Arial Narrow" panose="020B0606020202030204" pitchFamily="34" charset="0"/>
              </a:rPr>
              <a:t>Styling:</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696852"/>
            <a:ext cx="10715171" cy="4480111"/>
          </a:xfrm>
        </p:spPr>
        <p:txBody>
          <a:bodyPr>
            <a:normAutofit/>
          </a:bodyPr>
          <a:lstStyle/>
          <a:p>
            <a:pPr marL="0" indent="0">
              <a:buNone/>
            </a:pPr>
            <a:r>
              <a:rPr lang="en-US" sz="2200" dirty="0">
                <a:latin typeface="Arial Narrow" panose="020B0606020202030204" pitchFamily="34" charset="0"/>
              </a:rPr>
              <a:t>import seaborn as </a:t>
            </a:r>
            <a:r>
              <a:rPr lang="en-US" sz="2200" dirty="0" err="1">
                <a:latin typeface="Arial Narrow" panose="020B0606020202030204" pitchFamily="34" charset="0"/>
              </a:rPr>
              <a:t>sns</a:t>
            </a:r>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import </a:t>
            </a:r>
            <a:r>
              <a:rPr lang="en-US" sz="2200" dirty="0" err="1">
                <a:latin typeface="Arial Narrow" panose="020B0606020202030204" pitchFamily="34" charset="0"/>
              </a:rPr>
              <a:t>matplotlib.pyplot</a:t>
            </a:r>
            <a:r>
              <a:rPr lang="en-US" sz="2200" dirty="0">
                <a:latin typeface="Arial Narrow" panose="020B0606020202030204" pitchFamily="34" charset="0"/>
              </a:rPr>
              <a:t> as </a:t>
            </a:r>
            <a:r>
              <a:rPr lang="en-US" sz="2200" dirty="0" err="1">
                <a:latin typeface="Arial Narrow" panose="020B0606020202030204" pitchFamily="34" charset="0"/>
              </a:rPr>
              <a:t>plt</a:t>
            </a:r>
            <a:endParaRPr lang="en-US" sz="2200" dirty="0">
              <a:latin typeface="Arial Narrow" panose="020B0606020202030204" pitchFamily="34" charset="0"/>
            </a:endParaRPr>
          </a:p>
          <a:p>
            <a:pPr marL="0" indent="0">
              <a:buNone/>
            </a:pPr>
            <a:r>
              <a:rPr lang="en-US" sz="2200" dirty="0" err="1">
                <a:latin typeface="Arial Narrow" panose="020B0606020202030204" pitchFamily="34" charset="0"/>
              </a:rPr>
              <a:t>sns.set</a:t>
            </a:r>
            <a:r>
              <a:rPr lang="en-US" sz="2200" dirty="0">
                <a:latin typeface="Arial Narrow" panose="020B0606020202030204" pitchFamily="34" charset="0"/>
              </a:rPr>
              <a:t>(style="white", </a:t>
            </a:r>
            <a:r>
              <a:rPr lang="en-US" sz="2200" dirty="0" err="1">
                <a:latin typeface="Arial Narrow" panose="020B0606020202030204" pitchFamily="34" charset="0"/>
              </a:rPr>
              <a:t>color_codes</a:t>
            </a:r>
            <a:r>
              <a:rPr lang="en-US" sz="2200" dirty="0">
                <a:latin typeface="Arial Narrow" panose="020B0606020202030204" pitchFamily="34" charset="0"/>
              </a:rPr>
              <a:t>=True)</a:t>
            </a:r>
          </a:p>
          <a:p>
            <a:pPr marL="0" indent="0">
              <a:buNone/>
            </a:pPr>
            <a:r>
              <a:rPr lang="en-US" sz="2200" dirty="0">
                <a:latin typeface="Arial Narrow" panose="020B0606020202030204" pitchFamily="34" charset="0"/>
              </a:rPr>
              <a:t>a = </a:t>
            </a:r>
            <a:r>
              <a:rPr lang="en-US" sz="2200" dirty="0" err="1">
                <a:latin typeface="Arial Narrow" panose="020B0606020202030204" pitchFamily="34" charset="0"/>
              </a:rPr>
              <a:t>sns.load_dataset</a:t>
            </a:r>
            <a:r>
              <a:rPr lang="en-US" sz="2200" dirty="0">
                <a:latin typeface="Arial Narrow" panose="020B0606020202030204" pitchFamily="34" charset="0"/>
              </a:rPr>
              <a:t>("tips")</a:t>
            </a:r>
          </a:p>
          <a:p>
            <a:pPr marL="0" indent="0">
              <a:buNone/>
            </a:pPr>
            <a:r>
              <a:rPr lang="en-US" sz="2200" dirty="0" err="1">
                <a:latin typeface="Arial Narrow" panose="020B0606020202030204" pitchFamily="34" charset="0"/>
              </a:rPr>
              <a:t>sns.boxplot</a:t>
            </a:r>
            <a:r>
              <a:rPr lang="en-US" sz="2200" dirty="0">
                <a:latin typeface="Arial Narrow" panose="020B0606020202030204" pitchFamily="34" charset="0"/>
              </a:rPr>
              <a:t>(x="day", y="</a:t>
            </a:r>
            <a:r>
              <a:rPr lang="en-US" sz="2200" dirty="0" err="1">
                <a:latin typeface="Arial Narrow" panose="020B0606020202030204" pitchFamily="34" charset="0"/>
              </a:rPr>
              <a:t>total_bill</a:t>
            </a:r>
            <a:r>
              <a:rPr lang="en-US" sz="2200" dirty="0">
                <a:latin typeface="Arial Narrow" panose="020B0606020202030204" pitchFamily="34" charset="0"/>
              </a:rPr>
              <a:t>", data=a</a:t>
            </a:r>
            <a:r>
              <a:rPr lang="en-US" sz="2200" dirty="0" smtClean="0">
                <a:latin typeface="Arial Narrow" panose="020B0606020202030204" pitchFamily="34" charset="0"/>
              </a:rPr>
              <a:t>)</a:t>
            </a:r>
            <a:endParaRPr lang="en-US" sz="2200" dirty="0">
              <a:latin typeface="Arial Narrow" panose="020B0606020202030204" pitchFamily="34" charset="0"/>
            </a:endParaRPr>
          </a:p>
        </p:txBody>
      </p:sp>
      <p:pic>
        <p:nvPicPr>
          <p:cNvPr id="5" name="Picture 4">
            <a:extLst>
              <a:ext uri="{FF2B5EF4-FFF2-40B4-BE49-F238E27FC236}">
                <a16:creationId xmlns:a16="http://schemas.microsoft.com/office/drawing/2014/main" id="{E4271533-07B8-4861-BC37-39036EA39AFA}"/>
              </a:ext>
            </a:extLst>
          </p:cNvPr>
          <p:cNvPicPr>
            <a:picLocks noChangeAspect="1"/>
          </p:cNvPicPr>
          <p:nvPr/>
        </p:nvPicPr>
        <p:blipFill rotWithShape="1">
          <a:blip r:embed="rId2">
            <a:extLst>
              <a:ext uri="{28A0092B-C50C-407E-A947-70E740481C1C}">
                <a14:useLocalDpi xmlns:a14="http://schemas.microsoft.com/office/drawing/2010/main" val="0"/>
              </a:ext>
            </a:extLst>
          </a:blip>
          <a:srcRect l="6913" r="21667"/>
          <a:stretch/>
        </p:blipFill>
        <p:spPr>
          <a:xfrm>
            <a:off x="5874327" y="1696852"/>
            <a:ext cx="5375564" cy="3796805"/>
          </a:xfrm>
          <a:prstGeom prst="rect">
            <a:avLst/>
          </a:prstGeom>
        </p:spPr>
      </p:pic>
      <p:sp>
        <p:nvSpPr>
          <p:cNvPr id="6" name="Rectangle 5">
            <a:extLst>
              <a:ext uri="{FF2B5EF4-FFF2-40B4-BE49-F238E27FC236}">
                <a16:creationId xmlns:a16="http://schemas.microsoft.com/office/drawing/2014/main" id="{80A9A13A-FBF4-40D3-926A-7FD54766AC73}"/>
              </a:ext>
            </a:extLst>
          </p:cNvPr>
          <p:cNvSpPr/>
          <p:nvPr/>
        </p:nvSpPr>
        <p:spPr>
          <a:xfrm>
            <a:off x="7556881" y="5659419"/>
            <a:ext cx="2694969" cy="400110"/>
          </a:xfrm>
          <a:prstGeom prst="rect">
            <a:avLst/>
          </a:prstGeom>
        </p:spPr>
        <p:txBody>
          <a:bodyPr wrap="none">
            <a:spAutoFit/>
          </a:bodyPr>
          <a:lstStyle/>
          <a:p>
            <a:r>
              <a:rPr lang="en-US" sz="2000" dirty="0">
                <a:latin typeface="Arial Narrow" panose="020B0606020202030204" pitchFamily="34" charset="0"/>
              </a:rPr>
              <a:t>Theme is changed to white</a:t>
            </a:r>
          </a:p>
        </p:txBody>
      </p:sp>
    </p:spTree>
    <p:extLst>
      <p:ext uri="{BB962C8B-B14F-4D97-AF65-F5344CB8AC3E}">
        <p14:creationId xmlns:p14="http://schemas.microsoft.com/office/powerpoint/2010/main" val="10427208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235960" y="383886"/>
            <a:ext cx="10715171" cy="839561"/>
          </a:xfrm>
        </p:spPr>
        <p:txBody>
          <a:bodyPr>
            <a:normAutofit fontScale="90000"/>
          </a:bodyPr>
          <a:lstStyle/>
          <a:p>
            <a:r>
              <a:rPr lang="en-US" sz="3200" dirty="0">
                <a:solidFill>
                  <a:srgbClr val="FF0000"/>
                </a:solidFill>
                <a:latin typeface="Arial Narrow" panose="020B0606020202030204" pitchFamily="34" charset="0"/>
              </a:rPr>
              <a:t>Seaborn Styling, Part 1: Figure Style and Scale</a:t>
            </a:r>
            <a:r>
              <a:rPr lang="en-US" sz="3200" dirty="0">
                <a:latin typeface="Arial Narrow" panose="020B0606020202030204" pitchFamily="34" charset="0"/>
              </a:rPr>
              <a:t/>
            </a:r>
            <a:br>
              <a:rPr lang="en-US" sz="3200" dirty="0">
                <a:latin typeface="Arial Narrow" panose="020B0606020202030204" pitchFamily="34" charset="0"/>
              </a:rPr>
            </a:br>
            <a:r>
              <a:rPr lang="en-US" sz="3200" dirty="0">
                <a:solidFill>
                  <a:schemeClr val="accent1"/>
                </a:solidFill>
                <a:latin typeface="Arial Narrow" panose="020B0606020202030204" pitchFamily="34" charset="0"/>
              </a:rPr>
              <a:t>2. Grids:</a:t>
            </a:r>
            <a:r>
              <a:rPr lang="en-US" sz="3200" dirty="0">
                <a:latin typeface="Arial Narrow" panose="020B0606020202030204" pitchFamily="34" charset="0"/>
              </a:rPr>
              <a:t/>
            </a:r>
            <a:br>
              <a:rPr lang="en-US" sz="3200" dirty="0">
                <a:latin typeface="Arial Narrow" panose="020B0606020202030204" pitchFamily="34" charset="0"/>
              </a:rPr>
            </a:br>
            <a:endParaRPr lang="en-US" sz="32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6759697" cy="4812620"/>
          </a:xfrm>
        </p:spPr>
        <p:txBody>
          <a:bodyPr>
            <a:normAutofit/>
          </a:bodyPr>
          <a:lstStyle/>
          <a:p>
            <a:r>
              <a:rPr lang="en-US" sz="2200" dirty="0">
                <a:latin typeface="Arial Narrow" panose="020B0606020202030204" pitchFamily="34" charset="0"/>
              </a:rPr>
              <a:t>To define the background color of your figure, you can also choose whether or not to include a grid. </a:t>
            </a:r>
          </a:p>
          <a:p>
            <a:endParaRPr lang="en-US" sz="2200" dirty="0">
              <a:latin typeface="Arial Narrow" panose="020B0606020202030204" pitchFamily="34" charset="0"/>
            </a:endParaRPr>
          </a:p>
          <a:p>
            <a:r>
              <a:rPr lang="en-US" sz="2200" dirty="0">
                <a:latin typeface="Arial Narrow" panose="020B0606020202030204" pitchFamily="34" charset="0"/>
              </a:rPr>
              <a:t>A grid allows the audience to read your chart and get specific information about certain values. Research papers and reports are a good example of when you would want to include a grid.</a:t>
            </a:r>
          </a:p>
          <a:p>
            <a:endParaRPr lang="en-US" sz="2200" dirty="0">
              <a:latin typeface="Arial Narrow" panose="020B0606020202030204" pitchFamily="34" charset="0"/>
            </a:endParaRPr>
          </a:p>
          <a:p>
            <a:pPr marL="457200" lvl="1" indent="0">
              <a:lnSpc>
                <a:spcPct val="150000"/>
              </a:lnSpc>
              <a:buNone/>
            </a:pPr>
            <a:r>
              <a:rPr lang="en-US" sz="2000" dirty="0" err="1">
                <a:latin typeface="Arial Narrow" panose="020B0606020202030204" pitchFamily="34" charset="0"/>
              </a:rPr>
              <a:t>sns.set_style</a:t>
            </a:r>
            <a:r>
              <a:rPr lang="en-US" sz="2000" dirty="0">
                <a:latin typeface="Arial Narrow" panose="020B0606020202030204" pitchFamily="34" charset="0"/>
              </a:rPr>
              <a:t>("</a:t>
            </a:r>
            <a:r>
              <a:rPr lang="en-US" sz="2000" dirty="0" err="1">
                <a:latin typeface="Arial Narrow" panose="020B0606020202030204" pitchFamily="34" charset="0"/>
              </a:rPr>
              <a:t>whitegrid</a:t>
            </a:r>
            <a:r>
              <a:rPr lang="en-US" sz="2000" dirty="0">
                <a:latin typeface="Arial Narrow" panose="020B0606020202030204" pitchFamily="34" charset="0"/>
              </a:rPr>
              <a:t>")</a:t>
            </a:r>
          </a:p>
          <a:p>
            <a:pPr marL="457200" lvl="1" indent="0">
              <a:lnSpc>
                <a:spcPct val="150000"/>
              </a:lnSpc>
              <a:buNone/>
            </a:pPr>
            <a:r>
              <a:rPr lang="en-US" sz="2000" dirty="0" err="1">
                <a:latin typeface="Arial Narrow" panose="020B0606020202030204" pitchFamily="34" charset="0"/>
              </a:rPr>
              <a:t>sns.stripplot</a:t>
            </a:r>
            <a:r>
              <a:rPr lang="en-US" sz="2000" dirty="0">
                <a:latin typeface="Arial Narrow" panose="020B0606020202030204" pitchFamily="34" charset="0"/>
              </a:rPr>
              <a:t>(x="day", y="</a:t>
            </a:r>
            <a:r>
              <a:rPr lang="en-US" sz="2000" dirty="0" err="1">
                <a:latin typeface="Arial Narrow" panose="020B0606020202030204" pitchFamily="34" charset="0"/>
              </a:rPr>
              <a:t>total_bill</a:t>
            </a:r>
            <a:r>
              <a:rPr lang="en-US" sz="2000" dirty="0">
                <a:latin typeface="Arial Narrow" panose="020B0606020202030204" pitchFamily="34" charset="0"/>
              </a:rPr>
              <a:t>", </a:t>
            </a:r>
            <a:r>
              <a:rPr lang="en-US" sz="2000" dirty="0" smtClean="0">
                <a:latin typeface="Arial Narrow" panose="020B0606020202030204" pitchFamily="34" charset="0"/>
              </a:rPr>
              <a:t>data=a)</a:t>
            </a:r>
            <a:endParaRPr lang="en-US" sz="2000" dirty="0">
              <a:latin typeface="Arial Narrow" panose="020B0606020202030204" pitchFamily="34" charset="0"/>
            </a:endParaRPr>
          </a:p>
          <a:p>
            <a:r>
              <a:rPr lang="en-US" sz="2200" dirty="0">
                <a:latin typeface="Arial Narrow" panose="020B0606020202030204" pitchFamily="34" charset="0"/>
              </a:rPr>
              <a:t>There are also instances where it would make more sense to not use a grid. </a:t>
            </a:r>
          </a:p>
          <a:p>
            <a:endParaRPr lang="en-US" sz="2200" dirty="0">
              <a:latin typeface="Arial Narrow" panose="020B0606020202030204" pitchFamily="34" charset="0"/>
            </a:endParaRPr>
          </a:p>
        </p:txBody>
      </p:sp>
      <p:pic>
        <p:nvPicPr>
          <p:cNvPr id="4" name="Picture 3" descr="image4">
            <a:extLst>
              <a:ext uri="{FF2B5EF4-FFF2-40B4-BE49-F238E27FC236}">
                <a16:creationId xmlns:a16="http://schemas.microsoft.com/office/drawing/2014/main" id="{9A128BB2-5257-41C4-871E-45910CCC17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98326" y="365125"/>
            <a:ext cx="4557714" cy="3633736"/>
          </a:xfrm>
          <a:prstGeom prst="rect">
            <a:avLst/>
          </a:prstGeom>
          <a:noFill/>
          <a:ln>
            <a:noFill/>
          </a:ln>
        </p:spPr>
      </p:pic>
      <p:sp>
        <p:nvSpPr>
          <p:cNvPr id="5" name="Rectangle 4">
            <a:extLst>
              <a:ext uri="{FF2B5EF4-FFF2-40B4-BE49-F238E27FC236}">
                <a16:creationId xmlns:a16="http://schemas.microsoft.com/office/drawing/2014/main" id="{FDE2397E-FF6F-49FE-A00D-A19E53B0F975}"/>
              </a:ext>
            </a:extLst>
          </p:cNvPr>
          <p:cNvSpPr/>
          <p:nvPr/>
        </p:nvSpPr>
        <p:spPr>
          <a:xfrm>
            <a:off x="970477" y="5698242"/>
            <a:ext cx="6096000" cy="1015663"/>
          </a:xfrm>
          <a:prstGeom prst="rect">
            <a:avLst/>
          </a:prstGeom>
        </p:spPr>
        <p:txBody>
          <a:bodyPr>
            <a:spAutoFit/>
          </a:bodyPr>
          <a:lstStyle/>
          <a:p>
            <a:pPr>
              <a:lnSpc>
                <a:spcPct val="150000"/>
              </a:lnSpc>
            </a:pPr>
            <a:r>
              <a:rPr lang="en-US" sz="2000" dirty="0" err="1">
                <a:latin typeface="Arial Narrow" panose="020B0606020202030204" pitchFamily="34" charset="0"/>
              </a:rPr>
              <a:t>sns.set_style</a:t>
            </a:r>
            <a:r>
              <a:rPr lang="en-US" sz="2000" dirty="0">
                <a:latin typeface="Arial Narrow" panose="020B0606020202030204" pitchFamily="34" charset="0"/>
              </a:rPr>
              <a:t>("white")</a:t>
            </a:r>
          </a:p>
          <a:p>
            <a:pPr>
              <a:lnSpc>
                <a:spcPct val="150000"/>
              </a:lnSpc>
            </a:pPr>
            <a:r>
              <a:rPr lang="en-US" sz="2000" dirty="0" err="1">
                <a:latin typeface="Arial Narrow" panose="020B0606020202030204" pitchFamily="34" charset="0"/>
              </a:rPr>
              <a:t>sns.stripplot</a:t>
            </a:r>
            <a:r>
              <a:rPr lang="en-US" sz="2000" dirty="0">
                <a:latin typeface="Arial Narrow" panose="020B0606020202030204" pitchFamily="34" charset="0"/>
              </a:rPr>
              <a:t>(x="day", y="</a:t>
            </a:r>
            <a:r>
              <a:rPr lang="en-US" sz="2000" dirty="0" err="1">
                <a:latin typeface="Arial Narrow" panose="020B0606020202030204" pitchFamily="34" charset="0"/>
              </a:rPr>
              <a:t>total_bill</a:t>
            </a:r>
            <a:r>
              <a:rPr lang="en-US" sz="2000" dirty="0">
                <a:latin typeface="Arial Narrow" panose="020B0606020202030204" pitchFamily="34" charset="0"/>
              </a:rPr>
              <a:t>", </a:t>
            </a:r>
            <a:r>
              <a:rPr lang="en-US" sz="2000" dirty="0" smtClean="0">
                <a:latin typeface="Arial Narrow" panose="020B0606020202030204" pitchFamily="34" charset="0"/>
              </a:rPr>
              <a:t>data=a)</a:t>
            </a:r>
            <a:endParaRPr lang="en-US" sz="2000" dirty="0">
              <a:latin typeface="Arial Narrow" panose="020B0606020202030204" pitchFamily="34" charset="0"/>
            </a:endParaRPr>
          </a:p>
        </p:txBody>
      </p:sp>
      <p:pic>
        <p:nvPicPr>
          <p:cNvPr id="6" name="Picture 5" descr="image5">
            <a:extLst>
              <a:ext uri="{FF2B5EF4-FFF2-40B4-BE49-F238E27FC236}">
                <a16:creationId xmlns:a16="http://schemas.microsoft.com/office/drawing/2014/main" id="{9D67C0BB-2A96-40B0-AD91-E8A7A86A20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98325" y="3856407"/>
            <a:ext cx="4557714" cy="3001593"/>
          </a:xfrm>
          <a:prstGeom prst="rect">
            <a:avLst/>
          </a:prstGeom>
          <a:noFill/>
          <a:ln>
            <a:noFill/>
          </a:ln>
        </p:spPr>
      </p:pic>
    </p:spTree>
    <p:extLst>
      <p:ext uri="{BB962C8B-B14F-4D97-AF65-F5344CB8AC3E}">
        <p14:creationId xmlns:p14="http://schemas.microsoft.com/office/powerpoint/2010/main" val="152237744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429491" y="293950"/>
            <a:ext cx="10715171" cy="839561"/>
          </a:xfrm>
        </p:spPr>
        <p:txBody>
          <a:bodyPr>
            <a:normAutofit fontScale="90000"/>
          </a:bodyPr>
          <a:lstStyle/>
          <a:p>
            <a:r>
              <a:rPr lang="en-US" sz="3200" dirty="0">
                <a:solidFill>
                  <a:srgbClr val="FF0000"/>
                </a:solidFill>
                <a:latin typeface="Arial Narrow" panose="020B0606020202030204" pitchFamily="34" charset="0"/>
              </a:rPr>
              <a:t>Seaborn Styling, Part 1: Figure Style and Scale </a:t>
            </a:r>
            <a:br>
              <a:rPr lang="en-US" sz="3200" dirty="0">
                <a:solidFill>
                  <a:srgbClr val="FF0000"/>
                </a:solidFill>
                <a:latin typeface="Arial Narrow" panose="020B0606020202030204" pitchFamily="34" charset="0"/>
              </a:rPr>
            </a:br>
            <a:r>
              <a:rPr lang="en-US" sz="3200" dirty="0">
                <a:solidFill>
                  <a:schemeClr val="accent1"/>
                </a:solidFill>
                <a:latin typeface="Arial Narrow" panose="020B0606020202030204" pitchFamily="34" charset="0"/>
              </a:rPr>
              <a:t>3. </a:t>
            </a:r>
            <a:r>
              <a:rPr lang="en-US" sz="3200" dirty="0" err="1">
                <a:solidFill>
                  <a:schemeClr val="accent1"/>
                </a:solidFill>
                <a:latin typeface="Arial Narrow" panose="020B0606020202030204" pitchFamily="34" charset="0"/>
              </a:rPr>
              <a:t>Despine</a:t>
            </a:r>
            <a:endParaRPr lang="en-US" sz="3200" dirty="0">
              <a:solidFill>
                <a:schemeClr val="accent1"/>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429491" y="1133511"/>
            <a:ext cx="7384473" cy="4812620"/>
          </a:xfrm>
        </p:spPr>
        <p:txBody>
          <a:bodyPr>
            <a:normAutofit/>
          </a:bodyPr>
          <a:lstStyle/>
          <a:p>
            <a:r>
              <a:rPr lang="en-US" sz="2200" dirty="0">
                <a:latin typeface="Arial Narrow" panose="020B0606020202030204" pitchFamily="34" charset="0"/>
              </a:rPr>
              <a:t>Spines are the borders of the figure that contain the visualization. </a:t>
            </a:r>
          </a:p>
          <a:p>
            <a:pPr lvl="1"/>
            <a:r>
              <a:rPr lang="en-US" sz="1800" dirty="0">
                <a:latin typeface="Arial Narrow" panose="020B0606020202030204" pitchFamily="34" charset="0"/>
              </a:rPr>
              <a:t>By default, an image has four spines.</a:t>
            </a:r>
          </a:p>
          <a:p>
            <a:endParaRPr lang="en-US" sz="2200" dirty="0">
              <a:latin typeface="Arial Narrow" panose="020B0606020202030204" pitchFamily="34" charset="0"/>
            </a:endParaRPr>
          </a:p>
          <a:p>
            <a:r>
              <a:rPr lang="en-US" sz="2200" dirty="0">
                <a:latin typeface="Arial Narrow" panose="020B0606020202030204" pitchFamily="34" charset="0"/>
              </a:rPr>
              <a:t>You can automatically take away the top and right spines using the </a:t>
            </a:r>
            <a:r>
              <a:rPr lang="en-US" sz="2200" dirty="0" err="1">
                <a:latin typeface="Arial Narrow" panose="020B0606020202030204" pitchFamily="34" charset="0"/>
              </a:rPr>
              <a:t>sns.despine</a:t>
            </a:r>
            <a:r>
              <a:rPr lang="en-US" sz="2200" dirty="0">
                <a:latin typeface="Arial Narrow" panose="020B0606020202030204" pitchFamily="34" charset="0"/>
              </a:rPr>
              <a:t>()function.</a:t>
            </a:r>
          </a:p>
          <a:p>
            <a:pPr marL="457200" lvl="1" indent="0">
              <a:lnSpc>
                <a:spcPct val="150000"/>
              </a:lnSpc>
              <a:buNone/>
            </a:pPr>
            <a:r>
              <a:rPr lang="en-US" sz="2000" dirty="0" err="1">
                <a:latin typeface="Arial Narrow" panose="020B0606020202030204" pitchFamily="34" charset="0"/>
              </a:rPr>
              <a:t>sns.set_style</a:t>
            </a:r>
            <a:r>
              <a:rPr lang="en-US" sz="2000" dirty="0">
                <a:latin typeface="Arial Narrow" panose="020B0606020202030204" pitchFamily="34" charset="0"/>
              </a:rPr>
              <a:t>("white")</a:t>
            </a:r>
          </a:p>
          <a:p>
            <a:pPr marL="457200" lvl="1" indent="0">
              <a:lnSpc>
                <a:spcPct val="150000"/>
              </a:lnSpc>
              <a:buNone/>
            </a:pPr>
            <a:r>
              <a:rPr lang="en-US" sz="2000" dirty="0" err="1">
                <a:latin typeface="Arial Narrow" panose="020B0606020202030204" pitchFamily="34" charset="0"/>
              </a:rPr>
              <a:t>sns.stripplot</a:t>
            </a:r>
            <a:r>
              <a:rPr lang="en-US" sz="2000" dirty="0">
                <a:latin typeface="Arial Narrow" panose="020B0606020202030204" pitchFamily="34" charset="0"/>
              </a:rPr>
              <a:t>(x="day", y="</a:t>
            </a:r>
            <a:r>
              <a:rPr lang="en-US" sz="2000" dirty="0" err="1">
                <a:latin typeface="Arial Narrow" panose="020B0606020202030204" pitchFamily="34" charset="0"/>
              </a:rPr>
              <a:t>total_bill</a:t>
            </a:r>
            <a:r>
              <a:rPr lang="en-US" sz="2000" dirty="0">
                <a:latin typeface="Arial Narrow" panose="020B0606020202030204" pitchFamily="34" charset="0"/>
              </a:rPr>
              <a:t>", </a:t>
            </a:r>
            <a:r>
              <a:rPr lang="en-US" sz="2000" dirty="0" smtClean="0">
                <a:latin typeface="Arial Narrow" panose="020B0606020202030204" pitchFamily="34" charset="0"/>
              </a:rPr>
              <a:t>data=a)</a:t>
            </a:r>
            <a:endParaRPr lang="en-US" sz="2000" dirty="0">
              <a:latin typeface="Arial Narrow" panose="020B0606020202030204" pitchFamily="34" charset="0"/>
            </a:endParaRPr>
          </a:p>
          <a:p>
            <a:pPr marL="457200" lvl="1" indent="0">
              <a:lnSpc>
                <a:spcPct val="150000"/>
              </a:lnSpc>
              <a:buNone/>
            </a:pPr>
            <a:r>
              <a:rPr lang="en-US" sz="2000" dirty="0" err="1">
                <a:latin typeface="Arial Narrow" panose="020B0606020202030204" pitchFamily="34" charset="0"/>
              </a:rPr>
              <a:t>sns.despine</a:t>
            </a:r>
            <a:r>
              <a:rPr lang="en-US" sz="2000" dirty="0">
                <a:latin typeface="Arial Narrow" panose="020B0606020202030204" pitchFamily="34" charset="0"/>
              </a:rPr>
              <a:t>()</a:t>
            </a:r>
          </a:p>
          <a:p>
            <a:r>
              <a:rPr lang="en-US" sz="2200" dirty="0">
                <a:latin typeface="Arial Narrow" panose="020B0606020202030204" pitchFamily="34" charset="0"/>
              </a:rPr>
              <a:t>You can also specify how many spines you want to include by calling </a:t>
            </a:r>
            <a:r>
              <a:rPr lang="en-US" sz="2200" dirty="0" err="1">
                <a:latin typeface="Arial Narrow" panose="020B0606020202030204" pitchFamily="34" charset="0"/>
              </a:rPr>
              <a:t>despine</a:t>
            </a:r>
            <a:r>
              <a:rPr lang="en-US" sz="2200" dirty="0">
                <a:latin typeface="Arial Narrow" panose="020B0606020202030204" pitchFamily="34" charset="0"/>
              </a:rPr>
              <a:t>() and passing in the spines you want to get rid of, such as: left, bottom, top, right. </a:t>
            </a:r>
          </a:p>
        </p:txBody>
      </p:sp>
      <p:pic>
        <p:nvPicPr>
          <p:cNvPr id="4" name="Picture 3" descr="image6">
            <a:extLst>
              <a:ext uri="{FF2B5EF4-FFF2-40B4-BE49-F238E27FC236}">
                <a16:creationId xmlns:a16="http://schemas.microsoft.com/office/drawing/2014/main" id="{2C4F951D-8362-44FB-AE2A-08CDAA44CB4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33855" y="0"/>
            <a:ext cx="4558145" cy="3289371"/>
          </a:xfrm>
          <a:prstGeom prst="rect">
            <a:avLst/>
          </a:prstGeom>
          <a:noFill/>
          <a:ln>
            <a:noFill/>
          </a:ln>
        </p:spPr>
      </p:pic>
      <p:sp>
        <p:nvSpPr>
          <p:cNvPr id="5" name="Rectangle 4">
            <a:extLst>
              <a:ext uri="{FF2B5EF4-FFF2-40B4-BE49-F238E27FC236}">
                <a16:creationId xmlns:a16="http://schemas.microsoft.com/office/drawing/2014/main" id="{B7A2FCD9-5B7C-439B-A4E3-E8C1AC280C26}"/>
              </a:ext>
            </a:extLst>
          </p:cNvPr>
          <p:cNvSpPr/>
          <p:nvPr/>
        </p:nvSpPr>
        <p:spPr>
          <a:xfrm>
            <a:off x="858982" y="5438894"/>
            <a:ext cx="6096000" cy="1477328"/>
          </a:xfrm>
          <a:prstGeom prst="rect">
            <a:avLst/>
          </a:prstGeom>
        </p:spPr>
        <p:txBody>
          <a:bodyPr>
            <a:spAutoFit/>
          </a:bodyPr>
          <a:lstStyle/>
          <a:p>
            <a:pPr>
              <a:lnSpc>
                <a:spcPct val="150000"/>
              </a:lnSpc>
            </a:pPr>
            <a:r>
              <a:rPr lang="en-US" sz="2000" dirty="0" err="1">
                <a:latin typeface="Arial Narrow" panose="020B0606020202030204" pitchFamily="34" charset="0"/>
              </a:rPr>
              <a:t>sns.set_style</a:t>
            </a:r>
            <a:r>
              <a:rPr lang="en-US" sz="2000" dirty="0">
                <a:latin typeface="Arial Narrow" panose="020B0606020202030204" pitchFamily="34" charset="0"/>
              </a:rPr>
              <a:t>("</a:t>
            </a:r>
            <a:r>
              <a:rPr lang="en-US" sz="2000" dirty="0" err="1">
                <a:latin typeface="Arial Narrow" panose="020B0606020202030204" pitchFamily="34" charset="0"/>
              </a:rPr>
              <a:t>whitegrid</a:t>
            </a:r>
            <a:r>
              <a:rPr lang="en-US" sz="2000" dirty="0">
                <a:latin typeface="Arial Narrow" panose="020B0606020202030204" pitchFamily="34" charset="0"/>
              </a:rPr>
              <a:t>")</a:t>
            </a:r>
          </a:p>
          <a:p>
            <a:pPr>
              <a:lnSpc>
                <a:spcPct val="150000"/>
              </a:lnSpc>
            </a:pPr>
            <a:r>
              <a:rPr lang="en-US" sz="2000" dirty="0" err="1">
                <a:latin typeface="Arial Narrow" panose="020B0606020202030204" pitchFamily="34" charset="0"/>
              </a:rPr>
              <a:t>sns.stripplot</a:t>
            </a:r>
            <a:r>
              <a:rPr lang="en-US" sz="2000" dirty="0">
                <a:latin typeface="Arial Narrow" panose="020B0606020202030204" pitchFamily="34" charset="0"/>
              </a:rPr>
              <a:t>(x="day", y="</a:t>
            </a:r>
            <a:r>
              <a:rPr lang="en-US" sz="2000" dirty="0" err="1">
                <a:latin typeface="Arial Narrow" panose="020B0606020202030204" pitchFamily="34" charset="0"/>
              </a:rPr>
              <a:t>total_bill</a:t>
            </a:r>
            <a:r>
              <a:rPr lang="en-US" sz="2000" dirty="0">
                <a:latin typeface="Arial Narrow" panose="020B0606020202030204" pitchFamily="34" charset="0"/>
              </a:rPr>
              <a:t>", </a:t>
            </a:r>
            <a:r>
              <a:rPr lang="en-US" sz="2000" dirty="0" smtClean="0">
                <a:latin typeface="Arial Narrow" panose="020B0606020202030204" pitchFamily="34" charset="0"/>
              </a:rPr>
              <a:t>data=a)</a:t>
            </a:r>
            <a:endParaRPr lang="en-US" sz="2000" dirty="0">
              <a:latin typeface="Arial Narrow" panose="020B0606020202030204" pitchFamily="34" charset="0"/>
            </a:endParaRPr>
          </a:p>
          <a:p>
            <a:pPr>
              <a:lnSpc>
                <a:spcPct val="150000"/>
              </a:lnSpc>
            </a:pPr>
            <a:r>
              <a:rPr lang="en-US" sz="2000" dirty="0" err="1">
                <a:latin typeface="Arial Narrow" panose="020B0606020202030204" pitchFamily="34" charset="0"/>
              </a:rPr>
              <a:t>sns.despine</a:t>
            </a:r>
            <a:r>
              <a:rPr lang="en-US" sz="2000" dirty="0">
                <a:latin typeface="Arial Narrow" panose="020B0606020202030204" pitchFamily="34" charset="0"/>
              </a:rPr>
              <a:t>(left=True, bottom=True)</a:t>
            </a:r>
          </a:p>
        </p:txBody>
      </p:sp>
      <p:pic>
        <p:nvPicPr>
          <p:cNvPr id="6" name="Picture 5" descr="image7">
            <a:extLst>
              <a:ext uri="{FF2B5EF4-FFF2-40B4-BE49-F238E27FC236}">
                <a16:creationId xmlns:a16="http://schemas.microsoft.com/office/drawing/2014/main" id="{324585CB-39FA-476A-A32F-C286364E73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69370" y="3539821"/>
            <a:ext cx="4422630" cy="3126647"/>
          </a:xfrm>
          <a:prstGeom prst="rect">
            <a:avLst/>
          </a:prstGeom>
          <a:noFill/>
          <a:ln>
            <a:noFill/>
          </a:ln>
        </p:spPr>
      </p:pic>
    </p:spTree>
    <p:extLst>
      <p:ext uri="{BB962C8B-B14F-4D97-AF65-F5344CB8AC3E}">
        <p14:creationId xmlns:p14="http://schemas.microsoft.com/office/powerpoint/2010/main" val="36720497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30" y="628650"/>
            <a:ext cx="8020462" cy="839561"/>
          </a:xfrm>
        </p:spPr>
        <p:txBody>
          <a:bodyPr>
            <a:normAutofit/>
          </a:bodyPr>
          <a:lstStyle/>
          <a:p>
            <a:r>
              <a:rPr lang="en-US" sz="2800" dirty="0">
                <a:solidFill>
                  <a:schemeClr val="accent1"/>
                </a:solidFill>
                <a:latin typeface="Arial Narrow" panose="020B0606020202030204" pitchFamily="34" charset="0"/>
              </a:rPr>
              <a:t>4. Working with Palettes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You can build color palettes using the function </a:t>
            </a:r>
            <a:r>
              <a:rPr lang="en-US" sz="2200" dirty="0" err="1">
                <a:latin typeface="Arial Narrow" panose="020B0606020202030204" pitchFamily="34" charset="0"/>
              </a:rPr>
              <a:t>sns.color_palette</a:t>
            </a:r>
            <a:r>
              <a:rPr lang="en-US" sz="2200" dirty="0">
                <a:latin typeface="Arial Narrow" panose="020B0606020202030204" pitchFamily="34" charset="0"/>
              </a:rPr>
              <a:t>(). </a:t>
            </a:r>
          </a:p>
          <a:p>
            <a:r>
              <a:rPr lang="en-US" sz="2200" dirty="0">
                <a:latin typeface="Arial Narrow" panose="020B0606020202030204" pitchFamily="34" charset="0"/>
              </a:rPr>
              <a:t>This function can take any of the Seaborn built-in palettes (see below). You can also build your own palettes </a:t>
            </a:r>
          </a:p>
          <a:p>
            <a:endParaRPr lang="en-US" sz="2200" dirty="0">
              <a:latin typeface="Arial Narrow" panose="020B0606020202030204" pitchFamily="34" charset="0"/>
            </a:endParaRPr>
          </a:p>
          <a:p>
            <a:r>
              <a:rPr lang="en-US" sz="2200" dirty="0">
                <a:latin typeface="Arial Narrow" panose="020B0606020202030204" pitchFamily="34" charset="0"/>
              </a:rPr>
              <a:t>use the function </a:t>
            </a:r>
            <a:r>
              <a:rPr lang="en-US" sz="2200" dirty="0" err="1">
                <a:latin typeface="Arial Narrow" panose="020B0606020202030204" pitchFamily="34" charset="0"/>
              </a:rPr>
              <a:t>sns.palplot</a:t>
            </a:r>
            <a:r>
              <a:rPr lang="en-US" sz="2200" dirty="0">
                <a:latin typeface="Arial Narrow" panose="020B0606020202030204" pitchFamily="34" charset="0"/>
              </a:rPr>
              <a:t>() to plot a palette as an array of colors</a:t>
            </a:r>
          </a:p>
          <a:p>
            <a:endParaRPr lang="en-US" sz="2200" dirty="0">
              <a:latin typeface="Arial Narrow" panose="020B0606020202030204" pitchFamily="34" charset="0"/>
            </a:endParaRPr>
          </a:p>
          <a:p>
            <a:pPr marL="457200" lvl="1" indent="0">
              <a:buNone/>
            </a:pPr>
            <a:r>
              <a:rPr lang="en-US" sz="2000" dirty="0">
                <a:latin typeface="Arial Narrow" panose="020B0606020202030204" pitchFamily="34" charset="0"/>
              </a:rPr>
              <a:t># Save a palette to a variable:</a:t>
            </a:r>
          </a:p>
          <a:p>
            <a:pPr marL="457200" lvl="1" indent="0">
              <a:buNone/>
            </a:pPr>
            <a:r>
              <a:rPr lang="en-US" sz="2000" dirty="0">
                <a:latin typeface="Arial Narrow" panose="020B0606020202030204" pitchFamily="34" charset="0"/>
              </a:rPr>
              <a:t>palette = </a:t>
            </a:r>
            <a:r>
              <a:rPr lang="en-US" sz="2000" dirty="0" err="1">
                <a:latin typeface="Arial Narrow" panose="020B0606020202030204" pitchFamily="34" charset="0"/>
              </a:rPr>
              <a:t>sns.color_palette</a:t>
            </a:r>
            <a:r>
              <a:rPr lang="en-US" sz="2000" dirty="0">
                <a:latin typeface="Arial Narrow" panose="020B0606020202030204" pitchFamily="34" charset="0"/>
              </a:rPr>
              <a:t>("bright")</a:t>
            </a:r>
          </a:p>
          <a:p>
            <a:pPr marL="457200" lvl="1" indent="0">
              <a:buNone/>
            </a:pPr>
            <a:endParaRPr lang="en-US" sz="2000" dirty="0">
              <a:latin typeface="Arial Narrow" panose="020B0606020202030204" pitchFamily="34" charset="0"/>
            </a:endParaRPr>
          </a:p>
          <a:p>
            <a:pPr marL="457200" lvl="1" indent="0">
              <a:buNone/>
            </a:pPr>
            <a:r>
              <a:rPr lang="en-US" sz="2000" dirty="0">
                <a:latin typeface="Arial Narrow" panose="020B0606020202030204" pitchFamily="34" charset="0"/>
              </a:rPr>
              <a:t># Use </a:t>
            </a:r>
            <a:r>
              <a:rPr lang="en-US" sz="2000" dirty="0" err="1">
                <a:latin typeface="Arial Narrow" panose="020B0606020202030204" pitchFamily="34" charset="0"/>
              </a:rPr>
              <a:t>palplot</a:t>
            </a:r>
            <a:r>
              <a:rPr lang="en-US" sz="2000" dirty="0">
                <a:latin typeface="Arial Narrow" panose="020B0606020202030204" pitchFamily="34" charset="0"/>
              </a:rPr>
              <a:t> and pass in the variable:</a:t>
            </a:r>
          </a:p>
          <a:p>
            <a:pPr marL="457200" lvl="1" indent="0">
              <a:buNone/>
            </a:pPr>
            <a:r>
              <a:rPr lang="en-US" sz="2000" dirty="0" err="1">
                <a:latin typeface="Arial Narrow" panose="020B0606020202030204" pitchFamily="34" charset="0"/>
              </a:rPr>
              <a:t>sns.palplot</a:t>
            </a:r>
            <a:r>
              <a:rPr lang="en-US" sz="2000" dirty="0">
                <a:latin typeface="Arial Narrow" panose="020B0606020202030204" pitchFamily="34" charset="0"/>
              </a:rPr>
              <a:t>(palette)</a:t>
            </a:r>
          </a:p>
          <a:p>
            <a:endParaRPr lang="en-US" sz="2200" dirty="0">
              <a:latin typeface="Arial Narrow" panose="020B0606020202030204" pitchFamily="34" charset="0"/>
            </a:endParaRPr>
          </a:p>
        </p:txBody>
      </p:sp>
      <p:pic>
        <p:nvPicPr>
          <p:cNvPr id="4" name="Picture 3" descr="image6">
            <a:extLst>
              <a:ext uri="{FF2B5EF4-FFF2-40B4-BE49-F238E27FC236}">
                <a16:creationId xmlns:a16="http://schemas.microsoft.com/office/drawing/2014/main" id="{B40DFBF2-163E-4D93-9F3D-49EE8AEBAE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05750" y="2301153"/>
            <a:ext cx="4286250" cy="2505075"/>
          </a:xfrm>
          <a:prstGeom prst="rect">
            <a:avLst/>
          </a:prstGeom>
          <a:noFill/>
          <a:ln>
            <a:noFill/>
          </a:ln>
        </p:spPr>
      </p:pic>
      <p:pic>
        <p:nvPicPr>
          <p:cNvPr id="5" name="Picture 4" descr="image1">
            <a:extLst>
              <a:ext uri="{FF2B5EF4-FFF2-40B4-BE49-F238E27FC236}">
                <a16:creationId xmlns:a16="http://schemas.microsoft.com/office/drawing/2014/main" id="{92C55019-EF49-45FD-B4CD-BB16D7F258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39523" y="5845175"/>
            <a:ext cx="3324225" cy="647700"/>
          </a:xfrm>
          <a:prstGeom prst="rect">
            <a:avLst/>
          </a:prstGeom>
          <a:noFill/>
          <a:ln>
            <a:noFill/>
          </a:ln>
        </p:spPr>
      </p:pic>
      <p:sp>
        <p:nvSpPr>
          <p:cNvPr id="6" name="Rectangle 5">
            <a:extLst>
              <a:ext uri="{FF2B5EF4-FFF2-40B4-BE49-F238E27FC236}">
                <a16:creationId xmlns:a16="http://schemas.microsoft.com/office/drawing/2014/main" id="{B57F3D45-B4E6-44F8-9705-7F23B02BB455}"/>
              </a:ext>
            </a:extLst>
          </p:cNvPr>
          <p:cNvSpPr/>
          <p:nvPr/>
        </p:nvSpPr>
        <p:spPr>
          <a:xfrm>
            <a:off x="625585" y="259318"/>
            <a:ext cx="6338595" cy="523220"/>
          </a:xfrm>
          <a:prstGeom prst="rect">
            <a:avLst/>
          </a:prstGeom>
        </p:spPr>
        <p:txBody>
          <a:bodyPr wrap="none">
            <a:spAutoFit/>
          </a:bodyPr>
          <a:lstStyle/>
          <a:p>
            <a:r>
              <a:rPr lang="en-US" sz="2800" dirty="0">
                <a:solidFill>
                  <a:srgbClr val="FF0000"/>
                </a:solidFill>
                <a:latin typeface="Arial Narrow" panose="020B0606020202030204" pitchFamily="34" charset="0"/>
              </a:rPr>
              <a:t>Seaborn Styling, Part 1: Figure Style and Scale</a:t>
            </a:r>
            <a:endParaRPr lang="en-US" sz="2800" dirty="0"/>
          </a:p>
        </p:txBody>
      </p:sp>
    </p:spTree>
    <p:extLst>
      <p:ext uri="{BB962C8B-B14F-4D97-AF65-F5344CB8AC3E}">
        <p14:creationId xmlns:p14="http://schemas.microsoft.com/office/powerpoint/2010/main" val="3599465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838200" y="124691"/>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3600" b="1" dirty="0" err="1">
                <a:solidFill>
                  <a:schemeClr val="accent1"/>
                </a:solidFill>
                <a:latin typeface="Arial Narrow" panose="020B0606020202030204" pitchFamily="34" charset="0"/>
              </a:rPr>
              <a:t>Linestyles</a:t>
            </a:r>
            <a:endParaRPr lang="en-US" sz="4000" dirty="0">
              <a:solidFill>
                <a:schemeClr val="accent1"/>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dirty="0">
                <a:latin typeface="Arial Narrow" panose="020B0606020202030204" pitchFamily="34" charset="0"/>
              </a:rPr>
              <a:t>We can specify a different color for a line by using the keyword </a:t>
            </a:r>
            <a:r>
              <a:rPr lang="en-US" dirty="0">
                <a:solidFill>
                  <a:schemeClr val="accent1"/>
                </a:solidFill>
                <a:latin typeface="Arial Narrow" panose="020B0606020202030204" pitchFamily="34" charset="0"/>
              </a:rPr>
              <a:t>color</a:t>
            </a:r>
            <a:r>
              <a:rPr lang="en-US" dirty="0">
                <a:latin typeface="Arial Narrow" panose="020B0606020202030204" pitchFamily="34" charset="0"/>
              </a:rPr>
              <a:t> with either an </a:t>
            </a:r>
            <a:r>
              <a:rPr lang="en-US" dirty="0">
                <a:solidFill>
                  <a:schemeClr val="accent1"/>
                </a:solidFill>
                <a:latin typeface="Arial Narrow" panose="020B0606020202030204" pitchFamily="34" charset="0"/>
              </a:rPr>
              <a:t>HTML color </a:t>
            </a:r>
            <a:r>
              <a:rPr lang="en-US" dirty="0">
                <a:latin typeface="Arial Narrow" panose="020B0606020202030204" pitchFamily="34" charset="0"/>
              </a:rPr>
              <a:t>name or a </a:t>
            </a:r>
            <a:r>
              <a:rPr lang="en-US" dirty="0">
                <a:solidFill>
                  <a:schemeClr val="accent1"/>
                </a:solidFill>
                <a:latin typeface="Arial Narrow" panose="020B0606020202030204" pitchFamily="34" charset="0"/>
              </a:rPr>
              <a:t>HEX code</a:t>
            </a:r>
          </a:p>
          <a:p>
            <a:pPr marL="0" indent="0">
              <a:buNone/>
            </a:pPr>
            <a:endParaRPr lang="en-US" dirty="0">
              <a:solidFill>
                <a:schemeClr val="accent1"/>
              </a:solidFill>
              <a:latin typeface="Arial Narrow" panose="020B0606020202030204" pitchFamily="34" charset="0"/>
            </a:endParaRPr>
          </a:p>
          <a:p>
            <a:pPr marL="0" indent="0">
              <a:buNone/>
            </a:pPr>
            <a:endParaRPr lang="en-US" dirty="0">
              <a:solidFill>
                <a:schemeClr val="accent1"/>
              </a:solidFill>
              <a:latin typeface="Arial Narrow" panose="020B0606020202030204" pitchFamily="34" charset="0"/>
            </a:endParaRPr>
          </a:p>
          <a:p>
            <a:pPr marL="0" indent="0">
              <a:lnSpc>
                <a:spcPct val="150000"/>
              </a:lnSpc>
              <a:buNone/>
            </a:pPr>
            <a:r>
              <a:rPr lang="en-US" sz="2200" dirty="0">
                <a:solidFill>
                  <a:schemeClr val="accent1"/>
                </a:solidFill>
                <a:latin typeface="Arial Narrow" panose="020B0606020202030204" pitchFamily="34" charset="0"/>
              </a:rPr>
              <a:t>days = [0, 1, 2, 3, 4, 5, 6]</a:t>
            </a:r>
          </a:p>
          <a:p>
            <a:pPr marL="0" indent="0">
              <a:lnSpc>
                <a:spcPct val="150000"/>
              </a:lnSpc>
              <a:buNone/>
            </a:pPr>
            <a:r>
              <a:rPr lang="en-US" sz="2200" dirty="0" err="1">
                <a:solidFill>
                  <a:schemeClr val="accent1"/>
                </a:solidFill>
                <a:latin typeface="Arial Narrow" panose="020B0606020202030204" pitchFamily="34" charset="0"/>
              </a:rPr>
              <a:t>money_spent</a:t>
            </a:r>
            <a:r>
              <a:rPr lang="en-US" sz="2200" dirty="0">
                <a:solidFill>
                  <a:schemeClr val="accent1"/>
                </a:solidFill>
                <a:latin typeface="Arial Narrow" panose="020B0606020202030204" pitchFamily="34" charset="0"/>
              </a:rPr>
              <a:t> = [10, 12, 12, 10, 14, 22, 24]</a:t>
            </a:r>
          </a:p>
          <a:p>
            <a:pPr marL="0" indent="0">
              <a:lnSpc>
                <a:spcPct val="150000"/>
              </a:lnSpc>
              <a:buNone/>
            </a:pPr>
            <a:r>
              <a:rPr lang="en-US" sz="2200" dirty="0">
                <a:solidFill>
                  <a:schemeClr val="accent1"/>
                </a:solidFill>
                <a:latin typeface="Arial Narrow" panose="020B0606020202030204" pitchFamily="34" charset="0"/>
              </a:rPr>
              <a:t>money_spent_2 = [11, 14, 15, 15, 22, 21, 12]</a:t>
            </a:r>
          </a:p>
          <a:p>
            <a:pPr marL="0" indent="0">
              <a:lnSpc>
                <a:spcPct val="150000"/>
              </a:lnSpc>
              <a:buNone/>
            </a:pPr>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(days, </a:t>
            </a:r>
            <a:r>
              <a:rPr lang="en-US" sz="2200" dirty="0" err="1">
                <a:solidFill>
                  <a:schemeClr val="accent1"/>
                </a:solidFill>
                <a:latin typeface="Arial Narrow" panose="020B0606020202030204" pitchFamily="34" charset="0"/>
              </a:rPr>
              <a:t>money_spent</a:t>
            </a:r>
            <a:r>
              <a:rPr lang="en-US" sz="2200" dirty="0">
                <a:solidFill>
                  <a:schemeClr val="accent1"/>
                </a:solidFill>
                <a:latin typeface="Arial Narrow" panose="020B0606020202030204" pitchFamily="34" charset="0"/>
              </a:rPr>
              <a:t>, color='green')</a:t>
            </a:r>
          </a:p>
          <a:p>
            <a:pPr marL="0" indent="0">
              <a:lnSpc>
                <a:spcPct val="150000"/>
              </a:lnSpc>
              <a:buNone/>
            </a:pPr>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(days, money_spent_2, color='#AAAAAA')</a:t>
            </a:r>
          </a:p>
        </p:txBody>
      </p:sp>
      <p:pic>
        <p:nvPicPr>
          <p:cNvPr id="5" name="Picture 4">
            <a:extLst>
              <a:ext uri="{FF2B5EF4-FFF2-40B4-BE49-F238E27FC236}">
                <a16:creationId xmlns:a16="http://schemas.microsoft.com/office/drawing/2014/main" id="{78A12B11-DFFC-4353-8BF3-1A9931E6E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21741"/>
            <a:ext cx="5055237" cy="3424515"/>
          </a:xfrm>
          <a:prstGeom prst="rect">
            <a:avLst/>
          </a:prstGeom>
        </p:spPr>
      </p:pic>
    </p:spTree>
    <p:extLst>
      <p:ext uri="{BB962C8B-B14F-4D97-AF65-F5344CB8AC3E}">
        <p14:creationId xmlns:p14="http://schemas.microsoft.com/office/powerpoint/2010/main" val="18690560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pPr marL="0" indent="0">
              <a:buNone/>
            </a:pPr>
            <a:r>
              <a:rPr lang="en-US" sz="2200" dirty="0">
                <a:latin typeface="Arial Narrow" panose="020B0606020202030204" pitchFamily="34" charset="0"/>
              </a:rPr>
              <a:t>import seaborn as </a:t>
            </a:r>
            <a:r>
              <a:rPr lang="en-US" sz="2200" dirty="0" err="1">
                <a:latin typeface="Arial Narrow" panose="020B0606020202030204" pitchFamily="34" charset="0"/>
              </a:rPr>
              <a:t>sns</a:t>
            </a:r>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import </a:t>
            </a:r>
            <a:r>
              <a:rPr lang="en-US" sz="2200" dirty="0" err="1">
                <a:latin typeface="Arial Narrow" panose="020B0606020202030204" pitchFamily="34" charset="0"/>
              </a:rPr>
              <a:t>matplotlib.pyplot</a:t>
            </a:r>
            <a:r>
              <a:rPr lang="en-US" sz="2200" dirty="0">
                <a:latin typeface="Arial Narrow" panose="020B0606020202030204" pitchFamily="34" charset="0"/>
              </a:rPr>
              <a:t> as </a:t>
            </a:r>
            <a:r>
              <a:rPr lang="en-US" sz="2200" dirty="0" err="1">
                <a:latin typeface="Arial Narrow" panose="020B0606020202030204" pitchFamily="34" charset="0"/>
              </a:rPr>
              <a:t>plt</a:t>
            </a:r>
            <a:endParaRPr lang="en-US" sz="2200" dirty="0">
              <a:latin typeface="Arial Narrow" panose="020B0606020202030204" pitchFamily="34" charset="0"/>
            </a:endParaRPr>
          </a:p>
          <a:p>
            <a:pPr marL="0" indent="0">
              <a:buNone/>
            </a:pPr>
            <a:r>
              <a:rPr lang="en-US" sz="2200" dirty="0" err="1">
                <a:latin typeface="Arial Narrow" panose="020B0606020202030204" pitchFamily="34" charset="0"/>
              </a:rPr>
              <a:t>sns.set</a:t>
            </a:r>
            <a:r>
              <a:rPr lang="en-US" sz="2200" dirty="0">
                <a:latin typeface="Arial Narrow" panose="020B0606020202030204" pitchFamily="34" charset="0"/>
              </a:rPr>
              <a:t>(style="white", </a:t>
            </a:r>
            <a:r>
              <a:rPr lang="en-US" sz="2200" dirty="0" err="1">
                <a:latin typeface="Arial Narrow" panose="020B0606020202030204" pitchFamily="34" charset="0"/>
              </a:rPr>
              <a:t>color_codes</a:t>
            </a:r>
            <a:r>
              <a:rPr lang="en-US" sz="2200" dirty="0">
                <a:latin typeface="Arial Narrow" panose="020B0606020202030204" pitchFamily="34" charset="0"/>
              </a:rPr>
              <a:t>=True)</a:t>
            </a:r>
          </a:p>
          <a:p>
            <a:pPr marL="0" indent="0">
              <a:buNone/>
            </a:pPr>
            <a:r>
              <a:rPr lang="en-US" sz="2200" dirty="0">
                <a:latin typeface="Arial Narrow" panose="020B0606020202030204" pitchFamily="34" charset="0"/>
              </a:rPr>
              <a:t>a = </a:t>
            </a:r>
            <a:r>
              <a:rPr lang="en-US" sz="2200" dirty="0" err="1">
                <a:latin typeface="Arial Narrow" panose="020B0606020202030204" pitchFamily="34" charset="0"/>
              </a:rPr>
              <a:t>sns.load_dataset</a:t>
            </a:r>
            <a:r>
              <a:rPr lang="en-US" sz="2200" dirty="0">
                <a:latin typeface="Arial Narrow" panose="020B0606020202030204" pitchFamily="34" charset="0"/>
              </a:rPr>
              <a:t>("tips")</a:t>
            </a:r>
          </a:p>
          <a:p>
            <a:pPr marL="0" indent="0">
              <a:buNone/>
            </a:pPr>
            <a:r>
              <a:rPr lang="en-US" sz="2200" dirty="0" err="1">
                <a:latin typeface="Arial Narrow" panose="020B0606020202030204" pitchFamily="34" charset="0"/>
              </a:rPr>
              <a:t>sns.boxplot</a:t>
            </a:r>
            <a:r>
              <a:rPr lang="en-US" sz="2200" dirty="0">
                <a:latin typeface="Arial Narrow" panose="020B0606020202030204" pitchFamily="34" charset="0"/>
              </a:rPr>
              <a:t>(x="day", y="</a:t>
            </a:r>
            <a:r>
              <a:rPr lang="en-US" sz="2200" dirty="0" err="1">
                <a:latin typeface="Arial Narrow" panose="020B0606020202030204" pitchFamily="34" charset="0"/>
              </a:rPr>
              <a:t>total_bill</a:t>
            </a:r>
            <a:r>
              <a:rPr lang="en-US" sz="2200" dirty="0">
                <a:latin typeface="Arial Narrow" panose="020B0606020202030204" pitchFamily="34" charset="0"/>
              </a:rPr>
              <a:t>", data=a);</a:t>
            </a:r>
          </a:p>
          <a:p>
            <a:pPr marL="0" indent="0">
              <a:buNone/>
            </a:pPr>
            <a:r>
              <a:rPr lang="en-US" sz="2200" dirty="0" err="1">
                <a:latin typeface="Arial Narrow" panose="020B0606020202030204" pitchFamily="34" charset="0"/>
              </a:rPr>
              <a:t>sns.despine</a:t>
            </a:r>
            <a:r>
              <a:rPr lang="en-US" sz="2200" dirty="0">
                <a:latin typeface="Arial Narrow" panose="020B0606020202030204" pitchFamily="34" charset="0"/>
              </a:rPr>
              <a:t>(offset=10, trim=True);</a:t>
            </a:r>
          </a:p>
        </p:txBody>
      </p:sp>
      <p:pic>
        <p:nvPicPr>
          <p:cNvPr id="5" name="Picture 4">
            <a:extLst>
              <a:ext uri="{FF2B5EF4-FFF2-40B4-BE49-F238E27FC236}">
                <a16:creationId xmlns:a16="http://schemas.microsoft.com/office/drawing/2014/main" id="{ED5352DB-B0D3-420D-8FBA-16401CDFA647}"/>
              </a:ext>
            </a:extLst>
          </p:cNvPr>
          <p:cNvPicPr>
            <a:picLocks noChangeAspect="1"/>
          </p:cNvPicPr>
          <p:nvPr/>
        </p:nvPicPr>
        <p:blipFill rotWithShape="1">
          <a:blip r:embed="rId2">
            <a:extLst>
              <a:ext uri="{28A0092B-C50C-407E-A947-70E740481C1C}">
                <a14:useLocalDpi xmlns:a14="http://schemas.microsoft.com/office/drawing/2010/main" val="0"/>
              </a:ext>
            </a:extLst>
          </a:blip>
          <a:srcRect l="7901" r="21677"/>
          <a:stretch/>
        </p:blipFill>
        <p:spPr>
          <a:xfrm>
            <a:off x="5514110" y="1204686"/>
            <a:ext cx="6517061" cy="4659701"/>
          </a:xfrm>
          <a:prstGeom prst="rect">
            <a:avLst/>
          </a:prstGeom>
        </p:spPr>
      </p:pic>
    </p:spTree>
    <p:extLst>
      <p:ext uri="{BB962C8B-B14F-4D97-AF65-F5344CB8AC3E}">
        <p14:creationId xmlns:p14="http://schemas.microsoft.com/office/powerpoint/2010/main" val="135490219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To select and set a palette in Seaborn, use the command </a:t>
            </a:r>
            <a:r>
              <a:rPr lang="en-US" sz="2200" dirty="0" err="1">
                <a:latin typeface="Arial Narrow" panose="020B0606020202030204" pitchFamily="34" charset="0"/>
              </a:rPr>
              <a:t>sns.set_palette</a:t>
            </a:r>
            <a:r>
              <a:rPr lang="en-US" sz="2200" dirty="0">
                <a:latin typeface="Arial Narrow" panose="020B0606020202030204" pitchFamily="34" charset="0"/>
              </a:rPr>
              <a:t>() and pass in the name of the palette that you would like to use:</a:t>
            </a:r>
          </a:p>
          <a:p>
            <a:endParaRPr lang="en-US" sz="2200" dirty="0">
              <a:latin typeface="Arial Narrow" panose="020B0606020202030204" pitchFamily="34" charset="0"/>
            </a:endParaRPr>
          </a:p>
          <a:p>
            <a:pPr marL="457200" lvl="1" indent="0">
              <a:buNone/>
            </a:pPr>
            <a:r>
              <a:rPr lang="en-US" sz="2000" dirty="0">
                <a:latin typeface="Arial Narrow" panose="020B0606020202030204" pitchFamily="34" charset="0"/>
              </a:rPr>
              <a:t># Set the palette using the name of a palette:</a:t>
            </a:r>
          </a:p>
          <a:p>
            <a:pPr marL="457200" lvl="1" indent="0">
              <a:buNone/>
            </a:pPr>
            <a:r>
              <a:rPr lang="en-US" sz="2000" dirty="0" err="1">
                <a:latin typeface="Arial Narrow" panose="020B0606020202030204" pitchFamily="34" charset="0"/>
              </a:rPr>
              <a:t>sns.set_palette</a:t>
            </a:r>
            <a:r>
              <a:rPr lang="en-US" sz="2000" dirty="0">
                <a:latin typeface="Arial Narrow" panose="020B0606020202030204" pitchFamily="34" charset="0"/>
              </a:rPr>
              <a:t>("Paired")</a:t>
            </a:r>
          </a:p>
          <a:p>
            <a:pPr marL="457200" lvl="1" indent="0">
              <a:buNone/>
            </a:pPr>
            <a:endParaRPr lang="en-US" sz="2000" dirty="0">
              <a:latin typeface="Arial Narrow" panose="020B0606020202030204" pitchFamily="34" charset="0"/>
            </a:endParaRPr>
          </a:p>
          <a:p>
            <a:pPr marL="457200" lvl="1" indent="0">
              <a:buNone/>
            </a:pPr>
            <a:r>
              <a:rPr lang="en-US" sz="2000" dirty="0">
                <a:latin typeface="Arial Narrow" panose="020B0606020202030204" pitchFamily="34" charset="0"/>
              </a:rPr>
              <a:t># Plot a chart:</a:t>
            </a:r>
          </a:p>
          <a:p>
            <a:pPr marL="457200" lvl="1" indent="0">
              <a:buNone/>
            </a:pPr>
            <a:r>
              <a:rPr lang="en-US" sz="2000" dirty="0" err="1">
                <a:latin typeface="Arial Narrow" panose="020B0606020202030204" pitchFamily="34" charset="0"/>
              </a:rPr>
              <a:t>sns.stripplot</a:t>
            </a:r>
            <a:r>
              <a:rPr lang="en-US" sz="2000" dirty="0">
                <a:latin typeface="Arial Narrow" panose="020B0606020202030204" pitchFamily="34" charset="0"/>
              </a:rPr>
              <a:t>(x="day", y="</a:t>
            </a:r>
            <a:r>
              <a:rPr lang="en-US" sz="2000" dirty="0" err="1">
                <a:latin typeface="Arial Narrow" panose="020B0606020202030204" pitchFamily="34" charset="0"/>
              </a:rPr>
              <a:t>total_bill</a:t>
            </a:r>
            <a:r>
              <a:rPr lang="en-US" sz="2000" dirty="0">
                <a:latin typeface="Arial Narrow" panose="020B0606020202030204" pitchFamily="34" charset="0"/>
              </a:rPr>
              <a:t>", data=tips)</a:t>
            </a:r>
          </a:p>
          <a:p>
            <a:endParaRPr lang="en-US" sz="2200" dirty="0">
              <a:latin typeface="Arial Narrow" panose="020B0606020202030204" pitchFamily="34" charset="0"/>
            </a:endParaRPr>
          </a:p>
        </p:txBody>
      </p:sp>
      <p:pic>
        <p:nvPicPr>
          <p:cNvPr id="4" name="Picture 3" descr="image2">
            <a:extLst>
              <a:ext uri="{FF2B5EF4-FFF2-40B4-BE49-F238E27FC236}">
                <a16:creationId xmlns:a16="http://schemas.microsoft.com/office/drawing/2014/main" id="{A4FEFB67-EE9F-416E-9662-6C33E1CC17F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96214" y="1881187"/>
            <a:ext cx="5472112" cy="4611688"/>
          </a:xfrm>
          <a:prstGeom prst="rect">
            <a:avLst/>
          </a:prstGeom>
          <a:noFill/>
          <a:ln>
            <a:noFill/>
          </a:ln>
        </p:spPr>
      </p:pic>
      <p:sp>
        <p:nvSpPr>
          <p:cNvPr id="5" name="Title 1">
            <a:extLst>
              <a:ext uri="{FF2B5EF4-FFF2-40B4-BE49-F238E27FC236}">
                <a16:creationId xmlns:a16="http://schemas.microsoft.com/office/drawing/2014/main" id="{E85CFF39-A5E4-4829-B64D-0E6DF52F7B99}"/>
              </a:ext>
            </a:extLst>
          </p:cNvPr>
          <p:cNvSpPr>
            <a:spLocks noGrp="1"/>
          </p:cNvSpPr>
          <p:nvPr>
            <p:ph type="title"/>
          </p:nvPr>
        </p:nvSpPr>
        <p:spPr>
          <a:xfrm>
            <a:off x="638630" y="628650"/>
            <a:ext cx="8020462" cy="839561"/>
          </a:xfrm>
        </p:spPr>
        <p:txBody>
          <a:bodyPr>
            <a:normAutofit/>
          </a:bodyPr>
          <a:lstStyle/>
          <a:p>
            <a:r>
              <a:rPr lang="en-US" sz="2800" dirty="0">
                <a:solidFill>
                  <a:schemeClr val="accent1"/>
                </a:solidFill>
                <a:latin typeface="Arial Narrow" panose="020B0606020202030204" pitchFamily="34" charset="0"/>
              </a:rPr>
              <a:t>4. Working with Palettes</a:t>
            </a:r>
          </a:p>
        </p:txBody>
      </p:sp>
    </p:spTree>
    <p:extLst>
      <p:ext uri="{BB962C8B-B14F-4D97-AF65-F5344CB8AC3E}">
        <p14:creationId xmlns:p14="http://schemas.microsoft.com/office/powerpoint/2010/main" val="323759731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To use one of these palettes, pass the name into </a:t>
            </a:r>
            <a:r>
              <a:rPr lang="en-US" sz="2200" dirty="0" err="1">
                <a:latin typeface="Arial Narrow" panose="020B0606020202030204" pitchFamily="34" charset="0"/>
              </a:rPr>
              <a:t>sns.set_palette</a:t>
            </a:r>
            <a:r>
              <a:rPr lang="en-US" sz="2200" dirty="0">
                <a:latin typeface="Arial Narrow" panose="020B0606020202030204" pitchFamily="34" charset="0"/>
              </a:rPr>
              <a:t>():</a:t>
            </a:r>
          </a:p>
          <a:p>
            <a:pPr marL="457200" lvl="1" indent="0">
              <a:buNone/>
            </a:pPr>
            <a:r>
              <a:rPr lang="en-US" sz="2000" dirty="0">
                <a:latin typeface="Arial Narrow" panose="020B0606020202030204" pitchFamily="34" charset="0"/>
              </a:rPr>
              <a:t># Set the palette to the "pastel" default palette:</a:t>
            </a:r>
          </a:p>
          <a:p>
            <a:pPr marL="457200" lvl="1" indent="0">
              <a:buNone/>
            </a:pPr>
            <a:r>
              <a:rPr lang="en-US" sz="2000" dirty="0" err="1">
                <a:latin typeface="Arial Narrow" panose="020B0606020202030204" pitchFamily="34" charset="0"/>
              </a:rPr>
              <a:t>sns.set_palette</a:t>
            </a:r>
            <a:r>
              <a:rPr lang="en-US" sz="2000" dirty="0">
                <a:latin typeface="Arial Narrow" panose="020B0606020202030204" pitchFamily="34" charset="0"/>
              </a:rPr>
              <a:t>("pastel")</a:t>
            </a:r>
          </a:p>
          <a:p>
            <a:pPr marL="457200" lvl="1" indent="0">
              <a:buNone/>
            </a:pPr>
            <a:endParaRPr lang="en-US" sz="2000" dirty="0">
              <a:latin typeface="Arial Narrow" panose="020B0606020202030204" pitchFamily="34" charset="0"/>
            </a:endParaRPr>
          </a:p>
          <a:p>
            <a:pPr marL="457200" lvl="1" indent="0">
              <a:buNone/>
            </a:pPr>
            <a:r>
              <a:rPr lang="en-US" sz="2000" dirty="0">
                <a:latin typeface="Arial Narrow" panose="020B0606020202030204" pitchFamily="34" charset="0"/>
              </a:rPr>
              <a:t># plot using the "pastel" palette</a:t>
            </a:r>
          </a:p>
          <a:p>
            <a:pPr marL="457200" lvl="1" indent="0">
              <a:buNone/>
            </a:pPr>
            <a:r>
              <a:rPr lang="en-US" sz="2000" dirty="0" err="1">
                <a:latin typeface="Arial Narrow" panose="020B0606020202030204" pitchFamily="34" charset="0"/>
              </a:rPr>
              <a:t>sns.stripplot</a:t>
            </a:r>
            <a:r>
              <a:rPr lang="en-US" sz="2000" dirty="0">
                <a:latin typeface="Arial Narrow" panose="020B0606020202030204" pitchFamily="34" charset="0"/>
              </a:rPr>
              <a:t>(x="day", y="</a:t>
            </a:r>
            <a:r>
              <a:rPr lang="en-US" sz="2000" dirty="0" err="1">
                <a:latin typeface="Arial Narrow" panose="020B0606020202030204" pitchFamily="34" charset="0"/>
              </a:rPr>
              <a:t>total_bill</a:t>
            </a:r>
            <a:r>
              <a:rPr lang="en-US" sz="2000" dirty="0">
                <a:latin typeface="Arial Narrow" panose="020B0606020202030204" pitchFamily="34" charset="0"/>
              </a:rPr>
              <a:t>", data=tips)</a:t>
            </a:r>
          </a:p>
          <a:p>
            <a:endParaRPr lang="en-US" sz="2200" dirty="0">
              <a:latin typeface="Arial Narrow" panose="020B0606020202030204" pitchFamily="34" charset="0"/>
            </a:endParaRPr>
          </a:p>
        </p:txBody>
      </p:sp>
      <p:pic>
        <p:nvPicPr>
          <p:cNvPr id="4" name="Picture 3" descr="image7">
            <a:extLst>
              <a:ext uri="{FF2B5EF4-FFF2-40B4-BE49-F238E27FC236}">
                <a16:creationId xmlns:a16="http://schemas.microsoft.com/office/drawing/2014/main" id="{67E5E28E-15A2-40E9-9C61-5818D44CE3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11524" y="1908897"/>
            <a:ext cx="5742276" cy="4076267"/>
          </a:xfrm>
          <a:prstGeom prst="rect">
            <a:avLst/>
          </a:prstGeom>
          <a:noFill/>
          <a:ln>
            <a:noFill/>
          </a:ln>
        </p:spPr>
      </p:pic>
      <p:sp>
        <p:nvSpPr>
          <p:cNvPr id="5" name="Title 1">
            <a:extLst>
              <a:ext uri="{FF2B5EF4-FFF2-40B4-BE49-F238E27FC236}">
                <a16:creationId xmlns:a16="http://schemas.microsoft.com/office/drawing/2014/main" id="{6E756933-7FF6-4733-92CA-54AFEFEC5860}"/>
              </a:ext>
            </a:extLst>
          </p:cNvPr>
          <p:cNvSpPr>
            <a:spLocks noGrp="1"/>
          </p:cNvSpPr>
          <p:nvPr>
            <p:ph type="title"/>
          </p:nvPr>
        </p:nvSpPr>
        <p:spPr>
          <a:xfrm>
            <a:off x="638175" y="365125"/>
            <a:ext cx="10715625" cy="839788"/>
          </a:xfrm>
        </p:spPr>
        <p:txBody>
          <a:bodyPr>
            <a:normAutofit/>
          </a:bodyPr>
          <a:lstStyle/>
          <a:p>
            <a:r>
              <a:rPr lang="en-US" sz="2800" dirty="0">
                <a:solidFill>
                  <a:schemeClr val="accent1"/>
                </a:solidFill>
                <a:latin typeface="Arial Narrow" panose="020B0606020202030204" pitchFamily="34" charset="0"/>
              </a:rPr>
              <a:t>4. Working with Palettes</a:t>
            </a:r>
          </a:p>
        </p:txBody>
      </p:sp>
    </p:spTree>
    <p:extLst>
      <p:ext uri="{BB962C8B-B14F-4D97-AF65-F5344CB8AC3E}">
        <p14:creationId xmlns:p14="http://schemas.microsoft.com/office/powerpoint/2010/main" val="70099093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err="1">
                <a:solidFill>
                  <a:srgbClr val="FF0000"/>
                </a:solidFill>
                <a:latin typeface="Arial Narrow" panose="020B0606020202030204" pitchFamily="34" charset="0"/>
              </a:rPr>
              <a:t>lineplot</a:t>
            </a:r>
            <a:r>
              <a:rPr lang="en-US" sz="3200" dirty="0">
                <a:solidFill>
                  <a:srgbClr val="FF0000"/>
                </a:solidFill>
                <a:latin typeface="Arial Narrow" panose="020B0606020202030204" pitchFamily="34" charset="0"/>
              </a:rPr>
              <a:t>():</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6209175" cy="4812620"/>
          </a:xfrm>
        </p:spPr>
        <p:txBody>
          <a:bodyPr>
            <a:normAutofit/>
          </a:bodyPr>
          <a:lstStyle/>
          <a:p>
            <a:pPr marL="0" indent="0">
              <a:buNone/>
            </a:pPr>
            <a:r>
              <a:rPr lang="en-US" sz="2200" dirty="0">
                <a:latin typeface="Arial Narrow" panose="020B0606020202030204" pitchFamily="34" charset="0"/>
              </a:rPr>
              <a:t>This function will allow you to draw a continuous line for your data. You can use this function by changing the ‘kind’ parameter as follows:</a:t>
            </a:r>
          </a:p>
          <a:p>
            <a:pPr marL="0" indent="0">
              <a:buNone/>
            </a:pPr>
            <a:endParaRPr lang="en-US" sz="2200" dirty="0">
              <a:solidFill>
                <a:schemeClr val="accent1"/>
              </a:solidFill>
              <a:latin typeface="Arial Narrow" panose="020B0606020202030204" pitchFamily="34" charset="0"/>
            </a:endParaRPr>
          </a:p>
          <a:p>
            <a:pPr marL="0" indent="0">
              <a:buNone/>
            </a:pPr>
            <a:r>
              <a:rPr lang="en-US" sz="2200" dirty="0">
                <a:solidFill>
                  <a:schemeClr val="accent1"/>
                </a:solidFill>
                <a:latin typeface="Arial Narrow" panose="020B0606020202030204" pitchFamily="34" charset="0"/>
              </a:rPr>
              <a:t>a=</a:t>
            </a:r>
            <a:r>
              <a:rPr lang="en-US" sz="2200" dirty="0" err="1">
                <a:solidFill>
                  <a:schemeClr val="accent1"/>
                </a:solidFill>
                <a:latin typeface="Arial Narrow" panose="020B0606020202030204" pitchFamily="34" charset="0"/>
              </a:rPr>
              <a:t>pd.DataFrame</a:t>
            </a:r>
            <a:r>
              <a:rPr lang="en-US" sz="2200" dirty="0">
                <a:solidFill>
                  <a:schemeClr val="accent1"/>
                </a:solidFill>
                <a:latin typeface="Arial Narrow" panose="020B0606020202030204" pitchFamily="34" charset="0"/>
              </a:rPr>
              <a:t>({'Day':[1,2,3,4,5,6,7],'Grocery':[30,80,45,23,51,46,76],'Clothes':[13,40,34,23,54,67,98],'Utensils':[12,32,27,56,87,54,34]},index=[1,2,3,4,5,6,7])</a:t>
            </a:r>
          </a:p>
          <a:p>
            <a:pPr marL="0" indent="0">
              <a:buNone/>
            </a:pPr>
            <a:r>
              <a:rPr lang="en-US" sz="2200" dirty="0" err="1">
                <a:solidFill>
                  <a:schemeClr val="accent1"/>
                </a:solidFill>
                <a:latin typeface="Arial Narrow" panose="020B0606020202030204" pitchFamily="34" charset="0"/>
              </a:rPr>
              <a:t>sns.relplot</a:t>
            </a:r>
            <a:r>
              <a:rPr lang="en-US" sz="2200" dirty="0">
                <a:solidFill>
                  <a:schemeClr val="accent1"/>
                </a:solidFill>
                <a:latin typeface="Arial Narrow" panose="020B0606020202030204" pitchFamily="34" charset="0"/>
              </a:rPr>
              <a:t>(x="Day", y="Clothes", kind="line", data=a)</a:t>
            </a:r>
          </a:p>
        </p:txBody>
      </p:sp>
      <p:pic>
        <p:nvPicPr>
          <p:cNvPr id="5" name="Picture 4">
            <a:extLst>
              <a:ext uri="{FF2B5EF4-FFF2-40B4-BE49-F238E27FC236}">
                <a16:creationId xmlns:a16="http://schemas.microsoft.com/office/drawing/2014/main" id="{D422630A-F40B-48BA-9621-13B23897D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804" y="1733313"/>
            <a:ext cx="4616239" cy="4603307"/>
          </a:xfrm>
          <a:prstGeom prst="rect">
            <a:avLst/>
          </a:prstGeom>
        </p:spPr>
      </p:pic>
    </p:spTree>
    <p:extLst>
      <p:ext uri="{BB962C8B-B14F-4D97-AF65-F5344CB8AC3E}">
        <p14:creationId xmlns:p14="http://schemas.microsoft.com/office/powerpoint/2010/main" val="155402832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latin typeface="Arial Narrow" panose="020B0606020202030204" pitchFamily="34" charset="0"/>
              </a:rPr>
              <a:t>Plotting with Categorical Data:</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This approach is used when our main variable is further divided into discrete groups (categorical).</a:t>
            </a:r>
          </a:p>
          <a:p>
            <a:r>
              <a:rPr lang="en-US" sz="2200" dirty="0">
                <a:latin typeface="Arial Narrow" panose="020B0606020202030204" pitchFamily="34" charset="0"/>
              </a:rPr>
              <a:t> This can be achieved using the </a:t>
            </a:r>
            <a:r>
              <a:rPr lang="en-US" sz="2200" dirty="0" err="1">
                <a:latin typeface="Arial Narrow" panose="020B0606020202030204" pitchFamily="34" charset="0"/>
              </a:rPr>
              <a:t>catplot</a:t>
            </a:r>
            <a:r>
              <a:rPr lang="en-US" sz="2200" dirty="0">
                <a:latin typeface="Arial Narrow" panose="020B0606020202030204" pitchFamily="34" charset="0"/>
              </a:rPr>
              <a:t>() function.</a:t>
            </a:r>
          </a:p>
          <a:p>
            <a:pPr marL="0" indent="0">
              <a:buNone/>
            </a:pPr>
            <a:r>
              <a:rPr lang="en-US" sz="2200" b="1" dirty="0" err="1">
                <a:solidFill>
                  <a:schemeClr val="accent1"/>
                </a:solidFill>
                <a:latin typeface="Arial Narrow" panose="020B0606020202030204" pitchFamily="34" charset="0"/>
              </a:rPr>
              <a:t>catplot</a:t>
            </a:r>
            <a:r>
              <a:rPr lang="en-US" sz="2200" b="1" dirty="0">
                <a:solidFill>
                  <a:schemeClr val="accent1"/>
                </a:solidFill>
                <a:latin typeface="Arial Narrow" panose="020B0606020202030204" pitchFamily="34" charset="0"/>
              </a:rPr>
              <a:t>():</a:t>
            </a:r>
          </a:p>
          <a:p>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It can be characterized by three families of axes level functions namely:</a:t>
            </a:r>
          </a:p>
          <a:p>
            <a:endParaRPr lang="en-US" sz="2200" dirty="0">
              <a:latin typeface="Arial Narrow" panose="020B0606020202030204" pitchFamily="34" charset="0"/>
            </a:endParaRPr>
          </a:p>
          <a:p>
            <a:pPr lvl="1"/>
            <a:r>
              <a:rPr lang="en-US" sz="1800" dirty="0">
                <a:latin typeface="Arial Narrow" panose="020B0606020202030204" pitchFamily="34" charset="0"/>
              </a:rPr>
              <a:t>    Scatterplots – These include </a:t>
            </a:r>
            <a:r>
              <a:rPr lang="en-US" sz="1800" dirty="0" err="1">
                <a:latin typeface="Arial Narrow" panose="020B0606020202030204" pitchFamily="34" charset="0"/>
              </a:rPr>
              <a:t>stripplot</a:t>
            </a:r>
            <a:r>
              <a:rPr lang="en-US" sz="1800" dirty="0">
                <a:latin typeface="Arial Narrow" panose="020B0606020202030204" pitchFamily="34" charset="0"/>
              </a:rPr>
              <a:t>(), </a:t>
            </a:r>
            <a:r>
              <a:rPr lang="en-US" sz="1800" dirty="0" err="1">
                <a:latin typeface="Arial Narrow" panose="020B0606020202030204" pitchFamily="34" charset="0"/>
              </a:rPr>
              <a:t>swarmplot</a:t>
            </a:r>
            <a:r>
              <a:rPr lang="en-US" sz="1800" dirty="0">
                <a:latin typeface="Arial Narrow" panose="020B0606020202030204" pitchFamily="34" charset="0"/>
              </a:rPr>
              <a:t>()</a:t>
            </a:r>
          </a:p>
          <a:p>
            <a:pPr lvl="1"/>
            <a:endParaRPr lang="en-US" sz="1800" dirty="0">
              <a:latin typeface="Arial Narrow" panose="020B0606020202030204" pitchFamily="34" charset="0"/>
            </a:endParaRPr>
          </a:p>
          <a:p>
            <a:pPr lvl="1"/>
            <a:r>
              <a:rPr lang="en-US" sz="1800" dirty="0">
                <a:latin typeface="Arial Narrow" panose="020B0606020202030204" pitchFamily="34" charset="0"/>
              </a:rPr>
              <a:t>    Distribution Plots – which are boxplot(), </a:t>
            </a:r>
            <a:r>
              <a:rPr lang="en-US" sz="1800" dirty="0" err="1">
                <a:latin typeface="Arial Narrow" panose="020B0606020202030204" pitchFamily="34" charset="0"/>
              </a:rPr>
              <a:t>violinplot</a:t>
            </a:r>
            <a:r>
              <a:rPr lang="en-US" sz="1800" dirty="0">
                <a:latin typeface="Arial Narrow" panose="020B0606020202030204" pitchFamily="34" charset="0"/>
              </a:rPr>
              <a:t>(), </a:t>
            </a:r>
            <a:r>
              <a:rPr lang="en-US" sz="1800" dirty="0" err="1">
                <a:latin typeface="Arial Narrow" panose="020B0606020202030204" pitchFamily="34" charset="0"/>
              </a:rPr>
              <a:t>boxenplot</a:t>
            </a:r>
            <a:r>
              <a:rPr lang="en-US" sz="1800" dirty="0">
                <a:latin typeface="Arial Narrow" panose="020B0606020202030204" pitchFamily="34" charset="0"/>
              </a:rPr>
              <a:t>()</a:t>
            </a:r>
          </a:p>
          <a:p>
            <a:pPr lvl="1"/>
            <a:endParaRPr lang="en-US" sz="1800" dirty="0">
              <a:latin typeface="Arial Narrow" panose="020B0606020202030204" pitchFamily="34" charset="0"/>
            </a:endParaRPr>
          </a:p>
          <a:p>
            <a:pPr lvl="1"/>
            <a:r>
              <a:rPr lang="en-US" sz="1800" dirty="0">
                <a:latin typeface="Arial Narrow" panose="020B0606020202030204" pitchFamily="34" charset="0"/>
              </a:rPr>
              <a:t>    </a:t>
            </a:r>
            <a:r>
              <a:rPr lang="en-US" sz="1800" dirty="0" err="1">
                <a:latin typeface="Arial Narrow" panose="020B0606020202030204" pitchFamily="34" charset="0"/>
              </a:rPr>
              <a:t>Estimateplots</a:t>
            </a:r>
            <a:r>
              <a:rPr lang="en-US" sz="1800" dirty="0">
                <a:latin typeface="Arial Narrow" panose="020B0606020202030204" pitchFamily="34" charset="0"/>
              </a:rPr>
              <a:t> – namely </a:t>
            </a:r>
            <a:r>
              <a:rPr lang="en-US" sz="1800" dirty="0" err="1">
                <a:latin typeface="Arial Narrow" panose="020B0606020202030204" pitchFamily="34" charset="0"/>
              </a:rPr>
              <a:t>pointplot</a:t>
            </a:r>
            <a:r>
              <a:rPr lang="en-US" sz="1800" dirty="0">
                <a:latin typeface="Arial Narrow" panose="020B0606020202030204" pitchFamily="34" charset="0"/>
              </a:rPr>
              <a:t>(), </a:t>
            </a:r>
            <a:r>
              <a:rPr lang="en-US" sz="1800" dirty="0" err="1">
                <a:latin typeface="Arial Narrow" panose="020B0606020202030204" pitchFamily="34" charset="0"/>
              </a:rPr>
              <a:t>barplot</a:t>
            </a:r>
            <a:r>
              <a:rPr lang="en-US" sz="1800" dirty="0">
                <a:latin typeface="Arial Narrow" panose="020B0606020202030204" pitchFamily="34" charset="0"/>
              </a:rPr>
              <a:t>(), </a:t>
            </a:r>
            <a:r>
              <a:rPr lang="en-US" sz="1800" dirty="0" err="1">
                <a:latin typeface="Arial Narrow" panose="020B0606020202030204" pitchFamily="34" charset="0"/>
              </a:rPr>
              <a:t>countplot</a:t>
            </a:r>
            <a:r>
              <a:rPr lang="en-US" sz="1800" dirty="0">
                <a:latin typeface="Arial Narrow" panose="020B0606020202030204" pitchFamily="34" charset="0"/>
              </a:rPr>
              <a:t>()</a:t>
            </a:r>
          </a:p>
        </p:txBody>
      </p:sp>
    </p:spTree>
    <p:extLst>
      <p:ext uri="{BB962C8B-B14F-4D97-AF65-F5344CB8AC3E}">
        <p14:creationId xmlns:p14="http://schemas.microsoft.com/office/powerpoint/2010/main" val="382617522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lnSpcReduction="10000"/>
          </a:bodyPr>
          <a:lstStyle/>
          <a:p>
            <a:pPr marL="0" indent="0">
              <a:buNone/>
            </a:pPr>
            <a:r>
              <a:rPr lang="en-US" sz="2200" dirty="0">
                <a:latin typeface="Arial Narrow" panose="020B0606020202030204" pitchFamily="34" charset="0"/>
              </a:rPr>
              <a:t>import seaborn as </a:t>
            </a:r>
            <a:r>
              <a:rPr lang="en-US" sz="2200" dirty="0" err="1">
                <a:latin typeface="Arial Narrow" panose="020B0606020202030204" pitchFamily="34" charset="0"/>
              </a:rPr>
              <a:t>sns</a:t>
            </a:r>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import </a:t>
            </a:r>
            <a:r>
              <a:rPr lang="en-US" sz="2200" dirty="0" err="1">
                <a:latin typeface="Arial Narrow" panose="020B0606020202030204" pitchFamily="34" charset="0"/>
              </a:rPr>
              <a:t>matplotlib.pyplot</a:t>
            </a:r>
            <a:r>
              <a:rPr lang="en-US" sz="2200" dirty="0">
                <a:latin typeface="Arial Narrow" panose="020B0606020202030204" pitchFamily="34" charset="0"/>
              </a:rPr>
              <a:t> as </a:t>
            </a:r>
            <a:r>
              <a:rPr lang="en-US" sz="2200" dirty="0" err="1">
                <a:latin typeface="Arial Narrow" panose="020B0606020202030204" pitchFamily="34" charset="0"/>
              </a:rPr>
              <a:t>plt</a:t>
            </a:r>
            <a:endParaRPr lang="en-US" sz="2200" dirty="0">
              <a:latin typeface="Arial Narrow" panose="020B0606020202030204" pitchFamily="34" charset="0"/>
            </a:endParaRPr>
          </a:p>
          <a:p>
            <a:pPr marL="0" indent="0">
              <a:buNone/>
            </a:pPr>
            <a:r>
              <a:rPr lang="en-US" sz="2200" dirty="0" err="1">
                <a:latin typeface="Arial Narrow" panose="020B0606020202030204" pitchFamily="34" charset="0"/>
              </a:rPr>
              <a:t>sns.set</a:t>
            </a:r>
            <a:r>
              <a:rPr lang="en-US" sz="2200" dirty="0">
                <a:latin typeface="Arial Narrow" panose="020B0606020202030204" pitchFamily="34" charset="0"/>
              </a:rPr>
              <a:t>(style="ticks", </a:t>
            </a:r>
            <a:r>
              <a:rPr lang="en-US" sz="2200" dirty="0" err="1">
                <a:latin typeface="Arial Narrow" panose="020B0606020202030204" pitchFamily="34" charset="0"/>
              </a:rPr>
              <a:t>color_codes</a:t>
            </a:r>
            <a:r>
              <a:rPr lang="en-US" sz="2200" dirty="0">
                <a:latin typeface="Arial Narrow" panose="020B0606020202030204" pitchFamily="34" charset="0"/>
              </a:rPr>
              <a:t>=True)</a:t>
            </a:r>
          </a:p>
          <a:p>
            <a:pPr marL="0" indent="0">
              <a:buNone/>
            </a:pPr>
            <a:r>
              <a:rPr lang="en-US" sz="2200" dirty="0">
                <a:latin typeface="Arial Narrow" panose="020B0606020202030204" pitchFamily="34" charset="0"/>
              </a:rPr>
              <a:t>a = </a:t>
            </a:r>
            <a:r>
              <a:rPr lang="en-US" sz="2200" dirty="0" err="1">
                <a:latin typeface="Arial Narrow" panose="020B0606020202030204" pitchFamily="34" charset="0"/>
              </a:rPr>
              <a:t>sns.load_dataset</a:t>
            </a:r>
            <a:r>
              <a:rPr lang="en-US" sz="2200" dirty="0">
                <a:latin typeface="Arial Narrow" panose="020B0606020202030204" pitchFamily="34" charset="0"/>
              </a:rPr>
              <a:t>("tips")</a:t>
            </a:r>
          </a:p>
          <a:p>
            <a:pPr marL="0" indent="0">
              <a:buNone/>
            </a:pPr>
            <a:r>
              <a:rPr lang="en-US" sz="2200" dirty="0" err="1">
                <a:latin typeface="Arial Narrow" panose="020B0606020202030204" pitchFamily="34" charset="0"/>
              </a:rPr>
              <a:t>sns.catplot</a:t>
            </a:r>
            <a:r>
              <a:rPr lang="en-US" sz="2200" dirty="0">
                <a:latin typeface="Arial Narrow" panose="020B0606020202030204" pitchFamily="34" charset="0"/>
              </a:rPr>
              <a:t>(x="day", y="</a:t>
            </a:r>
            <a:r>
              <a:rPr lang="en-US" sz="2200" dirty="0" err="1">
                <a:latin typeface="Arial Narrow" panose="020B0606020202030204" pitchFamily="34" charset="0"/>
              </a:rPr>
              <a:t>total_bill</a:t>
            </a:r>
            <a:r>
              <a:rPr lang="en-US" sz="2200" dirty="0">
                <a:latin typeface="Arial Narrow" panose="020B0606020202030204" pitchFamily="34" charset="0"/>
              </a:rPr>
              <a:t>", data=a);</a:t>
            </a:r>
          </a:p>
          <a:p>
            <a:pPr marL="0" indent="0">
              <a:buNone/>
            </a:pPr>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_____________________________________________________</a:t>
            </a:r>
          </a:p>
          <a:p>
            <a:pPr marL="0" indent="0">
              <a:buNone/>
            </a:pPr>
            <a:r>
              <a:rPr lang="en-US" sz="2200" dirty="0">
                <a:latin typeface="Arial Narrow" panose="020B0606020202030204" pitchFamily="34" charset="0"/>
              </a:rPr>
              <a:t>import seaborn as </a:t>
            </a:r>
            <a:r>
              <a:rPr lang="en-US" sz="2200" dirty="0" err="1">
                <a:latin typeface="Arial Narrow" panose="020B0606020202030204" pitchFamily="34" charset="0"/>
              </a:rPr>
              <a:t>sns</a:t>
            </a:r>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import </a:t>
            </a:r>
            <a:r>
              <a:rPr lang="en-US" sz="2200" dirty="0" err="1">
                <a:latin typeface="Arial Narrow" panose="020B0606020202030204" pitchFamily="34" charset="0"/>
              </a:rPr>
              <a:t>matplotlib.pyplot</a:t>
            </a:r>
            <a:r>
              <a:rPr lang="en-US" sz="2200" dirty="0">
                <a:latin typeface="Arial Narrow" panose="020B0606020202030204" pitchFamily="34" charset="0"/>
              </a:rPr>
              <a:t> as </a:t>
            </a:r>
            <a:r>
              <a:rPr lang="en-US" sz="2200" dirty="0" err="1">
                <a:latin typeface="Arial Narrow" panose="020B0606020202030204" pitchFamily="34" charset="0"/>
              </a:rPr>
              <a:t>plt</a:t>
            </a:r>
            <a:endParaRPr lang="en-US" sz="2200" dirty="0">
              <a:latin typeface="Arial Narrow" panose="020B0606020202030204" pitchFamily="34" charset="0"/>
            </a:endParaRPr>
          </a:p>
          <a:p>
            <a:pPr marL="0" indent="0">
              <a:buNone/>
            </a:pPr>
            <a:r>
              <a:rPr lang="en-US" sz="2200" dirty="0" err="1">
                <a:latin typeface="Arial Narrow" panose="020B0606020202030204" pitchFamily="34" charset="0"/>
              </a:rPr>
              <a:t>sns.set</a:t>
            </a:r>
            <a:r>
              <a:rPr lang="en-US" sz="2200" dirty="0">
                <a:latin typeface="Arial Narrow" panose="020B0606020202030204" pitchFamily="34" charset="0"/>
              </a:rPr>
              <a:t>(style="ticks", </a:t>
            </a:r>
            <a:r>
              <a:rPr lang="en-US" sz="2200" dirty="0" err="1">
                <a:latin typeface="Arial Narrow" panose="020B0606020202030204" pitchFamily="34" charset="0"/>
              </a:rPr>
              <a:t>color_codes</a:t>
            </a:r>
            <a:r>
              <a:rPr lang="en-US" sz="2200" dirty="0">
                <a:latin typeface="Arial Narrow" panose="020B0606020202030204" pitchFamily="34" charset="0"/>
              </a:rPr>
              <a:t>=True)</a:t>
            </a:r>
          </a:p>
          <a:p>
            <a:pPr marL="0" indent="0">
              <a:buNone/>
            </a:pPr>
            <a:r>
              <a:rPr lang="en-US" sz="2200" dirty="0">
                <a:latin typeface="Arial Narrow" panose="020B0606020202030204" pitchFamily="34" charset="0"/>
              </a:rPr>
              <a:t>a = </a:t>
            </a:r>
            <a:r>
              <a:rPr lang="en-US" sz="2200" dirty="0" err="1">
                <a:latin typeface="Arial Narrow" panose="020B0606020202030204" pitchFamily="34" charset="0"/>
              </a:rPr>
              <a:t>sns.load_dataset</a:t>
            </a:r>
            <a:r>
              <a:rPr lang="en-US" sz="2200" dirty="0">
                <a:latin typeface="Arial Narrow" panose="020B0606020202030204" pitchFamily="34" charset="0"/>
              </a:rPr>
              <a:t>("tips")</a:t>
            </a:r>
          </a:p>
          <a:p>
            <a:pPr marL="0" indent="0">
              <a:buNone/>
            </a:pPr>
            <a:r>
              <a:rPr lang="en-US" sz="2200" dirty="0" err="1">
                <a:latin typeface="Arial Narrow" panose="020B0606020202030204" pitchFamily="34" charset="0"/>
              </a:rPr>
              <a:t>sns.catplot</a:t>
            </a:r>
            <a:r>
              <a:rPr lang="en-US" sz="2200" dirty="0">
                <a:latin typeface="Arial Narrow" panose="020B0606020202030204" pitchFamily="34" charset="0"/>
              </a:rPr>
              <a:t>(x="day", y="</a:t>
            </a:r>
            <a:r>
              <a:rPr lang="en-US" sz="2200" dirty="0" err="1">
                <a:latin typeface="Arial Narrow" panose="020B0606020202030204" pitchFamily="34" charset="0"/>
              </a:rPr>
              <a:t>total_bill</a:t>
            </a:r>
            <a:r>
              <a:rPr lang="en-US" sz="2200" dirty="0">
                <a:latin typeface="Arial Narrow" panose="020B0606020202030204" pitchFamily="34" charset="0"/>
              </a:rPr>
              <a:t>", kind="violin", data=a);</a:t>
            </a:r>
          </a:p>
        </p:txBody>
      </p:sp>
      <p:pic>
        <p:nvPicPr>
          <p:cNvPr id="5" name="Picture 4">
            <a:extLst>
              <a:ext uri="{FF2B5EF4-FFF2-40B4-BE49-F238E27FC236}">
                <a16:creationId xmlns:a16="http://schemas.microsoft.com/office/drawing/2014/main" id="{6D609F46-6B3F-4943-90BE-C4FC368F5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5802" y="124031"/>
            <a:ext cx="3686198" cy="3342407"/>
          </a:xfrm>
          <a:prstGeom prst="rect">
            <a:avLst/>
          </a:prstGeom>
        </p:spPr>
      </p:pic>
      <p:pic>
        <p:nvPicPr>
          <p:cNvPr id="8" name="Picture 7">
            <a:extLst>
              <a:ext uri="{FF2B5EF4-FFF2-40B4-BE49-F238E27FC236}">
                <a16:creationId xmlns:a16="http://schemas.microsoft.com/office/drawing/2014/main" id="{995BE046-E1BF-4DB2-8E3D-33308614C46B}"/>
              </a:ext>
            </a:extLst>
          </p:cNvPr>
          <p:cNvPicPr>
            <a:picLocks noChangeAspect="1"/>
          </p:cNvPicPr>
          <p:nvPr/>
        </p:nvPicPr>
        <p:blipFill rotWithShape="1">
          <a:blip r:embed="rId3">
            <a:extLst>
              <a:ext uri="{28A0092B-C50C-407E-A947-70E740481C1C}">
                <a14:useLocalDpi xmlns:a14="http://schemas.microsoft.com/office/drawing/2010/main" val="0"/>
              </a:ext>
            </a:extLst>
          </a:blip>
          <a:srcRect r="18104"/>
          <a:stretch/>
        </p:blipFill>
        <p:spPr>
          <a:xfrm>
            <a:off x="8282639" y="3466438"/>
            <a:ext cx="3791597" cy="3267531"/>
          </a:xfrm>
          <a:prstGeom prst="rect">
            <a:avLst/>
          </a:prstGeom>
        </p:spPr>
      </p:pic>
      <p:sp>
        <p:nvSpPr>
          <p:cNvPr id="6" name="Title 1">
            <a:extLst>
              <a:ext uri="{FF2B5EF4-FFF2-40B4-BE49-F238E27FC236}">
                <a16:creationId xmlns:a16="http://schemas.microsoft.com/office/drawing/2014/main" id="{1B9CCF77-A92A-49FE-ADC0-51E2B205AA19}"/>
              </a:ext>
            </a:extLst>
          </p:cNvPr>
          <p:cNvSpPr txBox="1">
            <a:spLocks/>
          </p:cNvSpPr>
          <p:nvPr/>
        </p:nvSpPr>
        <p:spPr>
          <a:xfrm>
            <a:off x="791029" y="517525"/>
            <a:ext cx="10715171" cy="839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FF0000"/>
                </a:solidFill>
                <a:latin typeface="Arial Narrow" panose="020B0606020202030204" pitchFamily="34" charset="0"/>
              </a:rPr>
              <a:t>Plotting with Categorical Data:</a:t>
            </a:r>
            <a:endParaRPr lang="en-US" sz="3200"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7727491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latin typeface="Arial Narrow" panose="020B0606020202030204" pitchFamily="34" charset="0"/>
              </a:rPr>
              <a:t>Visualizing the distribution of a dataset:</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443346" y="1364343"/>
            <a:ext cx="10715171" cy="4812620"/>
          </a:xfrm>
        </p:spPr>
        <p:txBody>
          <a:bodyPr>
            <a:normAutofit/>
          </a:bodyPr>
          <a:lstStyle/>
          <a:p>
            <a:r>
              <a:rPr lang="en-US" sz="2200" dirty="0">
                <a:latin typeface="Arial Narrow" panose="020B0606020202030204" pitchFamily="34" charset="0"/>
              </a:rPr>
              <a:t>Plotting Univariate distributions: To plot them, you can make use of </a:t>
            </a:r>
            <a:r>
              <a:rPr lang="en-US" sz="2200" dirty="0" err="1">
                <a:latin typeface="Arial Narrow" panose="020B0606020202030204" pitchFamily="34" charset="0"/>
              </a:rPr>
              <a:t>distplot</a:t>
            </a:r>
            <a:r>
              <a:rPr lang="en-US" sz="2200" dirty="0">
                <a:latin typeface="Arial Narrow" panose="020B0606020202030204" pitchFamily="34" charset="0"/>
              </a:rPr>
              <a:t>() function as follows:</a:t>
            </a:r>
          </a:p>
          <a:p>
            <a:pPr marL="457200" lvl="1" indent="0">
              <a:buNone/>
            </a:pPr>
            <a:r>
              <a:rPr lang="en-US" sz="2200" dirty="0">
                <a:latin typeface="Arial Narrow" panose="020B0606020202030204" pitchFamily="34" charset="0"/>
              </a:rPr>
              <a:t>import </a:t>
            </a:r>
            <a:r>
              <a:rPr lang="en-US" sz="2200" dirty="0" err="1">
                <a:latin typeface="Arial Narrow" panose="020B0606020202030204" pitchFamily="34" charset="0"/>
              </a:rPr>
              <a:t>numpy</a:t>
            </a:r>
            <a:r>
              <a:rPr lang="en-US" sz="2200" dirty="0">
                <a:latin typeface="Arial Narrow" panose="020B0606020202030204" pitchFamily="34" charset="0"/>
              </a:rPr>
              <a:t> as np</a:t>
            </a:r>
          </a:p>
          <a:p>
            <a:pPr marL="457200" lvl="1" indent="0">
              <a:buNone/>
            </a:pPr>
            <a:r>
              <a:rPr lang="en-US" sz="2200" dirty="0">
                <a:latin typeface="Arial Narrow" panose="020B0606020202030204" pitchFamily="34" charset="0"/>
              </a:rPr>
              <a:t>import pandas as pd</a:t>
            </a:r>
          </a:p>
          <a:p>
            <a:pPr marL="457200" lvl="1" indent="0">
              <a:buNone/>
            </a:pPr>
            <a:r>
              <a:rPr lang="en-US" sz="2200" dirty="0">
                <a:latin typeface="Arial Narrow" panose="020B0606020202030204" pitchFamily="34" charset="0"/>
              </a:rPr>
              <a:t>import seaborn as </a:t>
            </a:r>
            <a:r>
              <a:rPr lang="en-US" sz="2200" dirty="0" err="1">
                <a:latin typeface="Arial Narrow" panose="020B0606020202030204" pitchFamily="34" charset="0"/>
              </a:rPr>
              <a:t>sns</a:t>
            </a:r>
            <a:endParaRPr lang="en-US" sz="2200" dirty="0">
              <a:latin typeface="Arial Narrow" panose="020B0606020202030204" pitchFamily="34" charset="0"/>
            </a:endParaRPr>
          </a:p>
          <a:p>
            <a:pPr marL="457200" lvl="1" indent="0">
              <a:buNone/>
            </a:pPr>
            <a:r>
              <a:rPr lang="en-US" sz="2200" dirty="0">
                <a:latin typeface="Arial Narrow" panose="020B0606020202030204" pitchFamily="34" charset="0"/>
              </a:rPr>
              <a:t>import </a:t>
            </a:r>
            <a:r>
              <a:rPr lang="en-US" sz="2200" dirty="0" err="1">
                <a:latin typeface="Arial Narrow" panose="020B0606020202030204" pitchFamily="34" charset="0"/>
              </a:rPr>
              <a:t>matplotlib.pyplot</a:t>
            </a:r>
            <a:r>
              <a:rPr lang="en-US" sz="2200" dirty="0">
                <a:latin typeface="Arial Narrow" panose="020B0606020202030204" pitchFamily="34" charset="0"/>
              </a:rPr>
              <a:t> as </a:t>
            </a:r>
            <a:r>
              <a:rPr lang="en-US" sz="2200" dirty="0" err="1">
                <a:latin typeface="Arial Narrow" panose="020B0606020202030204" pitchFamily="34" charset="0"/>
              </a:rPr>
              <a:t>plt</a:t>
            </a:r>
            <a:endParaRPr lang="en-US" sz="2200" dirty="0">
              <a:latin typeface="Arial Narrow" panose="020B0606020202030204" pitchFamily="34" charset="0"/>
            </a:endParaRPr>
          </a:p>
          <a:p>
            <a:pPr marL="457200" lvl="1" indent="0">
              <a:buNone/>
            </a:pPr>
            <a:r>
              <a:rPr lang="en-US" sz="2200" dirty="0">
                <a:latin typeface="Arial Narrow" panose="020B0606020202030204" pitchFamily="34" charset="0"/>
              </a:rPr>
              <a:t>from </a:t>
            </a:r>
            <a:r>
              <a:rPr lang="en-US" sz="2200" dirty="0" err="1">
                <a:latin typeface="Arial Narrow" panose="020B0606020202030204" pitchFamily="34" charset="0"/>
              </a:rPr>
              <a:t>scipy</a:t>
            </a:r>
            <a:r>
              <a:rPr lang="en-US" sz="2200" dirty="0">
                <a:latin typeface="Arial Narrow" panose="020B0606020202030204" pitchFamily="34" charset="0"/>
              </a:rPr>
              <a:t> import stats</a:t>
            </a:r>
          </a:p>
          <a:p>
            <a:pPr marL="457200" lvl="1" indent="0">
              <a:buNone/>
            </a:pPr>
            <a:r>
              <a:rPr lang="en-US" sz="2200" dirty="0" err="1">
                <a:latin typeface="Arial Narrow" panose="020B0606020202030204" pitchFamily="34" charset="0"/>
              </a:rPr>
              <a:t>sns.set</a:t>
            </a:r>
            <a:r>
              <a:rPr lang="en-US" sz="2200" dirty="0">
                <a:latin typeface="Arial Narrow" panose="020B0606020202030204" pitchFamily="34" charset="0"/>
              </a:rPr>
              <a:t>(</a:t>
            </a:r>
            <a:r>
              <a:rPr lang="en-US" sz="2200" dirty="0" err="1">
                <a:latin typeface="Arial Narrow" panose="020B0606020202030204" pitchFamily="34" charset="0"/>
              </a:rPr>
              <a:t>color_codes</a:t>
            </a:r>
            <a:r>
              <a:rPr lang="en-US" sz="2200" dirty="0">
                <a:latin typeface="Arial Narrow" panose="020B0606020202030204" pitchFamily="34" charset="0"/>
              </a:rPr>
              <a:t>=True)</a:t>
            </a:r>
          </a:p>
          <a:p>
            <a:pPr marL="457200" lvl="1" indent="0">
              <a:buNone/>
            </a:pPr>
            <a:endParaRPr lang="en-US" sz="2200" dirty="0">
              <a:latin typeface="Arial Narrow" panose="020B0606020202030204" pitchFamily="34" charset="0"/>
            </a:endParaRPr>
          </a:p>
          <a:p>
            <a:pPr marL="457200" lvl="1" indent="0">
              <a:buNone/>
            </a:pPr>
            <a:r>
              <a:rPr lang="en-US" sz="2200" dirty="0">
                <a:latin typeface="Arial Narrow" panose="020B0606020202030204" pitchFamily="34" charset="0"/>
              </a:rPr>
              <a:t>a = </a:t>
            </a:r>
            <a:r>
              <a:rPr lang="en-US" sz="2200" dirty="0" err="1">
                <a:latin typeface="Arial Narrow" panose="020B0606020202030204" pitchFamily="34" charset="0"/>
              </a:rPr>
              <a:t>np.random.normal</a:t>
            </a:r>
            <a:r>
              <a:rPr lang="en-US" sz="2200" dirty="0">
                <a:latin typeface="Arial Narrow" panose="020B0606020202030204" pitchFamily="34" charset="0"/>
              </a:rPr>
              <a:t>(loc=5,size=100,scale=2)</a:t>
            </a:r>
          </a:p>
          <a:p>
            <a:pPr marL="457200" lvl="1" indent="0">
              <a:buNone/>
            </a:pPr>
            <a:r>
              <a:rPr lang="en-US" sz="2200" dirty="0" err="1">
                <a:latin typeface="Arial Narrow" panose="020B0606020202030204" pitchFamily="34" charset="0"/>
              </a:rPr>
              <a:t>sns.distplot</a:t>
            </a:r>
            <a:r>
              <a:rPr lang="en-US" sz="2200" dirty="0">
                <a:latin typeface="Arial Narrow" panose="020B0606020202030204" pitchFamily="34" charset="0"/>
              </a:rPr>
              <a:t>(a);</a:t>
            </a:r>
          </a:p>
        </p:txBody>
      </p:sp>
      <p:pic>
        <p:nvPicPr>
          <p:cNvPr id="5" name="Picture 4">
            <a:extLst>
              <a:ext uri="{FF2B5EF4-FFF2-40B4-BE49-F238E27FC236}">
                <a16:creationId xmlns:a16="http://schemas.microsoft.com/office/drawing/2014/main" id="{E76EF4F2-4DA7-4096-8BB1-9ACC9A1CE9E3}"/>
              </a:ext>
            </a:extLst>
          </p:cNvPr>
          <p:cNvPicPr>
            <a:picLocks noChangeAspect="1"/>
          </p:cNvPicPr>
          <p:nvPr/>
        </p:nvPicPr>
        <p:blipFill rotWithShape="1">
          <a:blip r:embed="rId2">
            <a:extLst>
              <a:ext uri="{28A0092B-C50C-407E-A947-70E740481C1C}">
                <a14:useLocalDpi xmlns:a14="http://schemas.microsoft.com/office/drawing/2010/main" val="0"/>
              </a:ext>
            </a:extLst>
          </a:blip>
          <a:srcRect r="6333"/>
          <a:stretch/>
        </p:blipFill>
        <p:spPr>
          <a:xfrm>
            <a:off x="5996214" y="2094465"/>
            <a:ext cx="6112311" cy="4082498"/>
          </a:xfrm>
          <a:prstGeom prst="rect">
            <a:avLst/>
          </a:prstGeom>
        </p:spPr>
      </p:pic>
      <p:sp>
        <p:nvSpPr>
          <p:cNvPr id="6" name="Rectangle 5">
            <a:extLst>
              <a:ext uri="{FF2B5EF4-FFF2-40B4-BE49-F238E27FC236}">
                <a16:creationId xmlns:a16="http://schemas.microsoft.com/office/drawing/2014/main" id="{1640CFEB-265C-4395-9F70-D94B7A5900B8}"/>
              </a:ext>
            </a:extLst>
          </p:cNvPr>
          <p:cNvSpPr/>
          <p:nvPr/>
        </p:nvSpPr>
        <p:spPr>
          <a:xfrm>
            <a:off x="443346" y="5698242"/>
            <a:ext cx="6096000" cy="957442"/>
          </a:xfrm>
          <a:prstGeom prst="rect">
            <a:avLst/>
          </a:prstGeom>
        </p:spPr>
        <p:txBody>
          <a:bodyPr>
            <a:spAutoFit/>
          </a:bodyPr>
          <a:lstStyle/>
          <a:p>
            <a:pPr marL="342900" indent="-342900">
              <a:lnSpc>
                <a:spcPct val="150000"/>
              </a:lnSpc>
              <a:buFont typeface="Arial" panose="020B0604020202020204" pitchFamily="34" charset="0"/>
              <a:buChar char="•"/>
            </a:pPr>
            <a:r>
              <a:rPr lang="en-US" sz="2000" dirty="0">
                <a:latin typeface="Arial Narrow" panose="020B0606020202030204" pitchFamily="34" charset="0"/>
              </a:rPr>
              <a:t>We have plotted a graph for the variable a whose values are generated by the normal() function using </a:t>
            </a:r>
            <a:r>
              <a:rPr lang="en-US" sz="2000" dirty="0" err="1">
                <a:latin typeface="Arial Narrow" panose="020B0606020202030204" pitchFamily="34" charset="0"/>
              </a:rPr>
              <a:t>distplot</a:t>
            </a:r>
            <a:endParaRPr lang="en-US" sz="2000" dirty="0">
              <a:latin typeface="Arial Narrow" panose="020B0606020202030204" pitchFamily="34" charset="0"/>
            </a:endParaRPr>
          </a:p>
        </p:txBody>
      </p:sp>
    </p:spTree>
    <p:extLst>
      <p:ext uri="{BB962C8B-B14F-4D97-AF65-F5344CB8AC3E}">
        <p14:creationId xmlns:p14="http://schemas.microsoft.com/office/powerpoint/2010/main" val="5526092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latin typeface="Arial Narrow" panose="020B0606020202030204" pitchFamily="34" charset="0"/>
              </a:rPr>
              <a:t>Plotting bivariate distributions: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When you have two random independent variables resulting in some probable event, then you can use a bivariate distribution</a:t>
            </a:r>
          </a:p>
          <a:p>
            <a:endParaRPr lang="en-US" sz="2200" dirty="0">
              <a:latin typeface="Arial Narrow" panose="020B0606020202030204" pitchFamily="34" charset="0"/>
            </a:endParaRPr>
          </a:p>
          <a:p>
            <a:r>
              <a:rPr lang="en-US" sz="2200" dirty="0">
                <a:latin typeface="Arial Narrow" panose="020B0606020202030204" pitchFamily="34" charset="0"/>
              </a:rPr>
              <a:t>The best function to plot these type of graphs is </a:t>
            </a:r>
            <a:r>
              <a:rPr lang="en-US" sz="2200" dirty="0" err="1">
                <a:latin typeface="Arial Narrow" panose="020B0606020202030204" pitchFamily="34" charset="0"/>
              </a:rPr>
              <a:t>jointplot</a:t>
            </a:r>
            <a:r>
              <a:rPr lang="en-US" sz="2200" dirty="0">
                <a:latin typeface="Arial Narrow" panose="020B0606020202030204" pitchFamily="34" charset="0"/>
              </a:rPr>
              <a:t>().</a:t>
            </a:r>
          </a:p>
        </p:txBody>
      </p:sp>
      <p:sp>
        <p:nvSpPr>
          <p:cNvPr id="4" name="Rectangle 3">
            <a:extLst>
              <a:ext uri="{FF2B5EF4-FFF2-40B4-BE49-F238E27FC236}">
                <a16:creationId xmlns:a16="http://schemas.microsoft.com/office/drawing/2014/main" id="{D8A220A8-A5D5-4476-9E78-BD15F6729586}"/>
              </a:ext>
            </a:extLst>
          </p:cNvPr>
          <p:cNvSpPr/>
          <p:nvPr/>
        </p:nvSpPr>
        <p:spPr>
          <a:xfrm>
            <a:off x="270164" y="3217039"/>
            <a:ext cx="7626927" cy="2585323"/>
          </a:xfrm>
          <a:prstGeom prst="rect">
            <a:avLst/>
          </a:prstGeom>
          <a:ln>
            <a:solidFill>
              <a:schemeClr val="accent1">
                <a:lumMod val="40000"/>
                <a:lumOff val="60000"/>
              </a:schemeClr>
            </a:solidFill>
          </a:ln>
        </p:spPr>
        <p:txBody>
          <a:bodyPr wrap="square">
            <a:spAutoFit/>
          </a:bodyPr>
          <a:lstStyle/>
          <a:p>
            <a:r>
              <a:rPr lang="en-US" dirty="0">
                <a:solidFill>
                  <a:schemeClr val="accent1"/>
                </a:solidFill>
              </a:rPr>
              <a:t>x=</a:t>
            </a:r>
            <a:r>
              <a:rPr lang="en-US" dirty="0" err="1">
                <a:solidFill>
                  <a:schemeClr val="accent1"/>
                </a:solidFill>
              </a:rPr>
              <a:t>pd.DataFrame</a:t>
            </a:r>
            <a:r>
              <a:rPr lang="en-US" dirty="0">
                <a:solidFill>
                  <a:schemeClr val="accent1"/>
                </a:solidFill>
              </a:rPr>
              <a:t>({'Day':[1,2,3,4,5,6,7],'Grocery':[30,80,45,23,51,46,76],'Clothes':[13,40,34,23,54,67,98],'Utensils':[12,32,27,56,87,54,34]},index=[1,2,3,4,5,6,7])</a:t>
            </a:r>
          </a:p>
          <a:p>
            <a:r>
              <a:rPr lang="en-US" dirty="0">
                <a:solidFill>
                  <a:schemeClr val="accent1"/>
                </a:solidFill>
              </a:rPr>
              <a:t>y=</a:t>
            </a:r>
            <a:r>
              <a:rPr lang="en-US" dirty="0" err="1">
                <a:solidFill>
                  <a:schemeClr val="accent1"/>
                </a:solidFill>
              </a:rPr>
              <a:t>pd.DataFrame</a:t>
            </a:r>
            <a:r>
              <a:rPr lang="en-US" dirty="0">
                <a:solidFill>
                  <a:schemeClr val="accent1"/>
                </a:solidFill>
              </a:rPr>
              <a:t>({'Day':[8,9,10,11,12,13,14],'Grocery':[30,80,45,23,51,46,76],'Clothes':[13,40,34,23,54,67,98],'Utensils':[12,32,27,56,87,54,34]},index=[8,9,10,11,12,13,14])</a:t>
            </a:r>
          </a:p>
          <a:p>
            <a:r>
              <a:rPr lang="en-US" dirty="0">
                <a:solidFill>
                  <a:schemeClr val="accent1"/>
                </a:solidFill>
              </a:rPr>
              <a:t>mean, </a:t>
            </a:r>
            <a:r>
              <a:rPr lang="en-US" dirty="0" err="1">
                <a:solidFill>
                  <a:schemeClr val="accent1"/>
                </a:solidFill>
              </a:rPr>
              <a:t>cov</a:t>
            </a:r>
            <a:r>
              <a:rPr lang="en-US" dirty="0">
                <a:solidFill>
                  <a:schemeClr val="accent1"/>
                </a:solidFill>
              </a:rPr>
              <a:t> = [0, 1], [(1, .5), (.5, 1)]</a:t>
            </a:r>
          </a:p>
          <a:p>
            <a:r>
              <a:rPr lang="en-US" dirty="0">
                <a:solidFill>
                  <a:schemeClr val="accent1"/>
                </a:solidFill>
              </a:rPr>
              <a:t>data = </a:t>
            </a:r>
            <a:r>
              <a:rPr lang="en-US" dirty="0" err="1">
                <a:solidFill>
                  <a:schemeClr val="accent1"/>
                </a:solidFill>
              </a:rPr>
              <a:t>np.random.multivariate_normal</a:t>
            </a:r>
            <a:r>
              <a:rPr lang="en-US" dirty="0">
                <a:solidFill>
                  <a:schemeClr val="accent1"/>
                </a:solidFill>
              </a:rPr>
              <a:t>(mean, </a:t>
            </a:r>
            <a:r>
              <a:rPr lang="en-US" dirty="0" err="1">
                <a:solidFill>
                  <a:schemeClr val="accent1"/>
                </a:solidFill>
              </a:rPr>
              <a:t>cov</a:t>
            </a:r>
            <a:r>
              <a:rPr lang="en-US" dirty="0">
                <a:solidFill>
                  <a:schemeClr val="accent1"/>
                </a:solidFill>
              </a:rPr>
              <a:t>, 200)</a:t>
            </a:r>
          </a:p>
          <a:p>
            <a:r>
              <a:rPr lang="en-US" dirty="0">
                <a:solidFill>
                  <a:schemeClr val="accent1"/>
                </a:solidFill>
              </a:rPr>
              <a:t>with </a:t>
            </a:r>
            <a:r>
              <a:rPr lang="en-US" dirty="0" err="1">
                <a:solidFill>
                  <a:schemeClr val="accent1"/>
                </a:solidFill>
              </a:rPr>
              <a:t>sns.axes_style</a:t>
            </a:r>
            <a:r>
              <a:rPr lang="en-US" dirty="0">
                <a:solidFill>
                  <a:schemeClr val="accent1"/>
                </a:solidFill>
              </a:rPr>
              <a:t>("white"):</a:t>
            </a:r>
          </a:p>
          <a:p>
            <a:r>
              <a:rPr lang="en-US" dirty="0">
                <a:solidFill>
                  <a:schemeClr val="accent1"/>
                </a:solidFill>
              </a:rPr>
              <a:t>    </a:t>
            </a:r>
            <a:r>
              <a:rPr lang="en-US" dirty="0" err="1">
                <a:solidFill>
                  <a:schemeClr val="accent1"/>
                </a:solidFill>
              </a:rPr>
              <a:t>sns.jointplot</a:t>
            </a:r>
            <a:r>
              <a:rPr lang="en-US" dirty="0">
                <a:solidFill>
                  <a:schemeClr val="accent1"/>
                </a:solidFill>
              </a:rPr>
              <a:t>(x=x, y=y, kind="</a:t>
            </a:r>
            <a:r>
              <a:rPr lang="en-US" dirty="0" err="1">
                <a:solidFill>
                  <a:schemeClr val="accent1"/>
                </a:solidFill>
              </a:rPr>
              <a:t>kde</a:t>
            </a:r>
            <a:r>
              <a:rPr lang="en-US" dirty="0">
                <a:solidFill>
                  <a:schemeClr val="accent1"/>
                </a:solidFill>
              </a:rPr>
              <a:t>", color="b");</a:t>
            </a:r>
          </a:p>
        </p:txBody>
      </p:sp>
      <p:pic>
        <p:nvPicPr>
          <p:cNvPr id="6" name="Picture 5">
            <a:extLst>
              <a:ext uri="{FF2B5EF4-FFF2-40B4-BE49-F238E27FC236}">
                <a16:creationId xmlns:a16="http://schemas.microsoft.com/office/drawing/2014/main" id="{6D657AC6-D8C1-485A-ADDD-D3CA38551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2508" y="2135922"/>
            <a:ext cx="4239491" cy="4129763"/>
          </a:xfrm>
          <a:prstGeom prst="rect">
            <a:avLst/>
          </a:prstGeom>
        </p:spPr>
      </p:pic>
    </p:spTree>
    <p:extLst>
      <p:ext uri="{BB962C8B-B14F-4D97-AF65-F5344CB8AC3E}">
        <p14:creationId xmlns:p14="http://schemas.microsoft.com/office/powerpoint/2010/main" val="429757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latin typeface="Arial Narrow" panose="020B0606020202030204" pitchFamily="34" charset="0"/>
              </a:rPr>
              <a:t>Multi-Plot Grids: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Python Seaborn allows you to plot multiple grids side-by-side.</a:t>
            </a:r>
          </a:p>
          <a:p>
            <a:endParaRPr lang="en-US" sz="2200" dirty="0">
              <a:latin typeface="Arial Narrow" panose="020B0606020202030204" pitchFamily="34" charset="0"/>
            </a:endParaRPr>
          </a:p>
          <a:p>
            <a:r>
              <a:rPr lang="en-US" sz="2200" dirty="0">
                <a:latin typeface="Arial Narrow" panose="020B0606020202030204" pitchFamily="34" charset="0"/>
              </a:rPr>
              <a:t>These are basically plots or graphs that are plotted using the same scale and axes to aid comparison between them.</a:t>
            </a:r>
          </a:p>
          <a:p>
            <a:endParaRPr lang="en-US" sz="2200" dirty="0">
              <a:latin typeface="Arial Narrow" panose="020B0606020202030204" pitchFamily="34" charset="0"/>
            </a:endParaRPr>
          </a:p>
          <a:p>
            <a:r>
              <a:rPr lang="en-US" sz="2200" dirty="0">
                <a:latin typeface="Arial Narrow" panose="020B0606020202030204" pitchFamily="34" charset="0"/>
              </a:rPr>
              <a:t>Use </a:t>
            </a:r>
            <a:r>
              <a:rPr lang="en-US" sz="2200" dirty="0" err="1">
                <a:latin typeface="Arial Narrow" panose="020B0606020202030204" pitchFamily="34" charset="0"/>
              </a:rPr>
              <a:t>facetgrid</a:t>
            </a:r>
            <a:r>
              <a:rPr lang="en-US" sz="2200" dirty="0">
                <a:latin typeface="Arial Narrow" panose="020B0606020202030204" pitchFamily="34" charset="0"/>
              </a:rPr>
              <a:t>() function to plot these graphs.</a:t>
            </a:r>
          </a:p>
          <a:p>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B698920E-5CF6-4576-A29F-CBA1A9D3C8F2}"/>
              </a:ext>
            </a:extLst>
          </p:cNvPr>
          <p:cNvSpPr/>
          <p:nvPr/>
        </p:nvSpPr>
        <p:spPr>
          <a:xfrm>
            <a:off x="429490" y="4445333"/>
            <a:ext cx="4876800" cy="1891287"/>
          </a:xfrm>
          <a:prstGeom prst="rect">
            <a:avLst/>
          </a:prstGeom>
        </p:spPr>
        <p:txBody>
          <a:bodyPr wrap="square">
            <a:spAutoFit/>
          </a:bodyPr>
          <a:lstStyle/>
          <a:p>
            <a:pPr>
              <a:lnSpc>
                <a:spcPct val="150000"/>
              </a:lnSpc>
            </a:pPr>
            <a:r>
              <a:rPr lang="en-US" sz="2000" dirty="0" err="1">
                <a:latin typeface="Arial Narrow" panose="020B0606020202030204" pitchFamily="34" charset="0"/>
              </a:rPr>
              <a:t>sns.set</a:t>
            </a:r>
            <a:r>
              <a:rPr lang="en-US" sz="2000" dirty="0">
                <a:latin typeface="Arial Narrow" panose="020B0606020202030204" pitchFamily="34" charset="0"/>
              </a:rPr>
              <a:t>(style="</a:t>
            </a:r>
            <a:r>
              <a:rPr lang="en-US" sz="2000" dirty="0" err="1">
                <a:latin typeface="Arial Narrow" panose="020B0606020202030204" pitchFamily="34" charset="0"/>
              </a:rPr>
              <a:t>darkgrid</a:t>
            </a:r>
            <a:r>
              <a:rPr lang="en-US" sz="2000" dirty="0">
                <a:latin typeface="Arial Narrow" panose="020B0606020202030204" pitchFamily="34" charset="0"/>
              </a:rPr>
              <a:t>")</a:t>
            </a:r>
          </a:p>
          <a:p>
            <a:pPr>
              <a:lnSpc>
                <a:spcPct val="150000"/>
              </a:lnSpc>
            </a:pPr>
            <a:r>
              <a:rPr lang="en-US" sz="2000" dirty="0">
                <a:latin typeface="Arial Narrow" panose="020B0606020202030204" pitchFamily="34" charset="0"/>
              </a:rPr>
              <a:t>a = </a:t>
            </a:r>
            <a:r>
              <a:rPr lang="en-US" sz="2000" dirty="0" err="1">
                <a:latin typeface="Arial Narrow" panose="020B0606020202030204" pitchFamily="34" charset="0"/>
              </a:rPr>
              <a:t>sns.load_dataset</a:t>
            </a:r>
            <a:r>
              <a:rPr lang="en-US" sz="2000" dirty="0">
                <a:latin typeface="Arial Narrow" panose="020B0606020202030204" pitchFamily="34" charset="0"/>
              </a:rPr>
              <a:t>("iris")</a:t>
            </a:r>
          </a:p>
          <a:p>
            <a:pPr>
              <a:lnSpc>
                <a:spcPct val="150000"/>
              </a:lnSpc>
            </a:pPr>
            <a:r>
              <a:rPr lang="en-US" sz="2000" dirty="0">
                <a:latin typeface="Arial Narrow" panose="020B0606020202030204" pitchFamily="34" charset="0"/>
              </a:rPr>
              <a:t>b = </a:t>
            </a:r>
            <a:r>
              <a:rPr lang="en-US" sz="2000" dirty="0" err="1">
                <a:latin typeface="Arial Narrow" panose="020B0606020202030204" pitchFamily="34" charset="0"/>
              </a:rPr>
              <a:t>sns.FacetGrid</a:t>
            </a:r>
            <a:r>
              <a:rPr lang="en-US" sz="2000" dirty="0">
                <a:latin typeface="Arial Narrow" panose="020B0606020202030204" pitchFamily="34" charset="0"/>
              </a:rPr>
              <a:t>(a, col="species")</a:t>
            </a:r>
          </a:p>
          <a:p>
            <a:pPr>
              <a:lnSpc>
                <a:spcPct val="150000"/>
              </a:lnSpc>
            </a:pPr>
            <a:r>
              <a:rPr lang="en-US" sz="2000" dirty="0" err="1">
                <a:latin typeface="Arial Narrow" panose="020B0606020202030204" pitchFamily="34" charset="0"/>
              </a:rPr>
              <a:t>b.map</a:t>
            </a:r>
            <a:r>
              <a:rPr lang="en-US" sz="2000" dirty="0">
                <a:latin typeface="Arial Narrow" panose="020B0606020202030204" pitchFamily="34" charset="0"/>
              </a:rPr>
              <a:t>(</a:t>
            </a:r>
            <a:r>
              <a:rPr lang="en-US" sz="2000" dirty="0" err="1">
                <a:latin typeface="Arial Narrow" panose="020B0606020202030204" pitchFamily="34" charset="0"/>
              </a:rPr>
              <a:t>plt.hist</a:t>
            </a:r>
            <a:r>
              <a:rPr lang="en-US" sz="2000" dirty="0">
                <a:latin typeface="Arial Narrow" panose="020B0606020202030204" pitchFamily="34" charset="0"/>
              </a:rPr>
              <a:t>, "</a:t>
            </a:r>
            <a:r>
              <a:rPr lang="en-US" sz="2000" dirty="0" err="1">
                <a:latin typeface="Arial Narrow" panose="020B0606020202030204" pitchFamily="34" charset="0"/>
              </a:rPr>
              <a:t>sepal_length</a:t>
            </a:r>
            <a:r>
              <a:rPr lang="en-US" sz="2000" dirty="0">
                <a:latin typeface="Arial Narrow" panose="020B0606020202030204" pitchFamily="34" charset="0"/>
              </a:rPr>
              <a:t>");</a:t>
            </a:r>
          </a:p>
        </p:txBody>
      </p:sp>
      <p:pic>
        <p:nvPicPr>
          <p:cNvPr id="6" name="Picture 5">
            <a:extLst>
              <a:ext uri="{FF2B5EF4-FFF2-40B4-BE49-F238E27FC236}">
                <a16:creationId xmlns:a16="http://schemas.microsoft.com/office/drawing/2014/main" id="{FB9D6B6D-33B1-439E-99D9-BD43927A2031}"/>
              </a:ext>
            </a:extLst>
          </p:cNvPr>
          <p:cNvPicPr>
            <a:picLocks noChangeAspect="1"/>
          </p:cNvPicPr>
          <p:nvPr/>
        </p:nvPicPr>
        <p:blipFill rotWithShape="1">
          <a:blip r:embed="rId2">
            <a:extLst>
              <a:ext uri="{28A0092B-C50C-407E-A947-70E740481C1C}">
                <a14:useLocalDpi xmlns:a14="http://schemas.microsoft.com/office/drawing/2010/main" val="0"/>
              </a:ext>
            </a:extLst>
          </a:blip>
          <a:srcRect l="3492" r="8845"/>
          <a:stretch/>
        </p:blipFill>
        <p:spPr>
          <a:xfrm>
            <a:off x="4099226" y="3981419"/>
            <a:ext cx="8062489" cy="2819114"/>
          </a:xfrm>
          <a:prstGeom prst="rect">
            <a:avLst/>
          </a:prstGeom>
        </p:spPr>
      </p:pic>
    </p:spTree>
    <p:extLst>
      <p:ext uri="{BB962C8B-B14F-4D97-AF65-F5344CB8AC3E}">
        <p14:creationId xmlns:p14="http://schemas.microsoft.com/office/powerpoint/2010/main" val="389659805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latin typeface="Arial Narrow" panose="020B0606020202030204" pitchFamily="34" charset="0"/>
              </a:rPr>
              <a:t>Multi-Plot Grids: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You can also plot using </a:t>
            </a:r>
            <a:r>
              <a:rPr lang="en-US" sz="2200" dirty="0" err="1">
                <a:latin typeface="Arial Narrow" panose="020B0606020202030204" pitchFamily="34" charset="0"/>
              </a:rPr>
              <a:t>PairGrid</a:t>
            </a:r>
            <a:r>
              <a:rPr lang="en-US" sz="2200" dirty="0">
                <a:latin typeface="Arial Narrow" panose="020B0606020202030204" pitchFamily="34" charset="0"/>
              </a:rPr>
              <a:t> function when you have a pair of variables to compare. </a:t>
            </a:r>
          </a:p>
          <a:p>
            <a:pPr marL="457200" lvl="1" indent="0">
              <a:lnSpc>
                <a:spcPct val="150000"/>
              </a:lnSpc>
              <a:buNone/>
            </a:pPr>
            <a:r>
              <a:rPr lang="en-US" sz="2200" dirty="0" err="1">
                <a:latin typeface="Arial Narrow" panose="020B0606020202030204" pitchFamily="34" charset="0"/>
              </a:rPr>
              <a:t>sns.set</a:t>
            </a:r>
            <a:r>
              <a:rPr lang="en-US" sz="2200" dirty="0">
                <a:latin typeface="Arial Narrow" panose="020B0606020202030204" pitchFamily="34" charset="0"/>
              </a:rPr>
              <a:t>(style="ticks")</a:t>
            </a:r>
          </a:p>
          <a:p>
            <a:pPr marL="457200" lvl="1" indent="0">
              <a:lnSpc>
                <a:spcPct val="150000"/>
              </a:lnSpc>
              <a:buNone/>
            </a:pPr>
            <a:r>
              <a:rPr lang="en-US" sz="2200" dirty="0">
                <a:latin typeface="Arial Narrow" panose="020B0606020202030204" pitchFamily="34" charset="0"/>
              </a:rPr>
              <a:t>a = </a:t>
            </a:r>
            <a:r>
              <a:rPr lang="en-US" sz="2200" dirty="0" err="1">
                <a:latin typeface="Arial Narrow" panose="020B0606020202030204" pitchFamily="34" charset="0"/>
              </a:rPr>
              <a:t>sns.load_dataset</a:t>
            </a:r>
            <a:r>
              <a:rPr lang="en-US" sz="2200" dirty="0">
                <a:latin typeface="Arial Narrow" panose="020B0606020202030204" pitchFamily="34" charset="0"/>
              </a:rPr>
              <a:t>("flights")</a:t>
            </a:r>
          </a:p>
          <a:p>
            <a:pPr marL="457200" lvl="1" indent="0">
              <a:lnSpc>
                <a:spcPct val="150000"/>
              </a:lnSpc>
              <a:buNone/>
            </a:pPr>
            <a:r>
              <a:rPr lang="en-US" sz="2200" dirty="0">
                <a:latin typeface="Arial Narrow" panose="020B0606020202030204" pitchFamily="34" charset="0"/>
              </a:rPr>
              <a:t>b = </a:t>
            </a:r>
            <a:r>
              <a:rPr lang="en-US" sz="2200" dirty="0" err="1">
                <a:latin typeface="Arial Narrow" panose="020B0606020202030204" pitchFamily="34" charset="0"/>
              </a:rPr>
              <a:t>sns.PairGrid</a:t>
            </a:r>
            <a:r>
              <a:rPr lang="en-US" sz="2200" dirty="0">
                <a:latin typeface="Arial Narrow" panose="020B0606020202030204" pitchFamily="34" charset="0"/>
              </a:rPr>
              <a:t>(a)</a:t>
            </a:r>
          </a:p>
          <a:p>
            <a:pPr marL="457200" lvl="1" indent="0">
              <a:lnSpc>
                <a:spcPct val="150000"/>
              </a:lnSpc>
              <a:buNone/>
            </a:pPr>
            <a:r>
              <a:rPr lang="en-US" sz="2200" dirty="0" err="1">
                <a:latin typeface="Arial Narrow" panose="020B0606020202030204" pitchFamily="34" charset="0"/>
              </a:rPr>
              <a:t>b.map</a:t>
            </a:r>
            <a:r>
              <a:rPr lang="en-US" sz="2200" dirty="0">
                <a:latin typeface="Arial Narrow" panose="020B0606020202030204" pitchFamily="34" charset="0"/>
              </a:rPr>
              <a:t>(</a:t>
            </a:r>
            <a:r>
              <a:rPr lang="en-US" sz="2200" dirty="0" err="1">
                <a:latin typeface="Arial Narrow" panose="020B0606020202030204" pitchFamily="34" charset="0"/>
              </a:rPr>
              <a:t>plt.scatter</a:t>
            </a:r>
            <a:r>
              <a:rPr lang="en-US" sz="2200" dirty="0">
                <a:latin typeface="Arial Narrow" panose="020B0606020202030204" pitchFamily="34" charset="0"/>
              </a:rPr>
              <a:t>);</a:t>
            </a:r>
          </a:p>
        </p:txBody>
      </p:sp>
      <p:pic>
        <p:nvPicPr>
          <p:cNvPr id="5" name="Picture 4">
            <a:extLst>
              <a:ext uri="{FF2B5EF4-FFF2-40B4-BE49-F238E27FC236}">
                <a16:creationId xmlns:a16="http://schemas.microsoft.com/office/drawing/2014/main" id="{07A046E2-15D7-4708-A8C3-06323746A528}"/>
              </a:ext>
            </a:extLst>
          </p:cNvPr>
          <p:cNvPicPr>
            <a:picLocks noChangeAspect="1"/>
          </p:cNvPicPr>
          <p:nvPr/>
        </p:nvPicPr>
        <p:blipFill rotWithShape="1">
          <a:blip r:embed="rId2">
            <a:extLst>
              <a:ext uri="{28A0092B-C50C-407E-A947-70E740481C1C}">
                <a14:useLocalDpi xmlns:a14="http://schemas.microsoft.com/office/drawing/2010/main" val="0"/>
              </a:ext>
            </a:extLst>
          </a:blip>
          <a:srcRect l="6535" r="16734"/>
          <a:stretch/>
        </p:blipFill>
        <p:spPr>
          <a:xfrm>
            <a:off x="6939806" y="1738077"/>
            <a:ext cx="5209310" cy="5021066"/>
          </a:xfrm>
          <a:prstGeom prst="rect">
            <a:avLst/>
          </a:prstGeom>
        </p:spPr>
      </p:pic>
      <p:sp>
        <p:nvSpPr>
          <p:cNvPr id="6" name="Rectangle 5">
            <a:extLst>
              <a:ext uri="{FF2B5EF4-FFF2-40B4-BE49-F238E27FC236}">
                <a16:creationId xmlns:a16="http://schemas.microsoft.com/office/drawing/2014/main" id="{F842F906-17DA-4204-B953-1970C49138CF}"/>
              </a:ext>
            </a:extLst>
          </p:cNvPr>
          <p:cNvSpPr/>
          <p:nvPr/>
        </p:nvSpPr>
        <p:spPr>
          <a:xfrm>
            <a:off x="638629" y="4449717"/>
            <a:ext cx="5985164" cy="104394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200" dirty="0">
                <a:latin typeface="Arial Narrow" panose="020B0606020202030204" pitchFamily="34" charset="0"/>
              </a:rPr>
              <a:t>The output clearly compares between the year and the number of passengers in different ways.</a:t>
            </a:r>
          </a:p>
        </p:txBody>
      </p:sp>
    </p:spTree>
    <p:extLst>
      <p:ext uri="{BB962C8B-B14F-4D97-AF65-F5344CB8AC3E}">
        <p14:creationId xmlns:p14="http://schemas.microsoft.com/office/powerpoint/2010/main" val="3679328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838200" y="124691"/>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3600" b="1" dirty="0" err="1">
                <a:solidFill>
                  <a:schemeClr val="accent1"/>
                </a:solidFill>
                <a:latin typeface="Arial Narrow" panose="020B0606020202030204" pitchFamily="34" charset="0"/>
              </a:rPr>
              <a:t>Linestyles</a:t>
            </a:r>
            <a:endParaRPr lang="en-US" sz="4000" dirty="0">
              <a:solidFill>
                <a:schemeClr val="accent1"/>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sz="2400" dirty="0">
                <a:latin typeface="Arial Narrow" panose="020B0606020202030204" pitchFamily="34" charset="0"/>
              </a:rPr>
              <a:t>We can also make a line dotted or dashed using the keyword </a:t>
            </a:r>
            <a:r>
              <a:rPr lang="en-US" sz="2400" dirty="0" err="1">
                <a:latin typeface="Arial Narrow" panose="020B0606020202030204" pitchFamily="34" charset="0"/>
              </a:rPr>
              <a:t>linestyle</a:t>
            </a:r>
            <a:r>
              <a:rPr lang="en-US" sz="2400" dirty="0">
                <a:latin typeface="Arial Narrow" panose="020B0606020202030204" pitchFamily="34" charset="0"/>
              </a:rPr>
              <a:t>.</a:t>
            </a:r>
          </a:p>
          <a:p>
            <a:pPr marL="0" indent="0">
              <a:buNone/>
            </a:pPr>
            <a:endParaRPr lang="en-US" sz="2200" dirty="0">
              <a:solidFill>
                <a:schemeClr val="accent1"/>
              </a:solidFill>
              <a:latin typeface="Arial Narrow" panose="020B0606020202030204" pitchFamily="34" charset="0"/>
            </a:endParaRPr>
          </a:p>
        </p:txBody>
      </p:sp>
      <p:sp>
        <p:nvSpPr>
          <p:cNvPr id="7" name="Rectangle 6">
            <a:extLst>
              <a:ext uri="{FF2B5EF4-FFF2-40B4-BE49-F238E27FC236}">
                <a16:creationId xmlns:a16="http://schemas.microsoft.com/office/drawing/2014/main" id="{706AEDD3-5E94-4BE8-B83A-ACDD0A55FD5D}"/>
              </a:ext>
            </a:extLst>
          </p:cNvPr>
          <p:cNvSpPr/>
          <p:nvPr/>
        </p:nvSpPr>
        <p:spPr>
          <a:xfrm>
            <a:off x="948497" y="1679414"/>
            <a:ext cx="5272194" cy="2123658"/>
          </a:xfrm>
          <a:prstGeom prst="rect">
            <a:avLst/>
          </a:prstGeom>
          <a:ln>
            <a:solidFill>
              <a:schemeClr val="accent1"/>
            </a:solidFill>
          </a:ln>
        </p:spPr>
        <p:txBody>
          <a:bodyPr wrap="square">
            <a:spAutoFit/>
          </a:bodyPr>
          <a:lstStyle/>
          <a:p>
            <a:r>
              <a:rPr lang="en-US" sz="2200" dirty="0">
                <a:solidFill>
                  <a:schemeClr val="accent1"/>
                </a:solidFill>
                <a:latin typeface="Arial Narrow" panose="020B0606020202030204" pitchFamily="34" charset="0"/>
              </a:rPr>
              <a:t># Dashed:</a:t>
            </a:r>
          </a:p>
          <a:p>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x_values</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y_values</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linestyle</a:t>
            </a:r>
            <a:r>
              <a:rPr lang="en-US" sz="2200" dirty="0">
                <a:solidFill>
                  <a:schemeClr val="accent1"/>
                </a:solidFill>
                <a:latin typeface="Arial Narrow" panose="020B0606020202030204" pitchFamily="34" charset="0"/>
              </a:rPr>
              <a:t>='--')</a:t>
            </a:r>
          </a:p>
          <a:p>
            <a:r>
              <a:rPr lang="en-US" sz="2200" dirty="0">
                <a:solidFill>
                  <a:schemeClr val="accent1"/>
                </a:solidFill>
                <a:latin typeface="Arial Narrow" panose="020B0606020202030204" pitchFamily="34" charset="0"/>
              </a:rPr>
              <a:t># Dotted:</a:t>
            </a:r>
          </a:p>
          <a:p>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x_values</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y_values</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linestyle</a:t>
            </a:r>
            <a:r>
              <a:rPr lang="en-US" sz="2200" dirty="0">
                <a:solidFill>
                  <a:schemeClr val="accent1"/>
                </a:solidFill>
                <a:latin typeface="Arial Narrow" panose="020B0606020202030204" pitchFamily="34" charset="0"/>
              </a:rPr>
              <a:t>=':')</a:t>
            </a:r>
          </a:p>
          <a:p>
            <a:r>
              <a:rPr lang="en-US" sz="2200" dirty="0">
                <a:solidFill>
                  <a:schemeClr val="accent1"/>
                </a:solidFill>
                <a:latin typeface="Arial Narrow" panose="020B0606020202030204" pitchFamily="34" charset="0"/>
              </a:rPr>
              <a:t># No line:</a:t>
            </a:r>
          </a:p>
          <a:p>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x_values</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y_values</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linestyle</a:t>
            </a:r>
            <a:r>
              <a:rPr lang="en-US" sz="2200" dirty="0">
                <a:solidFill>
                  <a:schemeClr val="accent1"/>
                </a:solidFill>
                <a:latin typeface="Arial Narrow" panose="020B0606020202030204" pitchFamily="34" charset="0"/>
              </a:rPr>
              <a:t>='')</a:t>
            </a:r>
          </a:p>
        </p:txBody>
      </p:sp>
      <p:sp>
        <p:nvSpPr>
          <p:cNvPr id="8" name="Rectangle 7">
            <a:extLst>
              <a:ext uri="{FF2B5EF4-FFF2-40B4-BE49-F238E27FC236}">
                <a16:creationId xmlns:a16="http://schemas.microsoft.com/office/drawing/2014/main" id="{BA9F2B4D-EAF8-4C86-8B8D-12EA910CCE00}"/>
              </a:ext>
            </a:extLst>
          </p:cNvPr>
          <p:cNvSpPr/>
          <p:nvPr/>
        </p:nvSpPr>
        <p:spPr>
          <a:xfrm>
            <a:off x="838200" y="4238024"/>
            <a:ext cx="6175537" cy="461665"/>
          </a:xfrm>
          <a:prstGeom prst="rect">
            <a:avLst/>
          </a:prstGeom>
        </p:spPr>
        <p:txBody>
          <a:bodyPr wrap="none">
            <a:spAutoFit/>
          </a:bodyPr>
          <a:lstStyle/>
          <a:p>
            <a:r>
              <a:rPr lang="en-US" sz="2400" dirty="0">
                <a:latin typeface="Arial Narrow" panose="020B0606020202030204" pitchFamily="34" charset="0"/>
              </a:rPr>
              <a:t>We can also add a marker using the keyword marker:</a:t>
            </a:r>
          </a:p>
        </p:txBody>
      </p:sp>
      <p:sp>
        <p:nvSpPr>
          <p:cNvPr id="4" name="Rectangle 3">
            <a:extLst>
              <a:ext uri="{FF2B5EF4-FFF2-40B4-BE49-F238E27FC236}">
                <a16:creationId xmlns:a16="http://schemas.microsoft.com/office/drawing/2014/main" id="{294C8500-CB0F-4A05-B621-FBCF2F9385BC}"/>
              </a:ext>
            </a:extLst>
          </p:cNvPr>
          <p:cNvSpPr/>
          <p:nvPr/>
        </p:nvSpPr>
        <p:spPr>
          <a:xfrm>
            <a:off x="838200" y="4699689"/>
            <a:ext cx="5382491" cy="2123658"/>
          </a:xfrm>
          <a:prstGeom prst="rect">
            <a:avLst/>
          </a:prstGeom>
          <a:ln>
            <a:solidFill>
              <a:schemeClr val="accent1"/>
            </a:solidFill>
          </a:ln>
        </p:spPr>
        <p:txBody>
          <a:bodyPr wrap="square">
            <a:spAutoFit/>
          </a:bodyPr>
          <a:lstStyle/>
          <a:p>
            <a:r>
              <a:rPr lang="en-US" sz="2200" dirty="0">
                <a:solidFill>
                  <a:schemeClr val="accent1"/>
                </a:solidFill>
                <a:latin typeface="Arial Narrow" panose="020B0606020202030204" pitchFamily="34" charset="0"/>
              </a:rPr>
              <a:t># A circle:</a:t>
            </a:r>
          </a:p>
          <a:p>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x_values</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y_values</a:t>
            </a:r>
            <a:r>
              <a:rPr lang="en-US" sz="2200" dirty="0">
                <a:solidFill>
                  <a:schemeClr val="accent1"/>
                </a:solidFill>
                <a:latin typeface="Arial Narrow" panose="020B0606020202030204" pitchFamily="34" charset="0"/>
              </a:rPr>
              <a:t>, marker='o')</a:t>
            </a:r>
          </a:p>
          <a:p>
            <a:r>
              <a:rPr lang="en-US" sz="2200" dirty="0">
                <a:solidFill>
                  <a:schemeClr val="accent1"/>
                </a:solidFill>
                <a:latin typeface="Arial Narrow" panose="020B0606020202030204" pitchFamily="34" charset="0"/>
              </a:rPr>
              <a:t># A square:</a:t>
            </a:r>
          </a:p>
          <a:p>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x_values</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y_values</a:t>
            </a:r>
            <a:r>
              <a:rPr lang="en-US" sz="2200" dirty="0">
                <a:solidFill>
                  <a:schemeClr val="accent1"/>
                </a:solidFill>
                <a:latin typeface="Arial Narrow" panose="020B0606020202030204" pitchFamily="34" charset="0"/>
              </a:rPr>
              <a:t>, marker='s')</a:t>
            </a:r>
          </a:p>
          <a:p>
            <a:r>
              <a:rPr lang="en-US" sz="2200" dirty="0">
                <a:solidFill>
                  <a:schemeClr val="accent1"/>
                </a:solidFill>
                <a:latin typeface="Arial Narrow" panose="020B0606020202030204" pitchFamily="34" charset="0"/>
              </a:rPr>
              <a:t># A star:</a:t>
            </a:r>
          </a:p>
          <a:p>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x_values</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y_values</a:t>
            </a:r>
            <a:r>
              <a:rPr lang="en-US" sz="2200" dirty="0">
                <a:solidFill>
                  <a:schemeClr val="accent1"/>
                </a:solidFill>
                <a:latin typeface="Arial Narrow" panose="020B0606020202030204" pitchFamily="34" charset="0"/>
              </a:rPr>
              <a:t>, marker='*')</a:t>
            </a:r>
          </a:p>
        </p:txBody>
      </p:sp>
    </p:spTree>
    <p:extLst>
      <p:ext uri="{BB962C8B-B14F-4D97-AF65-F5344CB8AC3E}">
        <p14:creationId xmlns:p14="http://schemas.microsoft.com/office/powerpoint/2010/main" val="312731151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162808121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124876550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22642318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17814221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25797422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26996508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3034032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3243969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4239986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3736711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err="1">
                <a:solidFill>
                  <a:schemeClr val="accent1"/>
                </a:solidFill>
                <a:latin typeface="Arial Narrow" panose="020B0606020202030204" pitchFamily="34" charset="0"/>
              </a:rPr>
              <a:t>Linestyles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sz="2000" dirty="0">
                <a:solidFill>
                  <a:schemeClr val="accent1"/>
                </a:solidFill>
                <a:latin typeface="Arial Narrow" panose="020B0606020202030204" pitchFamily="34" charset="0"/>
              </a:rPr>
              <a:t>days = [0, 1, 2, 3, 4, 5, 6]</a:t>
            </a:r>
          </a:p>
          <a:p>
            <a:pPr marL="0" indent="0">
              <a:buNone/>
            </a:pPr>
            <a:r>
              <a:rPr lang="en-US" sz="2000" dirty="0" err="1">
                <a:solidFill>
                  <a:schemeClr val="accent1"/>
                </a:solidFill>
                <a:latin typeface="Arial Narrow" panose="020B0606020202030204" pitchFamily="34" charset="0"/>
              </a:rPr>
              <a:t>money_spent</a:t>
            </a:r>
            <a:r>
              <a:rPr lang="en-US" sz="2000" dirty="0">
                <a:solidFill>
                  <a:schemeClr val="accent1"/>
                </a:solidFill>
                <a:latin typeface="Arial Narrow" panose="020B0606020202030204" pitchFamily="34" charset="0"/>
              </a:rPr>
              <a:t> = [10, 12, 12, 10, 14, 22, 24]</a:t>
            </a:r>
          </a:p>
          <a:p>
            <a:pPr marL="0" indent="0">
              <a:buNone/>
            </a:pPr>
            <a:r>
              <a:rPr lang="en-US" sz="2000" dirty="0">
                <a:solidFill>
                  <a:schemeClr val="accent1"/>
                </a:solidFill>
                <a:latin typeface="Arial Narrow" panose="020B0606020202030204" pitchFamily="34" charset="0"/>
              </a:rPr>
              <a:t>money_spent_2 = [11, 14, 15, 15, 22, 21, 12]</a:t>
            </a:r>
          </a:p>
          <a:p>
            <a:pPr marL="0" indent="0">
              <a:buNone/>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(days, </a:t>
            </a:r>
            <a:r>
              <a:rPr lang="en-US" sz="2000" dirty="0" err="1">
                <a:solidFill>
                  <a:schemeClr val="accent1"/>
                </a:solidFill>
                <a:latin typeface="Arial Narrow" panose="020B0606020202030204" pitchFamily="34" charset="0"/>
              </a:rPr>
              <a:t>money_spent</a:t>
            </a:r>
            <a:r>
              <a:rPr lang="en-US" sz="2000" dirty="0">
                <a:solidFill>
                  <a:schemeClr val="accent1"/>
                </a:solidFill>
                <a:latin typeface="Arial Narrow" panose="020B0606020202030204" pitchFamily="34" charset="0"/>
              </a:rPr>
              <a:t>, color='green', </a:t>
            </a:r>
            <a:r>
              <a:rPr lang="en-US" sz="2000" dirty="0" err="1">
                <a:solidFill>
                  <a:schemeClr val="accent1"/>
                </a:solidFill>
                <a:latin typeface="Arial Narrow" panose="020B0606020202030204" pitchFamily="34" charset="0"/>
              </a:rPr>
              <a:t>linestyle</a:t>
            </a:r>
            <a:r>
              <a:rPr lang="en-US" sz="2000" dirty="0">
                <a:solidFill>
                  <a:schemeClr val="accent1"/>
                </a:solidFill>
                <a:latin typeface="Arial Narrow" panose="020B0606020202030204" pitchFamily="34" charset="0"/>
              </a:rPr>
              <a:t>='--')</a:t>
            </a:r>
          </a:p>
          <a:p>
            <a:pPr marL="0" indent="0">
              <a:buNone/>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(days, money_spent_2, color='#AAAAAA',  marker='o')</a:t>
            </a:r>
          </a:p>
        </p:txBody>
      </p:sp>
      <p:pic>
        <p:nvPicPr>
          <p:cNvPr id="5" name="Picture 4">
            <a:extLst>
              <a:ext uri="{FF2B5EF4-FFF2-40B4-BE49-F238E27FC236}">
                <a16:creationId xmlns:a16="http://schemas.microsoft.com/office/drawing/2014/main" id="{6F2D33CF-AC41-4354-B695-E791A898B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45144"/>
            <a:ext cx="4725477" cy="3201129"/>
          </a:xfrm>
          <a:prstGeom prst="rect">
            <a:avLst/>
          </a:prstGeom>
        </p:spPr>
      </p:pic>
    </p:spTree>
    <p:extLst>
      <p:ext uri="{BB962C8B-B14F-4D97-AF65-F5344CB8AC3E}">
        <p14:creationId xmlns:p14="http://schemas.microsoft.com/office/powerpoint/2010/main" val="27769989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endParaRPr lang="en-US" sz="2200" dirty="0">
              <a:latin typeface="Arial Narrow" panose="020B0606020202030204" pitchFamily="34" charset="0"/>
            </a:endParaRPr>
          </a:p>
        </p:txBody>
      </p:sp>
    </p:spTree>
    <p:extLst>
      <p:ext uri="{BB962C8B-B14F-4D97-AF65-F5344CB8AC3E}">
        <p14:creationId xmlns:p14="http://schemas.microsoft.com/office/powerpoint/2010/main" val="10896945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pPr algn="ctr"/>
            <a:r>
              <a:rPr lang="en-US" sz="4800" dirty="0">
                <a:solidFill>
                  <a:srgbClr val="FF0000"/>
                </a:solidFill>
              </a:rPr>
              <a:t>Thesis-1/Project-1 </a:t>
            </a:r>
            <a:r>
              <a:rPr lang="en-US" sz="4800" dirty="0" err="1">
                <a:solidFill>
                  <a:srgbClr val="FF0000"/>
                </a:solidFill>
              </a:rPr>
              <a:t>Defence</a:t>
            </a:r>
            <a:r>
              <a:rPr lang="en-US" sz="4800" dirty="0">
                <a:solidFill>
                  <a:srgbClr val="FF0000"/>
                </a:solidFill>
              </a:rPr>
              <a:t> </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4400" dirty="0" smtClean="0">
                <a:latin typeface="Arial Narrow" panose="020B0606020202030204" pitchFamily="34" charset="0"/>
              </a:rPr>
              <a:t>Will be started at 9:00 AM</a:t>
            </a:r>
          </a:p>
          <a:p>
            <a:endParaRPr lang="en-US" sz="2200" dirty="0">
              <a:latin typeface="Arial Narrow" panose="020B0606020202030204" pitchFamily="34" charset="0"/>
            </a:endParaRPr>
          </a:p>
        </p:txBody>
      </p:sp>
    </p:spTree>
    <p:extLst>
      <p:ext uri="{BB962C8B-B14F-4D97-AF65-F5344CB8AC3E}">
        <p14:creationId xmlns:p14="http://schemas.microsoft.com/office/powerpoint/2010/main" val="3180859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err="1">
                <a:solidFill>
                  <a:schemeClr val="accent1"/>
                </a:solidFill>
                <a:latin typeface="Arial Narrow" panose="020B0606020202030204" pitchFamily="34" charset="0"/>
              </a:rPr>
              <a:t>Linestyles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b="1" dirty="0">
                <a:solidFill>
                  <a:srgbClr val="00B050"/>
                </a:solidFill>
                <a:latin typeface="Arial Narrow" panose="020B0606020202030204" pitchFamily="34" charset="0"/>
              </a:rPr>
              <a:t>Lab Task 2:</a:t>
            </a:r>
          </a:p>
          <a:p>
            <a:pPr marL="514350" indent="-514350">
              <a:lnSpc>
                <a:spcPct val="200000"/>
              </a:lnSpc>
              <a:buFont typeface="+mj-lt"/>
              <a:buAutoNum type="alphaLcParenR"/>
            </a:pPr>
            <a:r>
              <a:rPr lang="en-US" sz="2400" dirty="0">
                <a:latin typeface="Arial Narrow" panose="020B0606020202030204" pitchFamily="34" charset="0"/>
              </a:rPr>
              <a:t>Plot revenue vs. time as a purple ('purple'), dashed ('--') line.</a:t>
            </a:r>
          </a:p>
          <a:p>
            <a:pPr marL="514350" indent="-514350">
              <a:lnSpc>
                <a:spcPct val="200000"/>
              </a:lnSpc>
              <a:buFont typeface="+mj-lt"/>
              <a:buAutoNum type="alphaLcParenR"/>
            </a:pPr>
            <a:r>
              <a:rPr lang="en-US" sz="2400" dirty="0">
                <a:latin typeface="Arial Narrow" panose="020B0606020202030204" pitchFamily="34" charset="0"/>
              </a:rPr>
              <a:t>Plot costs vs. time as a line with the HEX color #82edc9 and square ('s') markers.</a:t>
            </a:r>
          </a:p>
        </p:txBody>
      </p:sp>
    </p:spTree>
    <p:extLst>
      <p:ext uri="{BB962C8B-B14F-4D97-AF65-F5344CB8AC3E}">
        <p14:creationId xmlns:p14="http://schemas.microsoft.com/office/powerpoint/2010/main" val="3275136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err="1">
                <a:solidFill>
                  <a:schemeClr val="accent1"/>
                </a:solidFill>
                <a:latin typeface="Arial Narrow" panose="020B0606020202030204" pitchFamily="34" charset="0"/>
              </a:rPr>
              <a:t>Linestyles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dirty="0">
                <a:latin typeface="Arial Narrow" panose="020B0606020202030204" pitchFamily="34" charset="0"/>
              </a:rPr>
              <a:t>Solution:</a:t>
            </a:r>
          </a:p>
          <a:p>
            <a:pPr marL="0" indent="0">
              <a:buNone/>
            </a:pPr>
            <a:endParaRPr lang="en-US" dirty="0">
              <a:latin typeface="Arial Narrow" panose="020B0606020202030204" pitchFamily="34" charset="0"/>
            </a:endParaRPr>
          </a:p>
        </p:txBody>
      </p:sp>
      <p:sp>
        <p:nvSpPr>
          <p:cNvPr id="4" name="Rectangle 3">
            <a:extLst>
              <a:ext uri="{FF2B5EF4-FFF2-40B4-BE49-F238E27FC236}">
                <a16:creationId xmlns:a16="http://schemas.microsoft.com/office/drawing/2014/main" id="{46D7AC80-53D5-448C-94E4-872EA029A20C}"/>
              </a:ext>
            </a:extLst>
          </p:cNvPr>
          <p:cNvSpPr/>
          <p:nvPr/>
        </p:nvSpPr>
        <p:spPr>
          <a:xfrm>
            <a:off x="699654" y="1611086"/>
            <a:ext cx="6096000" cy="4650760"/>
          </a:xfrm>
          <a:prstGeom prst="rect">
            <a:avLst/>
          </a:prstGeom>
          <a:ln>
            <a:solidFill>
              <a:schemeClr val="accent1"/>
            </a:solidFill>
          </a:ln>
        </p:spPr>
        <p:txBody>
          <a:bodyPr>
            <a:spAutoFit/>
          </a:bodyPr>
          <a:lstStyle/>
          <a:p>
            <a:pPr>
              <a:lnSpc>
                <a:spcPct val="150000"/>
              </a:lnSpc>
            </a:pPr>
            <a:r>
              <a:rPr lang="en-US" sz="2000" dirty="0">
                <a:solidFill>
                  <a:srgbClr val="00B050"/>
                </a:solidFill>
                <a:latin typeface="Arial Narrow" panose="020B0606020202030204" pitchFamily="34" charset="0"/>
              </a:rPr>
              <a:t>from matplotlib import </a:t>
            </a:r>
            <a:r>
              <a:rPr lang="en-US" sz="2000" dirty="0" err="1">
                <a:solidFill>
                  <a:srgbClr val="00B050"/>
                </a:solidFill>
                <a:latin typeface="Arial Narrow" panose="020B0606020202030204" pitchFamily="34" charset="0"/>
              </a:rPr>
              <a:t>pyplot</a:t>
            </a:r>
            <a:r>
              <a:rPr lang="en-US" sz="2000" dirty="0">
                <a:solidFill>
                  <a:srgbClr val="00B050"/>
                </a:solidFill>
                <a:latin typeface="Arial Narrow" panose="020B0606020202030204" pitchFamily="34" charset="0"/>
              </a:rPr>
              <a:t> as </a:t>
            </a:r>
            <a:r>
              <a:rPr lang="en-US" sz="2000" dirty="0" err="1">
                <a:solidFill>
                  <a:srgbClr val="00B050"/>
                </a:solidFill>
                <a:latin typeface="Arial Narrow" panose="020B0606020202030204" pitchFamily="34" charset="0"/>
              </a:rPr>
              <a:t>plt</a:t>
            </a:r>
            <a:endParaRPr lang="en-US" sz="2000" dirty="0">
              <a:solidFill>
                <a:srgbClr val="00B050"/>
              </a:solidFill>
              <a:latin typeface="Arial Narrow" panose="020B0606020202030204" pitchFamily="34" charset="0"/>
            </a:endParaRPr>
          </a:p>
          <a:p>
            <a:pPr>
              <a:lnSpc>
                <a:spcPct val="150000"/>
              </a:lnSpc>
            </a:pPr>
            <a:endParaRPr lang="en-US" sz="2000" dirty="0">
              <a:solidFill>
                <a:srgbClr val="00B050"/>
              </a:solidFill>
              <a:latin typeface="Arial Narrow" panose="020B0606020202030204" pitchFamily="34" charset="0"/>
            </a:endParaRPr>
          </a:p>
          <a:p>
            <a:pPr>
              <a:lnSpc>
                <a:spcPct val="150000"/>
              </a:lnSpc>
            </a:pPr>
            <a:r>
              <a:rPr lang="en-US" sz="2000" dirty="0">
                <a:solidFill>
                  <a:srgbClr val="00B050"/>
                </a:solidFill>
                <a:latin typeface="Arial Narrow" panose="020B0606020202030204" pitchFamily="34" charset="0"/>
              </a:rPr>
              <a:t>time = [0, 1, 2, 3, 4]</a:t>
            </a:r>
          </a:p>
          <a:p>
            <a:pPr>
              <a:lnSpc>
                <a:spcPct val="150000"/>
              </a:lnSpc>
            </a:pPr>
            <a:r>
              <a:rPr lang="en-US" sz="2000" dirty="0">
                <a:solidFill>
                  <a:srgbClr val="00B050"/>
                </a:solidFill>
                <a:latin typeface="Arial Narrow" panose="020B0606020202030204" pitchFamily="34" charset="0"/>
              </a:rPr>
              <a:t>revenue = [200, 400, 650, 800, 850]</a:t>
            </a:r>
          </a:p>
          <a:p>
            <a:pPr>
              <a:lnSpc>
                <a:spcPct val="150000"/>
              </a:lnSpc>
            </a:pPr>
            <a:r>
              <a:rPr lang="en-US" sz="2000" dirty="0">
                <a:solidFill>
                  <a:srgbClr val="00B050"/>
                </a:solidFill>
                <a:latin typeface="Arial Narrow" panose="020B0606020202030204" pitchFamily="34" charset="0"/>
              </a:rPr>
              <a:t>costs = [150, 500, 550, 550, 560]</a:t>
            </a:r>
          </a:p>
          <a:p>
            <a:pPr>
              <a:lnSpc>
                <a:spcPct val="150000"/>
              </a:lnSpc>
            </a:pPr>
            <a:endParaRPr lang="en-US" sz="2000" dirty="0">
              <a:solidFill>
                <a:srgbClr val="00B050"/>
              </a:solidFill>
              <a:latin typeface="Arial Narrow" panose="020B0606020202030204" pitchFamily="34" charset="0"/>
            </a:endParaRPr>
          </a:p>
          <a:p>
            <a:pPr>
              <a:lnSpc>
                <a:spcPct val="150000"/>
              </a:lnSpc>
            </a:pPr>
            <a:r>
              <a:rPr lang="en-US" sz="2000" dirty="0" err="1">
                <a:solidFill>
                  <a:srgbClr val="00B050"/>
                </a:solidFill>
                <a:latin typeface="Arial Narrow" panose="020B0606020202030204" pitchFamily="34" charset="0"/>
              </a:rPr>
              <a:t>plt.plot</a:t>
            </a:r>
            <a:r>
              <a:rPr lang="en-US" sz="2000" dirty="0">
                <a:solidFill>
                  <a:srgbClr val="00B050"/>
                </a:solidFill>
                <a:latin typeface="Arial Narrow" panose="020B0606020202030204" pitchFamily="34" charset="0"/>
              </a:rPr>
              <a:t>(time, revenue, color="purple", </a:t>
            </a:r>
            <a:r>
              <a:rPr lang="en-US" sz="2000" dirty="0" err="1">
                <a:solidFill>
                  <a:srgbClr val="00B050"/>
                </a:solidFill>
                <a:latin typeface="Arial Narrow" panose="020B0606020202030204" pitchFamily="34" charset="0"/>
              </a:rPr>
              <a:t>linestyle</a:t>
            </a:r>
            <a:r>
              <a:rPr lang="en-US" sz="2000" dirty="0">
                <a:solidFill>
                  <a:srgbClr val="00B050"/>
                </a:solidFill>
                <a:latin typeface="Arial Narrow" panose="020B0606020202030204" pitchFamily="34" charset="0"/>
              </a:rPr>
              <a:t>='--')</a:t>
            </a:r>
          </a:p>
          <a:p>
            <a:pPr>
              <a:lnSpc>
                <a:spcPct val="150000"/>
              </a:lnSpc>
            </a:pPr>
            <a:r>
              <a:rPr lang="en-US" sz="2000" dirty="0" err="1">
                <a:solidFill>
                  <a:srgbClr val="00B050"/>
                </a:solidFill>
                <a:latin typeface="Arial Narrow" panose="020B0606020202030204" pitchFamily="34" charset="0"/>
              </a:rPr>
              <a:t>plt.plot</a:t>
            </a:r>
            <a:r>
              <a:rPr lang="en-US" sz="2000" dirty="0">
                <a:solidFill>
                  <a:srgbClr val="00B050"/>
                </a:solidFill>
                <a:latin typeface="Arial Narrow" panose="020B0606020202030204" pitchFamily="34" charset="0"/>
              </a:rPr>
              <a:t>(time, costs, color="#82edc9", marker='s')</a:t>
            </a:r>
          </a:p>
          <a:p>
            <a:pPr>
              <a:lnSpc>
                <a:spcPct val="150000"/>
              </a:lnSpc>
            </a:pPr>
            <a:endParaRPr lang="en-US" sz="2000" dirty="0">
              <a:solidFill>
                <a:srgbClr val="00B050"/>
              </a:solidFill>
              <a:latin typeface="Arial Narrow" panose="020B0606020202030204" pitchFamily="34" charset="0"/>
            </a:endParaRPr>
          </a:p>
          <a:p>
            <a:pPr>
              <a:lnSpc>
                <a:spcPct val="150000"/>
              </a:lnSpc>
            </a:pPr>
            <a:r>
              <a:rPr lang="en-US" sz="2000" dirty="0" err="1">
                <a:solidFill>
                  <a:srgbClr val="00B050"/>
                </a:solidFill>
                <a:latin typeface="Arial Narrow" panose="020B0606020202030204" pitchFamily="34" charset="0"/>
              </a:rPr>
              <a:t>plt.show</a:t>
            </a:r>
            <a:r>
              <a:rPr lang="en-US" sz="2000" dirty="0">
                <a:solidFill>
                  <a:srgbClr val="00B050"/>
                </a:solidFill>
                <a:latin typeface="Arial Narrow" panose="020B0606020202030204" pitchFamily="34" charset="0"/>
              </a:rPr>
              <a:t>()</a:t>
            </a:r>
          </a:p>
        </p:txBody>
      </p:sp>
      <p:pic>
        <p:nvPicPr>
          <p:cNvPr id="6" name="Picture 5">
            <a:extLst>
              <a:ext uri="{FF2B5EF4-FFF2-40B4-BE49-F238E27FC236}">
                <a16:creationId xmlns:a16="http://schemas.microsoft.com/office/drawing/2014/main" id="{0CA81A09-267C-4469-9826-3B3993F9D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728" y="1611086"/>
            <a:ext cx="5098600" cy="3891751"/>
          </a:xfrm>
          <a:prstGeom prst="rect">
            <a:avLst/>
          </a:prstGeom>
        </p:spPr>
      </p:pic>
    </p:spTree>
    <p:extLst>
      <p:ext uri="{BB962C8B-B14F-4D97-AF65-F5344CB8AC3E}">
        <p14:creationId xmlns:p14="http://schemas.microsoft.com/office/powerpoint/2010/main" val="1579396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Axis and Labels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sz="2400" dirty="0">
                <a:latin typeface="Arial Narrow" panose="020B0606020202030204" pitchFamily="34" charset="0"/>
              </a:rPr>
              <a:t>Sometimes, it can be helpful </a:t>
            </a:r>
            <a:r>
              <a:rPr lang="en-US" sz="2400" dirty="0">
                <a:solidFill>
                  <a:srgbClr val="00B050"/>
                </a:solidFill>
                <a:latin typeface="Arial Narrow" panose="020B0606020202030204" pitchFamily="34" charset="0"/>
              </a:rPr>
              <a:t>to zoom in or out of the plot</a:t>
            </a:r>
            <a:r>
              <a:rPr lang="en-US" sz="2400" dirty="0">
                <a:latin typeface="Arial Narrow" panose="020B0606020202030204" pitchFamily="34" charset="0"/>
              </a:rPr>
              <a:t>, especially if there is some detail we want to address. </a:t>
            </a:r>
            <a:r>
              <a:rPr lang="en-US" sz="2400" dirty="0">
                <a:solidFill>
                  <a:schemeClr val="accent1"/>
                </a:solidFill>
                <a:latin typeface="Arial Narrow" panose="020B0606020202030204" pitchFamily="34" charset="0"/>
              </a:rPr>
              <a:t>To zoom, we can use </a:t>
            </a:r>
            <a:r>
              <a:rPr lang="en-US" sz="2400" dirty="0" err="1">
                <a:solidFill>
                  <a:srgbClr val="FF0000"/>
                </a:solidFill>
                <a:latin typeface="Arial Narrow" panose="020B0606020202030204" pitchFamily="34" charset="0"/>
              </a:rPr>
              <a:t>plt.axis</a:t>
            </a:r>
            <a:r>
              <a:rPr lang="en-US" sz="2400" dirty="0">
                <a:solidFill>
                  <a:srgbClr val="FF0000"/>
                </a:solidFill>
                <a:latin typeface="Arial Narrow" panose="020B0606020202030204" pitchFamily="34" charset="0"/>
              </a:rPr>
              <a:t>()</a:t>
            </a:r>
            <a:r>
              <a:rPr lang="en-US" sz="2400" dirty="0">
                <a:solidFill>
                  <a:schemeClr val="accent1"/>
                </a:solidFill>
                <a:latin typeface="Arial Narrow" panose="020B0606020202030204" pitchFamily="34" charset="0"/>
              </a:rPr>
              <a:t>. </a:t>
            </a:r>
          </a:p>
          <a:p>
            <a:pPr marL="0" indent="0">
              <a:buNone/>
            </a:pPr>
            <a:endParaRPr lang="en-US" sz="1400" dirty="0">
              <a:latin typeface="Arial Narrow" panose="020B0606020202030204" pitchFamily="34" charset="0"/>
            </a:endParaRPr>
          </a:p>
          <a:p>
            <a:pPr marL="0" indent="0">
              <a:buNone/>
            </a:pPr>
            <a:r>
              <a:rPr lang="en-US" sz="2400" dirty="0">
                <a:latin typeface="Arial Narrow" panose="020B0606020202030204" pitchFamily="34" charset="0"/>
              </a:rPr>
              <a:t>We use </a:t>
            </a:r>
            <a:r>
              <a:rPr lang="en-US" sz="2400" dirty="0" err="1">
                <a:solidFill>
                  <a:srgbClr val="FF0000"/>
                </a:solidFill>
                <a:latin typeface="Arial Narrow" panose="020B0606020202030204" pitchFamily="34" charset="0"/>
              </a:rPr>
              <a:t>plt.axis</a:t>
            </a:r>
            <a:r>
              <a:rPr lang="en-US" sz="2400" dirty="0">
                <a:solidFill>
                  <a:srgbClr val="FF0000"/>
                </a:solidFill>
                <a:latin typeface="Arial Narrow" panose="020B0606020202030204" pitchFamily="34" charset="0"/>
              </a:rPr>
              <a:t>() </a:t>
            </a:r>
            <a:r>
              <a:rPr lang="en-US" sz="2400" dirty="0">
                <a:latin typeface="Arial Narrow" panose="020B0606020202030204" pitchFamily="34" charset="0"/>
              </a:rPr>
              <a:t>by feeding it a list as input. This list should contain:</a:t>
            </a:r>
          </a:p>
          <a:p>
            <a:pPr marL="0" indent="0">
              <a:buNone/>
            </a:pPr>
            <a:endParaRPr lang="en-US" sz="2400" dirty="0">
              <a:latin typeface="Arial Narrow" panose="020B0606020202030204" pitchFamily="34" charset="0"/>
            </a:endParaRPr>
          </a:p>
          <a:p>
            <a:pPr marL="0" indent="0">
              <a:buNone/>
            </a:pPr>
            <a:r>
              <a:rPr lang="en-US" sz="2400" dirty="0">
                <a:latin typeface="Arial Narrow" panose="020B0606020202030204" pitchFamily="34" charset="0"/>
              </a:rPr>
              <a:t>    The minimum x-value displayed</a:t>
            </a:r>
          </a:p>
          <a:p>
            <a:pPr marL="0" indent="0">
              <a:buNone/>
            </a:pPr>
            <a:r>
              <a:rPr lang="en-US" sz="2400" dirty="0">
                <a:latin typeface="Arial Narrow" panose="020B0606020202030204" pitchFamily="34" charset="0"/>
              </a:rPr>
              <a:t>    The maximum x-value displayed</a:t>
            </a:r>
          </a:p>
          <a:p>
            <a:pPr marL="0" indent="0">
              <a:buNone/>
            </a:pPr>
            <a:r>
              <a:rPr lang="en-US" sz="2400" dirty="0">
                <a:latin typeface="Arial Narrow" panose="020B0606020202030204" pitchFamily="34" charset="0"/>
              </a:rPr>
              <a:t>    The minimum y-value displayed</a:t>
            </a:r>
          </a:p>
          <a:p>
            <a:pPr marL="0" indent="0">
              <a:buNone/>
            </a:pPr>
            <a:r>
              <a:rPr lang="en-US" sz="2400" dirty="0">
                <a:latin typeface="Arial Narrow" panose="020B0606020202030204" pitchFamily="34" charset="0"/>
              </a:rPr>
              <a:t>    The maximum y-value displayed</a:t>
            </a:r>
          </a:p>
        </p:txBody>
      </p:sp>
      <p:sp>
        <p:nvSpPr>
          <p:cNvPr id="4" name="Rectangle 3">
            <a:extLst>
              <a:ext uri="{FF2B5EF4-FFF2-40B4-BE49-F238E27FC236}">
                <a16:creationId xmlns:a16="http://schemas.microsoft.com/office/drawing/2014/main" id="{04D6A414-0B78-48BC-9CEF-F2F784D4D29C}"/>
              </a:ext>
            </a:extLst>
          </p:cNvPr>
          <p:cNvSpPr/>
          <p:nvPr/>
        </p:nvSpPr>
        <p:spPr>
          <a:xfrm>
            <a:off x="838200" y="5350271"/>
            <a:ext cx="4426527" cy="1015663"/>
          </a:xfrm>
          <a:prstGeom prst="rect">
            <a:avLst/>
          </a:prstGeom>
          <a:ln>
            <a:solidFill>
              <a:schemeClr val="accent1"/>
            </a:solidFill>
          </a:ln>
        </p:spPr>
        <p:txBody>
          <a:bodyPr wrap="square">
            <a:spAutoFit/>
          </a:bodyPr>
          <a:lstStyle/>
          <a:p>
            <a:r>
              <a:rPr lang="en-US" sz="2000" dirty="0">
                <a:latin typeface="Arial Narrow" panose="020B0606020202030204" pitchFamily="34" charset="0"/>
              </a:rPr>
              <a:t>For example, if we want to display a plot from x=0 to x=3 and from y=2 to y=5, we would call </a:t>
            </a:r>
            <a:r>
              <a:rPr lang="en-US" sz="2000" dirty="0" err="1">
                <a:latin typeface="Arial Narrow" panose="020B0606020202030204" pitchFamily="34" charset="0"/>
              </a:rPr>
              <a:t>plt.axis</a:t>
            </a:r>
            <a:r>
              <a:rPr lang="en-US" sz="2000" dirty="0">
                <a:latin typeface="Arial Narrow" panose="020B0606020202030204" pitchFamily="34" charset="0"/>
              </a:rPr>
              <a:t>([0, 3, 2, 5]).</a:t>
            </a:r>
          </a:p>
        </p:txBody>
      </p:sp>
      <p:sp>
        <p:nvSpPr>
          <p:cNvPr id="5" name="Rectangle 4">
            <a:extLst>
              <a:ext uri="{FF2B5EF4-FFF2-40B4-BE49-F238E27FC236}">
                <a16:creationId xmlns:a16="http://schemas.microsoft.com/office/drawing/2014/main" id="{FF9D4C60-9A6A-4F86-A2B5-58CC832CE1DC}"/>
              </a:ext>
            </a:extLst>
          </p:cNvPr>
          <p:cNvSpPr/>
          <p:nvPr/>
        </p:nvSpPr>
        <p:spPr>
          <a:xfrm>
            <a:off x="6345160" y="2613392"/>
            <a:ext cx="3491345" cy="1631216"/>
          </a:xfrm>
          <a:prstGeom prst="rect">
            <a:avLst/>
          </a:prstGeom>
          <a:ln>
            <a:solidFill>
              <a:schemeClr val="accent1"/>
            </a:solidFill>
          </a:ln>
        </p:spPr>
        <p:txBody>
          <a:bodyPr wrap="square">
            <a:spAutoFit/>
          </a:bodyPr>
          <a:lstStyle/>
          <a:p>
            <a:r>
              <a:rPr lang="es-ES" sz="2000" dirty="0">
                <a:solidFill>
                  <a:schemeClr val="accent1"/>
                </a:solidFill>
                <a:latin typeface="Arial Narrow" panose="020B0606020202030204" pitchFamily="34" charset="0"/>
              </a:rPr>
              <a:t>x = [0, 1, 2, 3, 4]</a:t>
            </a:r>
          </a:p>
          <a:p>
            <a:r>
              <a:rPr lang="es-ES" sz="2000" dirty="0">
                <a:solidFill>
                  <a:schemeClr val="accent1"/>
                </a:solidFill>
                <a:latin typeface="Arial Narrow" panose="020B0606020202030204" pitchFamily="34" charset="0"/>
              </a:rPr>
              <a:t>y = [0, 1, 4, 9, 16]</a:t>
            </a:r>
          </a:p>
          <a:p>
            <a:r>
              <a:rPr lang="es-ES" sz="2000" dirty="0" err="1">
                <a:solidFill>
                  <a:schemeClr val="accent1"/>
                </a:solidFill>
                <a:latin typeface="Arial Narrow" panose="020B0606020202030204" pitchFamily="34" charset="0"/>
              </a:rPr>
              <a:t>plt.plot</a:t>
            </a:r>
            <a:r>
              <a:rPr lang="es-ES" sz="2000" dirty="0">
                <a:solidFill>
                  <a:schemeClr val="accent1"/>
                </a:solidFill>
                <a:latin typeface="Arial Narrow" panose="020B0606020202030204" pitchFamily="34" charset="0"/>
              </a:rPr>
              <a:t>(x, y)</a:t>
            </a:r>
          </a:p>
          <a:p>
            <a:r>
              <a:rPr lang="es-ES" sz="2000" dirty="0" err="1">
                <a:solidFill>
                  <a:schemeClr val="accent1"/>
                </a:solidFill>
                <a:latin typeface="Arial Narrow" panose="020B0606020202030204" pitchFamily="34" charset="0"/>
              </a:rPr>
              <a:t>plt.axis</a:t>
            </a:r>
            <a:r>
              <a:rPr lang="es-ES" sz="2000" dirty="0" smtClean="0">
                <a:solidFill>
                  <a:schemeClr val="accent1"/>
                </a:solidFill>
                <a:latin typeface="Arial Narrow" panose="020B0606020202030204" pitchFamily="34" charset="0"/>
              </a:rPr>
              <a:t>([1, 3, 2, 5])</a:t>
            </a:r>
            <a:endParaRPr lang="es-ES" sz="2000" dirty="0">
              <a:solidFill>
                <a:schemeClr val="accent1"/>
              </a:solidFill>
              <a:latin typeface="Arial Narrow" panose="020B0606020202030204" pitchFamily="34" charset="0"/>
            </a:endParaRPr>
          </a:p>
          <a:p>
            <a:r>
              <a:rPr lang="es-ES" sz="2000" dirty="0" err="1">
                <a:solidFill>
                  <a:schemeClr val="accent1"/>
                </a:solidFill>
                <a:latin typeface="Arial Narrow" panose="020B0606020202030204" pitchFamily="34" charset="0"/>
              </a:rPr>
              <a:t>plt.show</a:t>
            </a:r>
            <a:r>
              <a:rPr lang="es-ES" sz="2000" dirty="0" smtClean="0">
                <a:solidFill>
                  <a:schemeClr val="accent1"/>
                </a:solidFill>
                <a:latin typeface="Arial Narrow" panose="020B0606020202030204" pitchFamily="34" charset="0"/>
              </a:rPr>
              <a:t>()</a:t>
            </a:r>
            <a:endParaRPr lang="en-US" sz="2000" dirty="0">
              <a:solidFill>
                <a:schemeClr val="accent1"/>
              </a:solidFill>
              <a:latin typeface="Arial Narrow" panose="020B0606020202030204" pitchFamily="34" charset="0"/>
            </a:endParaRPr>
          </a:p>
        </p:txBody>
      </p:sp>
      <p:pic>
        <p:nvPicPr>
          <p:cNvPr id="7" name="Picture 6">
            <a:extLst>
              <a:ext uri="{FF2B5EF4-FFF2-40B4-BE49-F238E27FC236}">
                <a16:creationId xmlns:a16="http://schemas.microsoft.com/office/drawing/2014/main" id="{8D41920C-9E1B-4A9C-BBFF-F16E937C8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435" y="4258463"/>
            <a:ext cx="3928204" cy="2605019"/>
          </a:xfrm>
          <a:prstGeom prst="rect">
            <a:avLst/>
          </a:prstGeom>
        </p:spPr>
      </p:pic>
    </p:spTree>
    <p:extLst>
      <p:ext uri="{BB962C8B-B14F-4D97-AF65-F5344CB8AC3E}">
        <p14:creationId xmlns:p14="http://schemas.microsoft.com/office/powerpoint/2010/main" val="4014552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199" y="1025236"/>
            <a:ext cx="10924309" cy="5555673"/>
          </a:xfrm>
        </p:spPr>
        <p:txBody>
          <a:bodyPr>
            <a:normAutofit/>
          </a:bodyPr>
          <a:lstStyle/>
          <a:p>
            <a:pPr marL="0" indent="0">
              <a:buNone/>
            </a:pPr>
            <a:r>
              <a:rPr lang="en-US" b="1" dirty="0">
                <a:solidFill>
                  <a:srgbClr val="00B050"/>
                </a:solidFill>
                <a:latin typeface="Arial Narrow" panose="020B0606020202030204" pitchFamily="34" charset="0"/>
              </a:rPr>
              <a:t>Lab Task 3:</a:t>
            </a:r>
          </a:p>
          <a:p>
            <a:pPr marL="0" indent="0">
              <a:buNone/>
            </a:pPr>
            <a:r>
              <a:rPr lang="en-US" sz="2400" dirty="0">
                <a:latin typeface="Arial Narrow" panose="020B0606020202030204" pitchFamily="34" charset="0"/>
              </a:rPr>
              <a:t>We have plotted a line representing someone’s spending on coffee over the past 12 years.</a:t>
            </a:r>
          </a:p>
          <a:p>
            <a:pPr marL="0" indent="0">
              <a:buNone/>
            </a:pPr>
            <a:endParaRPr lang="en-US" sz="2400" dirty="0">
              <a:latin typeface="Arial Narrow" panose="020B0606020202030204" pitchFamily="34" charset="0"/>
            </a:endParaRPr>
          </a:p>
          <a:p>
            <a:pPr marL="0" indent="0">
              <a:buNone/>
            </a:pPr>
            <a:r>
              <a:rPr lang="en-US" sz="2100" dirty="0">
                <a:latin typeface="Arial Narrow" panose="020B0606020202030204" pitchFamily="34" charset="0"/>
              </a:rPr>
              <a:t>Let’s modify the axes to zoom in a bit more on our line chart. </a:t>
            </a:r>
          </a:p>
          <a:p>
            <a:pPr marL="0" indent="0">
              <a:buNone/>
            </a:pPr>
            <a:r>
              <a:rPr lang="en-US" sz="2100" dirty="0">
                <a:latin typeface="Arial Narrow" panose="020B0606020202030204" pitchFamily="34" charset="0"/>
              </a:rPr>
              <a:t>Use </a:t>
            </a:r>
            <a:r>
              <a:rPr lang="en-US" sz="2100" dirty="0" err="1">
                <a:latin typeface="Arial Narrow" panose="020B0606020202030204" pitchFamily="34" charset="0"/>
              </a:rPr>
              <a:t>plt.axis</a:t>
            </a:r>
            <a:r>
              <a:rPr lang="en-US" sz="2100" dirty="0">
                <a:latin typeface="Arial Narrow" panose="020B0606020202030204" pitchFamily="34" charset="0"/>
              </a:rPr>
              <a:t>() to modify the axes so that the x-axis goes from 0 to 12, and the y-axis goes from 2900 to 3100.</a:t>
            </a:r>
          </a:p>
          <a:p>
            <a:pPr marL="0" indent="0">
              <a:buNone/>
            </a:pPr>
            <a:endParaRPr lang="en-US" dirty="0">
              <a:latin typeface="Arial Narrow" panose="020B0606020202030204" pitchFamily="34" charset="0"/>
            </a:endParaRPr>
          </a:p>
          <a:p>
            <a:pPr marL="0" indent="0">
              <a:buNone/>
            </a:pPr>
            <a:endParaRPr lang="en-US" dirty="0">
              <a:latin typeface="Arial Narrow" panose="020B0606020202030204" pitchFamily="34" charset="0"/>
            </a:endParaRPr>
          </a:p>
        </p:txBody>
      </p:sp>
      <p:sp>
        <p:nvSpPr>
          <p:cNvPr id="4" name="Rectangle 3">
            <a:extLst>
              <a:ext uri="{FF2B5EF4-FFF2-40B4-BE49-F238E27FC236}">
                <a16:creationId xmlns:a16="http://schemas.microsoft.com/office/drawing/2014/main" id="{12A3E0D9-1F8F-4A4F-9B3B-1E1B84FE96CD}"/>
              </a:ext>
            </a:extLst>
          </p:cNvPr>
          <p:cNvSpPr/>
          <p:nvPr/>
        </p:nvSpPr>
        <p:spPr>
          <a:xfrm>
            <a:off x="838199" y="3560261"/>
            <a:ext cx="6096000" cy="3323987"/>
          </a:xfrm>
          <a:prstGeom prst="rect">
            <a:avLst/>
          </a:prstGeom>
          <a:ln>
            <a:solidFill>
              <a:schemeClr val="accent1"/>
            </a:solidFill>
          </a:ln>
        </p:spPr>
        <p:txBody>
          <a:bodyPr>
            <a:spAutoFit/>
          </a:bodyPr>
          <a:lstStyle/>
          <a:p>
            <a:pPr>
              <a:lnSpc>
                <a:spcPct val="150000"/>
              </a:lnSpc>
            </a:pPr>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pPr>
              <a:lnSpc>
                <a:spcPct val="150000"/>
              </a:lnSpc>
            </a:pPr>
            <a:r>
              <a:rPr lang="en-US" sz="2000" dirty="0">
                <a:solidFill>
                  <a:schemeClr val="accent1"/>
                </a:solidFill>
                <a:latin typeface="Arial Narrow" panose="020B0606020202030204" pitchFamily="34" charset="0"/>
              </a:rPr>
              <a:t>x = range(12)</a:t>
            </a:r>
          </a:p>
          <a:p>
            <a:pPr>
              <a:lnSpc>
                <a:spcPct val="150000"/>
              </a:lnSpc>
            </a:pPr>
            <a:r>
              <a:rPr lang="en-US" sz="2000" dirty="0">
                <a:solidFill>
                  <a:schemeClr val="accent1"/>
                </a:solidFill>
                <a:latin typeface="Arial Narrow" panose="020B0606020202030204" pitchFamily="34" charset="0"/>
              </a:rPr>
              <a:t>y = [3000, 3005, 3010, 2900, 2950, 3050, 3000, 3100, 2980, 2980, 2920, 3010]</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(x, y</a:t>
            </a:r>
            <a:r>
              <a:rPr lang="en-US" sz="2000" dirty="0" smtClean="0">
                <a:solidFill>
                  <a:schemeClr val="accent1"/>
                </a:solidFill>
                <a:latin typeface="Arial Narrow" panose="020B0606020202030204" pitchFamily="34" charset="0"/>
              </a:rPr>
              <a:t>)</a:t>
            </a:r>
          </a:p>
          <a:p>
            <a:pPr>
              <a:lnSpc>
                <a:spcPct val="150000"/>
              </a:lnSpc>
            </a:pPr>
            <a:r>
              <a:rPr lang="es-ES" sz="2000" dirty="0" err="1">
                <a:solidFill>
                  <a:schemeClr val="accent1"/>
                </a:solidFill>
                <a:latin typeface="Arial Narrow" panose="020B0606020202030204" pitchFamily="34" charset="0"/>
              </a:rPr>
              <a:t>plt.axis</a:t>
            </a:r>
            <a:r>
              <a:rPr lang="es-ES" sz="2000" dirty="0" smtClean="0">
                <a:solidFill>
                  <a:schemeClr val="accent1"/>
                </a:solidFill>
                <a:latin typeface="Arial Narrow" panose="020B0606020202030204" pitchFamily="34" charset="0"/>
              </a:rPr>
              <a:t>([0, 12, </a:t>
            </a:r>
            <a:r>
              <a:rPr lang="en-US" sz="2000" dirty="0">
                <a:solidFill>
                  <a:schemeClr val="accent1"/>
                </a:solidFill>
                <a:latin typeface="Arial Narrow" panose="020B0606020202030204" pitchFamily="34" charset="0"/>
              </a:rPr>
              <a:t>3000</a:t>
            </a:r>
            <a:r>
              <a:rPr lang="es-ES" sz="2000" dirty="0" smtClean="0">
                <a:solidFill>
                  <a:schemeClr val="accent1"/>
                </a:solidFill>
                <a:latin typeface="Arial Narrow" panose="020B0606020202030204" pitchFamily="34" charset="0"/>
              </a:rPr>
              <a:t>, 3010])</a:t>
            </a:r>
            <a:endParaRPr lang="es-ES" sz="2000" dirty="0">
              <a:solidFill>
                <a:schemeClr val="accent1"/>
              </a:solidFill>
              <a:latin typeface="Arial Narrow" panose="020B0606020202030204" pitchFamily="34" charset="0"/>
            </a:endParaRPr>
          </a:p>
          <a:p>
            <a:pPr>
              <a:lnSpc>
                <a:spcPct val="150000"/>
              </a:lnSpc>
            </a:pPr>
            <a:r>
              <a:rPr lang="en-US" sz="2000" dirty="0" err="1" smtClean="0">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D00DA458-CD9B-4638-B4CC-2FC0CAAF7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1271" y="3586511"/>
            <a:ext cx="4539783" cy="3271489"/>
          </a:xfrm>
          <a:prstGeom prst="rect">
            <a:avLst/>
          </a:prstGeom>
        </p:spPr>
      </p:pic>
    </p:spTree>
    <p:extLst>
      <p:ext uri="{BB962C8B-B14F-4D97-AF65-F5344CB8AC3E}">
        <p14:creationId xmlns:p14="http://schemas.microsoft.com/office/powerpoint/2010/main" val="4240366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Labeling the Axes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dirty="0">
                <a:latin typeface="Arial Narrow" panose="020B0606020202030204" pitchFamily="34" charset="0"/>
              </a:rPr>
              <a:t>Adding labels to the x-axis and y-axis, and giving the plot a title:</a:t>
            </a:r>
          </a:p>
          <a:p>
            <a:pPr marL="0" indent="0">
              <a:buNone/>
            </a:pPr>
            <a:endParaRPr lang="en-US" dirty="0">
              <a:latin typeface="Arial Narrow" panose="020B0606020202030204" pitchFamily="34" charset="0"/>
            </a:endParaRPr>
          </a:p>
          <a:p>
            <a:r>
              <a:rPr lang="en-US" sz="2400" dirty="0">
                <a:latin typeface="Arial Narrow" panose="020B0606020202030204" pitchFamily="34" charset="0"/>
              </a:rPr>
              <a:t>We can label the x- and y- axes by using </a:t>
            </a:r>
            <a:r>
              <a:rPr lang="en-US" sz="2400" dirty="0" err="1">
                <a:solidFill>
                  <a:srgbClr val="FF0000"/>
                </a:solidFill>
                <a:latin typeface="Arial Narrow" panose="020B0606020202030204" pitchFamily="34" charset="0"/>
              </a:rPr>
              <a:t>plt.xlabel</a:t>
            </a:r>
            <a:r>
              <a:rPr lang="en-US" sz="2400" dirty="0">
                <a:solidFill>
                  <a:srgbClr val="FF0000"/>
                </a:solidFill>
                <a:latin typeface="Arial Narrow" panose="020B0606020202030204" pitchFamily="34" charset="0"/>
              </a:rPr>
              <a:t>() and </a:t>
            </a:r>
            <a:r>
              <a:rPr lang="en-US" sz="2400" dirty="0" err="1">
                <a:solidFill>
                  <a:srgbClr val="FF0000"/>
                </a:solidFill>
                <a:latin typeface="Arial Narrow" panose="020B0606020202030204" pitchFamily="34" charset="0"/>
              </a:rPr>
              <a:t>plt.ylabel</a:t>
            </a:r>
            <a:r>
              <a:rPr lang="en-US" sz="2400" dirty="0">
                <a:solidFill>
                  <a:srgbClr val="FF0000"/>
                </a:solidFill>
                <a:latin typeface="Arial Narrow" panose="020B0606020202030204" pitchFamily="34" charset="0"/>
              </a:rPr>
              <a:t>()</a:t>
            </a:r>
          </a:p>
          <a:p>
            <a:r>
              <a:rPr lang="en-US" sz="2400" dirty="0">
                <a:latin typeface="Arial Narrow" panose="020B0606020202030204" pitchFamily="34" charset="0"/>
              </a:rPr>
              <a:t>The plot title can be set by using </a:t>
            </a:r>
            <a:r>
              <a:rPr lang="en-US" sz="2400" dirty="0" err="1">
                <a:solidFill>
                  <a:srgbClr val="FF0000"/>
                </a:solidFill>
                <a:latin typeface="Arial Narrow" panose="020B0606020202030204" pitchFamily="34" charset="0"/>
              </a:rPr>
              <a:t>plt.title</a:t>
            </a:r>
            <a:r>
              <a:rPr lang="en-US" sz="2400" dirty="0">
                <a:solidFill>
                  <a:srgbClr val="FF0000"/>
                </a:solidFill>
                <a:latin typeface="Arial Narrow" panose="020B0606020202030204" pitchFamily="34" charset="0"/>
              </a:rPr>
              <a:t>()</a:t>
            </a:r>
          </a:p>
        </p:txBody>
      </p:sp>
      <p:sp>
        <p:nvSpPr>
          <p:cNvPr id="4" name="Rectangle 3">
            <a:extLst>
              <a:ext uri="{FF2B5EF4-FFF2-40B4-BE49-F238E27FC236}">
                <a16:creationId xmlns:a16="http://schemas.microsoft.com/office/drawing/2014/main" id="{7FE7EC2F-998C-4E39-84F1-8E2014A1F33F}"/>
              </a:ext>
            </a:extLst>
          </p:cNvPr>
          <p:cNvSpPr/>
          <p:nvPr/>
        </p:nvSpPr>
        <p:spPr>
          <a:xfrm>
            <a:off x="699654" y="3230802"/>
            <a:ext cx="6234546" cy="3265766"/>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hours = [9, 10, 11, 12, 13, 14, 15, 16, 17, 18, 19, 20]</a:t>
            </a:r>
          </a:p>
          <a:p>
            <a:pPr>
              <a:lnSpc>
                <a:spcPct val="150000"/>
              </a:lnSpc>
            </a:pPr>
            <a:r>
              <a:rPr lang="en-US" sz="2000" dirty="0">
                <a:solidFill>
                  <a:schemeClr val="accent1"/>
                </a:solidFill>
                <a:latin typeface="Arial Narrow" panose="020B0606020202030204" pitchFamily="34" charset="0"/>
              </a:rPr>
              <a:t>happiness = [9.8, 9.9, 9.2, 8.6, 8.3, 9.0, 8.7, 9.1, 7.0, 6.4, 6.9, 7.5]</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(hours, happiness)</a:t>
            </a:r>
          </a:p>
          <a:p>
            <a:pPr>
              <a:lnSpc>
                <a:spcPct val="150000"/>
              </a:lnSpc>
            </a:pPr>
            <a:r>
              <a:rPr lang="en-US" sz="2000" dirty="0" err="1">
                <a:solidFill>
                  <a:schemeClr val="accent1"/>
                </a:solidFill>
                <a:latin typeface="Arial Narrow" panose="020B0606020202030204" pitchFamily="34" charset="0"/>
              </a:rPr>
              <a:t>plt.xlabel</a:t>
            </a:r>
            <a:r>
              <a:rPr lang="en-US" sz="2000" dirty="0">
                <a:solidFill>
                  <a:schemeClr val="accent1"/>
                </a:solidFill>
                <a:latin typeface="Arial Narrow" panose="020B0606020202030204" pitchFamily="34" charset="0"/>
              </a:rPr>
              <a:t>('Time of day')</a:t>
            </a:r>
          </a:p>
          <a:p>
            <a:pPr>
              <a:lnSpc>
                <a:spcPct val="150000"/>
              </a:lnSpc>
            </a:pPr>
            <a:r>
              <a:rPr lang="en-US" sz="2000" dirty="0" err="1">
                <a:solidFill>
                  <a:schemeClr val="accent1"/>
                </a:solidFill>
                <a:latin typeface="Arial Narrow" panose="020B0606020202030204" pitchFamily="34" charset="0"/>
              </a:rPr>
              <a:t>plt.ylabel</a:t>
            </a:r>
            <a:r>
              <a:rPr lang="en-US" sz="2000" dirty="0">
                <a:solidFill>
                  <a:schemeClr val="accent1"/>
                </a:solidFill>
                <a:latin typeface="Arial Narrow" panose="020B0606020202030204" pitchFamily="34" charset="0"/>
              </a:rPr>
              <a:t>('Happiness Rating (out of 10)')</a:t>
            </a:r>
          </a:p>
          <a:p>
            <a:pPr>
              <a:lnSpc>
                <a:spcPct val="150000"/>
              </a:lnSpc>
            </a:pPr>
            <a:r>
              <a:rPr lang="en-US" sz="2000" dirty="0" err="1">
                <a:solidFill>
                  <a:schemeClr val="accent1"/>
                </a:solidFill>
                <a:latin typeface="Arial Narrow" panose="020B0606020202030204" pitchFamily="34" charset="0"/>
              </a:rPr>
              <a:t>plt.title</a:t>
            </a:r>
            <a:r>
              <a:rPr lang="en-US" sz="2000" dirty="0">
                <a:solidFill>
                  <a:schemeClr val="accent1"/>
                </a:solidFill>
                <a:latin typeface="Arial Narrow" panose="020B0606020202030204" pitchFamily="34" charset="0"/>
              </a:rPr>
              <a:t>('My Self-Reported Happiness While Awake')</a:t>
            </a:r>
          </a:p>
          <a:p>
            <a:pPr>
              <a:lnSpc>
                <a:spcPct val="150000"/>
              </a:lnSpc>
            </a:pPr>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EDD0DBC3-D297-4643-9BAB-B0371AD8A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1654" y="2742371"/>
            <a:ext cx="5030346" cy="3531405"/>
          </a:xfrm>
          <a:prstGeom prst="rect">
            <a:avLst/>
          </a:prstGeom>
        </p:spPr>
      </p:pic>
    </p:spTree>
    <p:extLst>
      <p:ext uri="{BB962C8B-B14F-4D97-AF65-F5344CB8AC3E}">
        <p14:creationId xmlns:p14="http://schemas.microsoft.com/office/powerpoint/2010/main" val="2504651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580572" y="0"/>
            <a:ext cx="10715171" cy="839561"/>
          </a:xfrm>
        </p:spPr>
        <p:txBody>
          <a:bodyPr>
            <a:normAutofit/>
          </a:bodyPr>
          <a:lstStyle/>
          <a:p>
            <a:r>
              <a:rPr lang="en-US" sz="3200" dirty="0">
                <a:latin typeface="Arial Narrow" panose="020B0606020202030204" pitchFamily="34" charset="0"/>
              </a:rPr>
              <a:t>Data visualization</a:t>
            </a:r>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425151" y="1022690"/>
            <a:ext cx="10715171" cy="4812620"/>
          </a:xfrm>
        </p:spPr>
        <p:txBody>
          <a:bodyPr>
            <a:normAutofit/>
          </a:bodyPr>
          <a:lstStyle/>
          <a:p>
            <a:pPr>
              <a:lnSpc>
                <a:spcPct val="100000"/>
              </a:lnSpc>
              <a:spcAft>
                <a:spcPts val="1200"/>
              </a:spcAft>
            </a:pPr>
            <a:r>
              <a:rPr lang="en-US" sz="2400" dirty="0">
                <a:latin typeface="Arial Narrow" panose="020B0606020202030204" pitchFamily="34" charset="0"/>
              </a:rPr>
              <a:t>Data visualization is all about understanding data by placing it in a visual context so that patterns, trends and correlations can be exposed that might not otherwise be detected.</a:t>
            </a:r>
          </a:p>
          <a:p>
            <a:pPr>
              <a:lnSpc>
                <a:spcPct val="100000"/>
              </a:lnSpc>
              <a:spcAft>
                <a:spcPts val="1200"/>
              </a:spcAft>
            </a:pPr>
            <a:r>
              <a:rPr lang="en-US" sz="2400" dirty="0">
                <a:latin typeface="Arial Narrow" panose="020B0606020202030204" pitchFamily="34" charset="0"/>
              </a:rPr>
              <a:t>Data visualization is visual representation of data for exploration, discovery, and insight of data. </a:t>
            </a:r>
          </a:p>
          <a:p>
            <a:pPr>
              <a:lnSpc>
                <a:spcPct val="100000"/>
              </a:lnSpc>
              <a:spcAft>
                <a:spcPts val="1200"/>
              </a:spcAft>
            </a:pPr>
            <a:r>
              <a:rPr lang="en-US" sz="2400" dirty="0">
                <a:latin typeface="Arial Narrow" panose="020B0606020202030204" pitchFamily="34" charset="0"/>
              </a:rPr>
              <a:t>Interactive component provides more insight as compared to a static image.</a:t>
            </a:r>
          </a:p>
          <a:p>
            <a:pPr>
              <a:lnSpc>
                <a:spcPct val="100000"/>
              </a:lnSpc>
              <a:spcAft>
                <a:spcPts val="1200"/>
              </a:spcAft>
            </a:pPr>
            <a:endParaRPr lang="en-US" sz="2400" dirty="0">
              <a:latin typeface="Arial Narrow" panose="020B0606020202030204" pitchFamily="34" charset="0"/>
            </a:endParaRPr>
          </a:p>
        </p:txBody>
      </p:sp>
      <p:pic>
        <p:nvPicPr>
          <p:cNvPr id="4" name="Picture 3">
            <a:extLst>
              <a:ext uri="{FF2B5EF4-FFF2-40B4-BE49-F238E27FC236}">
                <a16:creationId xmlns:a16="http://schemas.microsoft.com/office/drawing/2014/main" id="{7B0CEDFA-8501-43FE-A4E8-F6385E5E52EE}"/>
              </a:ext>
            </a:extLst>
          </p:cNvPr>
          <p:cNvPicPr>
            <a:picLocks noChangeAspect="1"/>
          </p:cNvPicPr>
          <p:nvPr/>
        </p:nvPicPr>
        <p:blipFill rotWithShape="1">
          <a:blip r:embed="rId2"/>
          <a:srcRect l="38667" t="21378" r="39706" b="50150"/>
          <a:stretch/>
        </p:blipFill>
        <p:spPr>
          <a:xfrm>
            <a:off x="2523321" y="4429660"/>
            <a:ext cx="3060797" cy="2266656"/>
          </a:xfrm>
          <a:prstGeom prst="rect">
            <a:avLst/>
          </a:prstGeom>
        </p:spPr>
      </p:pic>
      <p:pic>
        <p:nvPicPr>
          <p:cNvPr id="5" name="Picture 4">
            <a:extLst>
              <a:ext uri="{FF2B5EF4-FFF2-40B4-BE49-F238E27FC236}">
                <a16:creationId xmlns:a16="http://schemas.microsoft.com/office/drawing/2014/main" id="{ED378000-2229-4D40-9AE9-F22E5A9E5F54}"/>
              </a:ext>
            </a:extLst>
          </p:cNvPr>
          <p:cNvPicPr>
            <a:picLocks noChangeAspect="1"/>
          </p:cNvPicPr>
          <p:nvPr/>
        </p:nvPicPr>
        <p:blipFill rotWithShape="1">
          <a:blip r:embed="rId3"/>
          <a:srcRect l="34633" t="46711" r="19383" b="23778"/>
          <a:stretch/>
        </p:blipFill>
        <p:spPr>
          <a:xfrm>
            <a:off x="5628517" y="4429659"/>
            <a:ext cx="4107542" cy="2266657"/>
          </a:xfrm>
          <a:prstGeom prst="rect">
            <a:avLst/>
          </a:prstGeom>
        </p:spPr>
      </p:pic>
      <p:sp>
        <p:nvSpPr>
          <p:cNvPr id="6" name="Rectangle 5">
            <a:extLst>
              <a:ext uri="{FF2B5EF4-FFF2-40B4-BE49-F238E27FC236}">
                <a16:creationId xmlns:a16="http://schemas.microsoft.com/office/drawing/2014/main" id="{5A5CFC99-A6D1-4E15-8C48-3AF8111536D2}"/>
              </a:ext>
            </a:extLst>
          </p:cNvPr>
          <p:cNvSpPr/>
          <p:nvPr/>
        </p:nvSpPr>
        <p:spPr>
          <a:xfrm>
            <a:off x="4053720" y="161684"/>
            <a:ext cx="7964108" cy="769441"/>
          </a:xfrm>
          <a:prstGeom prst="rect">
            <a:avLst/>
          </a:prstGeom>
          <a:ln>
            <a:solidFill>
              <a:schemeClr val="accent1"/>
            </a:solidFill>
          </a:ln>
        </p:spPr>
        <p:txBody>
          <a:bodyPr wrap="square">
            <a:spAutoFit/>
          </a:bodyPr>
          <a:lstStyle/>
          <a:p>
            <a:r>
              <a:rPr lang="en-US" sz="2200" dirty="0">
                <a:solidFill>
                  <a:schemeClr val="accent1"/>
                </a:solidFill>
                <a:latin typeface="Arial Narrow" panose="020B0606020202030204" pitchFamily="34" charset="0"/>
              </a:rPr>
              <a:t>Sometimes data does not make sense until you can look at in a visual form, such as with charts and plots.</a:t>
            </a:r>
          </a:p>
        </p:txBody>
      </p:sp>
    </p:spTree>
    <p:extLst>
      <p:ext uri="{BB962C8B-B14F-4D97-AF65-F5344CB8AC3E}">
        <p14:creationId xmlns:p14="http://schemas.microsoft.com/office/powerpoint/2010/main" val="2459325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Labeling the Axes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b="1" dirty="0">
                <a:solidFill>
                  <a:srgbClr val="00B050"/>
                </a:solidFill>
                <a:latin typeface="Arial Narrow" panose="020B0606020202030204" pitchFamily="34" charset="0"/>
              </a:rPr>
              <a:t>Lab Task 4:</a:t>
            </a:r>
          </a:p>
          <a:p>
            <a:pPr marL="0" indent="0">
              <a:buNone/>
            </a:pPr>
            <a:r>
              <a:rPr lang="en-US" dirty="0">
                <a:latin typeface="Arial Narrow" panose="020B0606020202030204" pitchFamily="34" charset="0"/>
              </a:rPr>
              <a:t>Consider the following code:</a:t>
            </a:r>
          </a:p>
          <a:p>
            <a:pPr marL="0" indent="0">
              <a:buNone/>
            </a:pPr>
            <a:endParaRPr lang="en-US" dirty="0">
              <a:latin typeface="Arial Narrow" panose="020B0606020202030204" pitchFamily="34" charset="0"/>
            </a:endParaRPr>
          </a:p>
        </p:txBody>
      </p:sp>
      <p:sp>
        <p:nvSpPr>
          <p:cNvPr id="4" name="Rectangle 3">
            <a:extLst>
              <a:ext uri="{FF2B5EF4-FFF2-40B4-BE49-F238E27FC236}">
                <a16:creationId xmlns:a16="http://schemas.microsoft.com/office/drawing/2014/main" id="{D4D3D12F-213A-48A0-8AA3-419A885893EB}"/>
              </a:ext>
            </a:extLst>
          </p:cNvPr>
          <p:cNvSpPr/>
          <p:nvPr/>
        </p:nvSpPr>
        <p:spPr>
          <a:xfrm>
            <a:off x="838199" y="2325744"/>
            <a:ext cx="7623630" cy="1880771"/>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pPr>
              <a:lnSpc>
                <a:spcPct val="150000"/>
              </a:lnSpc>
            </a:pPr>
            <a:endParaRPr lang="en-US" sz="2000" dirty="0">
              <a:solidFill>
                <a:schemeClr val="accent1"/>
              </a:solidFill>
              <a:latin typeface="Arial Narrow" panose="020B0606020202030204" pitchFamily="34" charset="0"/>
            </a:endParaRPr>
          </a:p>
          <a:p>
            <a:pPr>
              <a:lnSpc>
                <a:spcPct val="150000"/>
              </a:lnSpc>
            </a:pPr>
            <a:r>
              <a:rPr lang="en-US" sz="2000" dirty="0">
                <a:solidFill>
                  <a:schemeClr val="accent1"/>
                </a:solidFill>
                <a:latin typeface="Arial Narrow" panose="020B0606020202030204" pitchFamily="34" charset="0"/>
              </a:rPr>
              <a:t>x = range(12)</a:t>
            </a:r>
          </a:p>
          <a:p>
            <a:pPr>
              <a:lnSpc>
                <a:spcPct val="150000"/>
              </a:lnSpc>
            </a:pPr>
            <a:r>
              <a:rPr lang="en-US" sz="2000" dirty="0">
                <a:solidFill>
                  <a:schemeClr val="accent1"/>
                </a:solidFill>
                <a:latin typeface="Arial Narrow" panose="020B0606020202030204" pitchFamily="34" charset="0"/>
              </a:rPr>
              <a:t>y = [3000, 3005, 3010, 2900, 2950, 3050, 3000, 3100, 2980, 2980, 2920, 3010]</a:t>
            </a:r>
          </a:p>
        </p:txBody>
      </p:sp>
      <p:sp>
        <p:nvSpPr>
          <p:cNvPr id="5" name="Rectangle 4">
            <a:extLst>
              <a:ext uri="{FF2B5EF4-FFF2-40B4-BE49-F238E27FC236}">
                <a16:creationId xmlns:a16="http://schemas.microsoft.com/office/drawing/2014/main" id="{AB670E1B-4A4E-45AB-82A1-B16D817A56B5}"/>
              </a:ext>
            </a:extLst>
          </p:cNvPr>
          <p:cNvSpPr/>
          <p:nvPr/>
        </p:nvSpPr>
        <p:spPr>
          <a:xfrm>
            <a:off x="838199" y="4394042"/>
            <a:ext cx="6096000" cy="1938992"/>
          </a:xfrm>
          <a:prstGeom prst="rect">
            <a:avLst/>
          </a:prstGeom>
          <a:ln>
            <a:solidFill>
              <a:schemeClr val="accent1"/>
            </a:solidFill>
          </a:ln>
        </p:spPr>
        <p:txBody>
          <a:bodyPr>
            <a:spAutoFit/>
          </a:bodyPr>
          <a:lstStyle/>
          <a:p>
            <a:endParaRPr lang="en-US" sz="2000" dirty="0"/>
          </a:p>
          <a:p>
            <a:pPr marL="342900" indent="-342900">
              <a:buFont typeface="+mj-lt"/>
              <a:buAutoNum type="alphaLcParenR"/>
            </a:pPr>
            <a:r>
              <a:rPr lang="en-US" sz="2000" dirty="0">
                <a:latin typeface="Arial Narrow" panose="020B0606020202030204" pitchFamily="34" charset="0"/>
              </a:rPr>
              <a:t>Label the x-axis 'Time'.</a:t>
            </a:r>
          </a:p>
          <a:p>
            <a:pPr marL="342900" indent="-342900">
              <a:buFont typeface="+mj-lt"/>
              <a:buAutoNum type="alphaLcParenR"/>
            </a:pPr>
            <a:endParaRPr lang="en-US" sz="2000" dirty="0">
              <a:latin typeface="Arial Narrow" panose="020B0606020202030204" pitchFamily="34" charset="0"/>
            </a:endParaRPr>
          </a:p>
          <a:p>
            <a:pPr marL="342900" indent="-342900">
              <a:buFont typeface="+mj-lt"/>
              <a:buAutoNum type="alphaLcParenR"/>
            </a:pPr>
            <a:r>
              <a:rPr lang="en-US" sz="2000" dirty="0">
                <a:latin typeface="Arial Narrow" panose="020B0606020202030204" pitchFamily="34" charset="0"/>
              </a:rPr>
              <a:t>Label the y-axis 'Dollars spent on coffee'.</a:t>
            </a:r>
          </a:p>
          <a:p>
            <a:pPr marL="342900" indent="-342900">
              <a:buFont typeface="+mj-lt"/>
              <a:buAutoNum type="alphaLcParenR"/>
            </a:pPr>
            <a:endParaRPr lang="en-US" sz="2000" dirty="0">
              <a:latin typeface="Arial Narrow" panose="020B0606020202030204" pitchFamily="34" charset="0"/>
            </a:endParaRPr>
          </a:p>
          <a:p>
            <a:pPr marL="342900" indent="-342900">
              <a:buFont typeface="+mj-lt"/>
              <a:buAutoNum type="alphaLcParenR"/>
            </a:pPr>
            <a:r>
              <a:rPr lang="en-US" sz="2000" dirty="0">
                <a:latin typeface="Arial Narrow" panose="020B0606020202030204" pitchFamily="34" charset="0"/>
              </a:rPr>
              <a:t>Add the title 'My Last Twelve Years of Coffee Drinking'.</a:t>
            </a:r>
          </a:p>
        </p:txBody>
      </p:sp>
    </p:spTree>
    <p:extLst>
      <p:ext uri="{BB962C8B-B14F-4D97-AF65-F5344CB8AC3E}">
        <p14:creationId xmlns:p14="http://schemas.microsoft.com/office/powerpoint/2010/main" val="3962460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Labeling the Axes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dirty="0">
                <a:latin typeface="Arial Narrow" panose="020B0606020202030204" pitchFamily="34" charset="0"/>
              </a:rPr>
              <a:t>Solution:</a:t>
            </a:r>
          </a:p>
          <a:p>
            <a:pPr marL="0" indent="0">
              <a:buNone/>
            </a:pPr>
            <a:endParaRPr lang="en-US" dirty="0">
              <a:latin typeface="Arial Narrow" panose="020B0606020202030204" pitchFamily="34" charset="0"/>
            </a:endParaRPr>
          </a:p>
        </p:txBody>
      </p:sp>
      <p:sp>
        <p:nvSpPr>
          <p:cNvPr id="4" name="Rectangle 3">
            <a:extLst>
              <a:ext uri="{FF2B5EF4-FFF2-40B4-BE49-F238E27FC236}">
                <a16:creationId xmlns:a16="http://schemas.microsoft.com/office/drawing/2014/main" id="{5DAEF716-7804-4333-931A-B7ECFED606EB}"/>
              </a:ext>
            </a:extLst>
          </p:cNvPr>
          <p:cNvSpPr/>
          <p:nvPr/>
        </p:nvSpPr>
        <p:spPr>
          <a:xfrm>
            <a:off x="263236" y="1706940"/>
            <a:ext cx="5867402" cy="4610429"/>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pPr>
              <a:lnSpc>
                <a:spcPct val="150000"/>
              </a:lnSpc>
            </a:pPr>
            <a:r>
              <a:rPr lang="en-US" sz="2000" dirty="0">
                <a:solidFill>
                  <a:schemeClr val="accent1"/>
                </a:solidFill>
                <a:latin typeface="Arial Narrow" panose="020B0606020202030204" pitchFamily="34" charset="0"/>
              </a:rPr>
              <a:t>x = range(12)</a:t>
            </a:r>
          </a:p>
          <a:p>
            <a:pPr>
              <a:lnSpc>
                <a:spcPct val="150000"/>
              </a:lnSpc>
            </a:pPr>
            <a:r>
              <a:rPr lang="en-US" sz="2000" dirty="0">
                <a:solidFill>
                  <a:schemeClr val="accent1"/>
                </a:solidFill>
                <a:latin typeface="Arial Narrow" panose="020B0606020202030204" pitchFamily="34" charset="0"/>
              </a:rPr>
              <a:t>y = [3000, 3005, 3010, 2900, 2950, 3050, 3000, 3100, 2980, 2980, 2920, 3010]</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(x, y)</a:t>
            </a:r>
          </a:p>
          <a:p>
            <a:pPr>
              <a:lnSpc>
                <a:spcPct val="150000"/>
              </a:lnSpc>
            </a:pPr>
            <a:r>
              <a:rPr lang="en-US" sz="2000" dirty="0" err="1">
                <a:solidFill>
                  <a:schemeClr val="accent1"/>
                </a:solidFill>
                <a:latin typeface="Arial Narrow" panose="020B0606020202030204" pitchFamily="34" charset="0"/>
              </a:rPr>
              <a:t>plt.axis</a:t>
            </a:r>
            <a:r>
              <a:rPr lang="en-US" sz="2000" dirty="0">
                <a:solidFill>
                  <a:schemeClr val="accent1"/>
                </a:solidFill>
                <a:latin typeface="Arial Narrow" panose="020B0606020202030204" pitchFamily="34" charset="0"/>
              </a:rPr>
              <a:t>([0, 12, 2900, 3100])</a:t>
            </a:r>
          </a:p>
          <a:p>
            <a:pPr>
              <a:lnSpc>
                <a:spcPct val="150000"/>
              </a:lnSpc>
            </a:pPr>
            <a:r>
              <a:rPr lang="en-US" sz="2000" dirty="0" err="1">
                <a:solidFill>
                  <a:schemeClr val="accent1"/>
                </a:solidFill>
                <a:latin typeface="Arial Narrow" panose="020B0606020202030204" pitchFamily="34" charset="0"/>
              </a:rPr>
              <a:t>plt.xlabel</a:t>
            </a:r>
            <a:r>
              <a:rPr lang="en-US" sz="2000" dirty="0">
                <a:solidFill>
                  <a:schemeClr val="accent1"/>
                </a:solidFill>
                <a:latin typeface="Arial Narrow" panose="020B0606020202030204" pitchFamily="34" charset="0"/>
              </a:rPr>
              <a:t>('Time')</a:t>
            </a:r>
          </a:p>
          <a:p>
            <a:pPr>
              <a:lnSpc>
                <a:spcPct val="150000"/>
              </a:lnSpc>
            </a:pPr>
            <a:r>
              <a:rPr lang="en-US" sz="2000" dirty="0" err="1">
                <a:solidFill>
                  <a:schemeClr val="accent1"/>
                </a:solidFill>
                <a:latin typeface="Arial Narrow" panose="020B0606020202030204" pitchFamily="34" charset="0"/>
              </a:rPr>
              <a:t>plt.ylabel</a:t>
            </a:r>
            <a:r>
              <a:rPr lang="en-US" sz="2000" dirty="0">
                <a:solidFill>
                  <a:schemeClr val="accent1"/>
                </a:solidFill>
                <a:latin typeface="Arial Narrow" panose="020B0606020202030204" pitchFamily="34" charset="0"/>
              </a:rPr>
              <a:t>('Dollars spent on coffee')</a:t>
            </a:r>
          </a:p>
          <a:p>
            <a:pPr>
              <a:lnSpc>
                <a:spcPct val="150000"/>
              </a:lnSpc>
            </a:pPr>
            <a:r>
              <a:rPr lang="en-US" sz="2000" dirty="0" err="1">
                <a:solidFill>
                  <a:schemeClr val="accent1"/>
                </a:solidFill>
                <a:latin typeface="Arial Narrow" panose="020B0606020202030204" pitchFamily="34" charset="0"/>
              </a:rPr>
              <a:t>plt.title</a:t>
            </a:r>
            <a:r>
              <a:rPr lang="en-US" sz="2000" dirty="0">
                <a:solidFill>
                  <a:schemeClr val="accent1"/>
                </a:solidFill>
                <a:latin typeface="Arial Narrow" panose="020B0606020202030204" pitchFamily="34" charset="0"/>
              </a:rPr>
              <a:t>('My Last Twelve Years of Coffee Drinking')</a:t>
            </a:r>
          </a:p>
          <a:p>
            <a:pPr>
              <a:lnSpc>
                <a:spcPct val="150000"/>
              </a:lnSpc>
            </a:pPr>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30033AE0-4856-464B-82D7-5577BF36A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347" y="1815967"/>
            <a:ext cx="5223162" cy="4016797"/>
          </a:xfrm>
          <a:prstGeom prst="rect">
            <a:avLst/>
          </a:prstGeom>
        </p:spPr>
      </p:pic>
    </p:spTree>
    <p:extLst>
      <p:ext uri="{BB962C8B-B14F-4D97-AF65-F5344CB8AC3E}">
        <p14:creationId xmlns:p14="http://schemas.microsoft.com/office/powerpoint/2010/main" val="3205593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Subplots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872836"/>
            <a:ext cx="10515600" cy="5555673"/>
          </a:xfrm>
        </p:spPr>
        <p:txBody>
          <a:bodyPr>
            <a:normAutofit/>
          </a:bodyPr>
          <a:lstStyle/>
          <a:p>
            <a:pPr marL="0" indent="0">
              <a:buNone/>
            </a:pPr>
            <a:r>
              <a:rPr lang="en-US" sz="2400" dirty="0">
                <a:latin typeface="Arial Narrow" panose="020B0606020202030204" pitchFamily="34" charset="0"/>
              </a:rPr>
              <a:t>Sometimes, we want to </a:t>
            </a:r>
            <a:r>
              <a:rPr lang="en-US" sz="2400" dirty="0">
                <a:solidFill>
                  <a:srgbClr val="FF0000"/>
                </a:solidFill>
                <a:latin typeface="Arial Narrow" panose="020B0606020202030204" pitchFamily="34" charset="0"/>
              </a:rPr>
              <a:t>display two lines side-by-side</a:t>
            </a:r>
            <a:r>
              <a:rPr lang="en-US" sz="2400" dirty="0">
                <a:latin typeface="Arial Narrow" panose="020B0606020202030204" pitchFamily="34" charset="0"/>
              </a:rPr>
              <a:t>, rather than in the same set of x- and y-axes. </a:t>
            </a:r>
          </a:p>
          <a:p>
            <a:pPr marL="0" indent="0">
              <a:buNone/>
            </a:pPr>
            <a:r>
              <a:rPr lang="en-US" sz="2400" dirty="0">
                <a:latin typeface="Arial Narrow" panose="020B0606020202030204" pitchFamily="34" charset="0"/>
              </a:rPr>
              <a:t>When we have </a:t>
            </a:r>
            <a:r>
              <a:rPr lang="en-US" sz="2400" dirty="0">
                <a:solidFill>
                  <a:srgbClr val="FF0000"/>
                </a:solidFill>
                <a:latin typeface="Arial Narrow" panose="020B0606020202030204" pitchFamily="34" charset="0"/>
              </a:rPr>
              <a:t>multiple axes</a:t>
            </a:r>
            <a:r>
              <a:rPr lang="en-US" sz="2400" dirty="0">
                <a:latin typeface="Arial Narrow" panose="020B0606020202030204" pitchFamily="34" charset="0"/>
              </a:rPr>
              <a:t> in the same picture, we call each set of axes a </a:t>
            </a:r>
            <a:r>
              <a:rPr lang="en-US" sz="2400" dirty="0">
                <a:solidFill>
                  <a:srgbClr val="FF0000"/>
                </a:solidFill>
                <a:latin typeface="Arial Narrow" panose="020B0606020202030204" pitchFamily="34" charset="0"/>
              </a:rPr>
              <a:t>subplot</a:t>
            </a:r>
            <a:r>
              <a:rPr lang="en-US" sz="2400" dirty="0">
                <a:latin typeface="Arial Narrow" panose="020B0606020202030204" pitchFamily="34" charset="0"/>
              </a:rPr>
              <a:t>. </a:t>
            </a:r>
          </a:p>
          <a:p>
            <a:pPr marL="0" indent="0">
              <a:buNone/>
            </a:pPr>
            <a:r>
              <a:rPr lang="en-US" sz="2400" dirty="0">
                <a:latin typeface="Arial Narrow" panose="020B0606020202030204" pitchFamily="34" charset="0"/>
              </a:rPr>
              <a:t>The picture or object that contains all of the subplots is called a </a:t>
            </a:r>
            <a:r>
              <a:rPr lang="en-US" sz="2400" dirty="0">
                <a:solidFill>
                  <a:srgbClr val="FF0000"/>
                </a:solidFill>
                <a:latin typeface="Arial Narrow" panose="020B0606020202030204" pitchFamily="34" charset="0"/>
              </a:rPr>
              <a:t>figure</a:t>
            </a:r>
            <a:r>
              <a:rPr lang="en-US" sz="2400" dirty="0">
                <a:latin typeface="Arial Narrow" panose="020B0606020202030204" pitchFamily="34" charset="0"/>
              </a:rPr>
              <a:t>.</a:t>
            </a:r>
          </a:p>
        </p:txBody>
      </p:sp>
      <p:pic>
        <p:nvPicPr>
          <p:cNvPr id="5" name="Graphic 4">
            <a:extLst>
              <a:ext uri="{FF2B5EF4-FFF2-40B4-BE49-F238E27FC236}">
                <a16:creationId xmlns:a16="http://schemas.microsoft.com/office/drawing/2014/main" id="{381A9E61-1F62-427E-81E3-F3DF31DCFB68}"/>
              </a:ext>
            </a:extLst>
          </p:cNvPr>
          <p:cNvPicPr>
            <a:picLocks noChangeAspect="1"/>
          </p:cNvPicPr>
          <p:nvPr/>
        </p:nvPicPr>
        <p:blipFill rotWithShape="1">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b="4773"/>
          <a:stretch/>
        </p:blipFill>
        <p:spPr>
          <a:xfrm>
            <a:off x="838198" y="2558328"/>
            <a:ext cx="6061365" cy="4331426"/>
          </a:xfrm>
          <a:prstGeom prst="rect">
            <a:avLst/>
          </a:prstGeom>
        </p:spPr>
      </p:pic>
      <p:sp>
        <p:nvSpPr>
          <p:cNvPr id="6" name="Rectangle 5">
            <a:extLst>
              <a:ext uri="{FF2B5EF4-FFF2-40B4-BE49-F238E27FC236}">
                <a16:creationId xmlns:a16="http://schemas.microsoft.com/office/drawing/2014/main" id="{1BE4C469-1124-4461-94C8-5DA5373B1156}"/>
              </a:ext>
            </a:extLst>
          </p:cNvPr>
          <p:cNvSpPr/>
          <p:nvPr/>
        </p:nvSpPr>
        <p:spPr>
          <a:xfrm>
            <a:off x="6715945" y="2942786"/>
            <a:ext cx="5143546" cy="1384995"/>
          </a:xfrm>
          <a:prstGeom prst="rect">
            <a:avLst/>
          </a:prstGeom>
        </p:spPr>
        <p:txBody>
          <a:bodyPr wrap="square">
            <a:spAutoFit/>
          </a:bodyPr>
          <a:lstStyle/>
          <a:p>
            <a:r>
              <a:rPr lang="en-US" sz="2100" dirty="0">
                <a:solidFill>
                  <a:schemeClr val="accent1"/>
                </a:solidFill>
                <a:latin typeface="Arial Narrow" panose="020B0606020202030204" pitchFamily="34" charset="0"/>
              </a:rPr>
              <a:t>This figure has six subplots split into 2 rows and 3 columns </a:t>
            </a:r>
          </a:p>
          <a:p>
            <a:endParaRPr lang="en-US" sz="2100" dirty="0">
              <a:solidFill>
                <a:schemeClr val="accent1"/>
              </a:solidFill>
              <a:latin typeface="Arial Narrow" panose="020B0606020202030204" pitchFamily="34" charset="0"/>
            </a:endParaRPr>
          </a:p>
          <a:p>
            <a:r>
              <a:rPr lang="en-US" sz="2100" dirty="0">
                <a:latin typeface="Arial Narrow" panose="020B0606020202030204" pitchFamily="34" charset="0"/>
              </a:rPr>
              <a:t>We can create subplots using </a:t>
            </a:r>
            <a:r>
              <a:rPr lang="en-US" sz="2100" b="1" dirty="0">
                <a:solidFill>
                  <a:schemeClr val="accent1"/>
                </a:solidFill>
                <a:latin typeface="Arial Narrow" panose="020B0606020202030204" pitchFamily="34" charset="0"/>
              </a:rPr>
              <a:t>.subplot()</a:t>
            </a:r>
          </a:p>
        </p:txBody>
      </p:sp>
    </p:spTree>
    <p:extLst>
      <p:ext uri="{BB962C8B-B14F-4D97-AF65-F5344CB8AC3E}">
        <p14:creationId xmlns:p14="http://schemas.microsoft.com/office/powerpoint/2010/main" val="1030183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Subplots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636821"/>
          </a:xfrm>
        </p:spPr>
        <p:txBody>
          <a:bodyPr>
            <a:normAutofit/>
          </a:bodyPr>
          <a:lstStyle/>
          <a:p>
            <a:pPr marL="0" indent="0">
              <a:buNone/>
            </a:pPr>
            <a:r>
              <a:rPr lang="en-US" dirty="0">
                <a:latin typeface="Arial Narrow" panose="020B0606020202030204" pitchFamily="34" charset="0"/>
              </a:rPr>
              <a:t>The command </a:t>
            </a:r>
            <a:r>
              <a:rPr lang="en-US" dirty="0" err="1">
                <a:solidFill>
                  <a:schemeClr val="accent1"/>
                </a:solidFill>
                <a:latin typeface="Arial Narrow" panose="020B0606020202030204" pitchFamily="34" charset="0"/>
              </a:rPr>
              <a:t>plt.subplot</a:t>
            </a:r>
            <a:r>
              <a:rPr lang="en-US" dirty="0">
                <a:solidFill>
                  <a:schemeClr val="accent1"/>
                </a:solidFill>
                <a:latin typeface="Arial Narrow" panose="020B0606020202030204" pitchFamily="34" charset="0"/>
              </a:rPr>
              <a:t>() </a:t>
            </a:r>
            <a:r>
              <a:rPr lang="en-US" dirty="0">
                <a:latin typeface="Arial Narrow" panose="020B0606020202030204" pitchFamily="34" charset="0"/>
              </a:rPr>
              <a:t>needs three arguments to be passed into it:</a:t>
            </a:r>
          </a:p>
          <a:p>
            <a:pPr marL="0" indent="0">
              <a:buNone/>
            </a:pPr>
            <a:endParaRPr lang="en-US" dirty="0">
              <a:latin typeface="Arial Narrow" panose="020B0606020202030204" pitchFamily="34" charset="0"/>
            </a:endParaRPr>
          </a:p>
          <a:p>
            <a:pPr lvl="1">
              <a:lnSpc>
                <a:spcPct val="150000"/>
              </a:lnSpc>
            </a:pPr>
            <a:r>
              <a:rPr lang="en-US" dirty="0">
                <a:latin typeface="Arial Narrow" panose="020B0606020202030204" pitchFamily="34" charset="0"/>
              </a:rPr>
              <a:t>    The number of rows of subplots</a:t>
            </a:r>
          </a:p>
          <a:p>
            <a:pPr lvl="1">
              <a:lnSpc>
                <a:spcPct val="150000"/>
              </a:lnSpc>
            </a:pPr>
            <a:r>
              <a:rPr lang="en-US" dirty="0">
                <a:latin typeface="Arial Narrow" panose="020B0606020202030204" pitchFamily="34" charset="0"/>
              </a:rPr>
              <a:t>    The number of columns of subplots</a:t>
            </a:r>
          </a:p>
          <a:p>
            <a:pPr lvl="1">
              <a:lnSpc>
                <a:spcPct val="150000"/>
              </a:lnSpc>
            </a:pPr>
            <a:r>
              <a:rPr lang="en-US" dirty="0">
                <a:latin typeface="Arial Narrow" panose="020B0606020202030204" pitchFamily="34" charset="0"/>
              </a:rPr>
              <a:t>    The index of the subplot we want to create</a:t>
            </a:r>
          </a:p>
          <a:p>
            <a:pPr marL="0" indent="0">
              <a:buNone/>
            </a:pPr>
            <a:endParaRPr lang="en-US" dirty="0">
              <a:latin typeface="Arial Narrow" panose="020B0606020202030204" pitchFamily="34" charset="0"/>
            </a:endParaRPr>
          </a:p>
          <a:p>
            <a:pPr marL="0" indent="0">
              <a:buNone/>
            </a:pPr>
            <a:r>
              <a:rPr lang="en-US" dirty="0">
                <a:latin typeface="Arial Narrow" panose="020B0606020202030204" pitchFamily="34" charset="0"/>
              </a:rPr>
              <a:t>For instance, the command </a:t>
            </a:r>
            <a:r>
              <a:rPr lang="en-US" dirty="0" err="1">
                <a:solidFill>
                  <a:schemeClr val="accent1"/>
                </a:solidFill>
                <a:latin typeface="Arial Narrow" panose="020B0606020202030204" pitchFamily="34" charset="0"/>
              </a:rPr>
              <a:t>plt.subplot</a:t>
            </a:r>
            <a:r>
              <a:rPr lang="en-US" dirty="0">
                <a:solidFill>
                  <a:schemeClr val="accent1"/>
                </a:solidFill>
                <a:latin typeface="Arial Narrow" panose="020B0606020202030204" pitchFamily="34" charset="0"/>
              </a:rPr>
              <a:t>(2, 3,</a:t>
            </a:r>
            <a:r>
              <a:rPr lang="en-US" dirty="0">
                <a:solidFill>
                  <a:srgbClr val="C00000"/>
                </a:solidFill>
                <a:latin typeface="Arial Narrow" panose="020B0606020202030204" pitchFamily="34" charset="0"/>
              </a:rPr>
              <a:t> 2</a:t>
            </a:r>
            <a:r>
              <a:rPr lang="en-US" dirty="0">
                <a:solidFill>
                  <a:schemeClr val="accent1"/>
                </a:solidFill>
                <a:latin typeface="Arial Narrow" panose="020B0606020202030204" pitchFamily="34" charset="0"/>
              </a:rPr>
              <a:t>) </a:t>
            </a:r>
            <a:r>
              <a:rPr lang="en-US" dirty="0">
                <a:latin typeface="Arial Narrow" panose="020B0606020202030204" pitchFamily="34" charset="0"/>
              </a:rPr>
              <a:t>would create “</a:t>
            </a:r>
            <a:r>
              <a:rPr lang="en-US" dirty="0">
                <a:solidFill>
                  <a:srgbClr val="C00000"/>
                </a:solidFill>
                <a:latin typeface="Arial Narrow" panose="020B0606020202030204" pitchFamily="34" charset="0"/>
              </a:rPr>
              <a:t>Subplot 2</a:t>
            </a:r>
            <a:r>
              <a:rPr lang="en-US" dirty="0">
                <a:latin typeface="Arial Narrow" panose="020B0606020202030204" pitchFamily="34" charset="0"/>
              </a:rPr>
              <a:t>” from the figure above.</a:t>
            </a:r>
          </a:p>
          <a:p>
            <a:pPr marL="0" indent="0">
              <a:buNone/>
            </a:pPr>
            <a:endParaRPr lang="en-US" dirty="0">
              <a:latin typeface="Arial Narrow" panose="020B0606020202030204" pitchFamily="34" charset="0"/>
            </a:endParaRPr>
          </a:p>
          <a:p>
            <a:pPr marL="0" indent="0">
              <a:buNone/>
            </a:pPr>
            <a:r>
              <a:rPr lang="en-US" dirty="0">
                <a:latin typeface="Arial Narrow" panose="020B0606020202030204" pitchFamily="34" charset="0"/>
              </a:rPr>
              <a:t>Any </a:t>
            </a:r>
            <a:r>
              <a:rPr lang="en-US" dirty="0" err="1">
                <a:solidFill>
                  <a:schemeClr val="accent1"/>
                </a:solidFill>
                <a:latin typeface="Arial Narrow" panose="020B0606020202030204" pitchFamily="34" charset="0"/>
              </a:rPr>
              <a:t>plt.plot</a:t>
            </a:r>
            <a:r>
              <a:rPr lang="en-US" dirty="0">
                <a:solidFill>
                  <a:schemeClr val="accent1"/>
                </a:solidFill>
                <a:latin typeface="Arial Narrow" panose="020B0606020202030204" pitchFamily="34" charset="0"/>
              </a:rPr>
              <a:t>() </a:t>
            </a:r>
            <a:r>
              <a:rPr lang="en-US" dirty="0">
                <a:latin typeface="Arial Narrow" panose="020B0606020202030204" pitchFamily="34" charset="0"/>
              </a:rPr>
              <a:t>that comes after </a:t>
            </a:r>
            <a:r>
              <a:rPr lang="en-US" dirty="0" err="1">
                <a:solidFill>
                  <a:schemeClr val="accent1"/>
                </a:solidFill>
                <a:latin typeface="Arial Narrow" panose="020B0606020202030204" pitchFamily="34" charset="0"/>
              </a:rPr>
              <a:t>plt.subplot</a:t>
            </a:r>
            <a:r>
              <a:rPr lang="en-US" dirty="0">
                <a:solidFill>
                  <a:schemeClr val="accent1"/>
                </a:solidFill>
                <a:latin typeface="Arial Narrow" panose="020B0606020202030204" pitchFamily="34" charset="0"/>
              </a:rPr>
              <a:t>() </a:t>
            </a:r>
            <a:r>
              <a:rPr lang="en-US" dirty="0">
                <a:latin typeface="Arial Narrow" panose="020B0606020202030204" pitchFamily="34" charset="0"/>
              </a:rPr>
              <a:t>will create a line plot in the specified subplot.</a:t>
            </a:r>
          </a:p>
        </p:txBody>
      </p:sp>
    </p:spTree>
    <p:extLst>
      <p:ext uri="{BB962C8B-B14F-4D97-AF65-F5344CB8AC3E}">
        <p14:creationId xmlns:p14="http://schemas.microsoft.com/office/powerpoint/2010/main" val="2149491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 </a:t>
            </a:r>
            <a:r>
              <a:rPr lang="en-US" sz="4000" b="1" dirty="0"/>
              <a:t>Subplots</a:t>
            </a:r>
            <a:endParaRPr lang="en-US" sz="4000" dirty="0">
              <a:solidFill>
                <a:srgbClr val="FF0000"/>
              </a:solidFill>
              <a:latin typeface="Arial Narrow" panose="020B0606020202030204" pitchFamily="34" charset="0"/>
            </a:endParaRPr>
          </a:p>
        </p:txBody>
      </p:sp>
      <p:sp>
        <p:nvSpPr>
          <p:cNvPr id="4" name="Rectangle 3">
            <a:extLst>
              <a:ext uri="{FF2B5EF4-FFF2-40B4-BE49-F238E27FC236}">
                <a16:creationId xmlns:a16="http://schemas.microsoft.com/office/drawing/2014/main" id="{3D9DA0BB-F1CF-4DEA-83BA-5F736FCB99D3}"/>
              </a:ext>
            </a:extLst>
          </p:cNvPr>
          <p:cNvSpPr/>
          <p:nvPr/>
        </p:nvSpPr>
        <p:spPr>
          <a:xfrm>
            <a:off x="484909" y="1540914"/>
            <a:ext cx="4932218" cy="5016758"/>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 Data sets</a:t>
            </a:r>
          </a:p>
          <a:p>
            <a:r>
              <a:rPr lang="en-US" sz="2000" dirty="0">
                <a:solidFill>
                  <a:schemeClr val="accent1"/>
                </a:solidFill>
                <a:latin typeface="Arial Narrow" panose="020B0606020202030204" pitchFamily="34" charset="0"/>
              </a:rPr>
              <a:t>x = [1, 2, 3, 4]</a:t>
            </a:r>
          </a:p>
          <a:p>
            <a:r>
              <a:rPr lang="en-US" sz="2000" dirty="0">
                <a:solidFill>
                  <a:schemeClr val="accent1"/>
                </a:solidFill>
                <a:latin typeface="Arial Narrow" panose="020B0606020202030204" pitchFamily="34" charset="0"/>
              </a:rPr>
              <a:t>y = [1, 2, 3, 4]</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First Subplot</a:t>
            </a:r>
          </a:p>
          <a:p>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(1, 2, 1)</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(x, y, color='green')</a:t>
            </a:r>
          </a:p>
          <a:p>
            <a:r>
              <a:rPr lang="en-US" sz="2000" dirty="0" err="1">
                <a:solidFill>
                  <a:schemeClr val="accent1"/>
                </a:solidFill>
                <a:latin typeface="Arial Narrow" panose="020B0606020202030204" pitchFamily="34" charset="0"/>
              </a:rPr>
              <a:t>plt.title</a:t>
            </a:r>
            <a:r>
              <a:rPr lang="en-US" sz="2000" dirty="0">
                <a:solidFill>
                  <a:schemeClr val="accent1"/>
                </a:solidFill>
                <a:latin typeface="Arial Narrow" panose="020B0606020202030204" pitchFamily="34" charset="0"/>
              </a:rPr>
              <a:t>('First Subplot')</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Second Subplot</a:t>
            </a:r>
          </a:p>
          <a:p>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(1, 2, 2)</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(x, y, color='</a:t>
            </a:r>
            <a:r>
              <a:rPr lang="en-US" sz="2000" dirty="0" err="1">
                <a:solidFill>
                  <a:schemeClr val="accent1"/>
                </a:solidFill>
                <a:latin typeface="Arial Narrow" panose="020B0606020202030204" pitchFamily="34" charset="0"/>
              </a:rPr>
              <a:t>steelblue</a:t>
            </a:r>
            <a:r>
              <a:rPr lang="en-US" sz="2000" dirty="0">
                <a:solidFill>
                  <a:schemeClr val="accent1"/>
                </a:solidFill>
                <a:latin typeface="Arial Narrow" panose="020B0606020202030204" pitchFamily="34" charset="0"/>
              </a:rPr>
              <a:t>')</a:t>
            </a:r>
          </a:p>
          <a:p>
            <a:r>
              <a:rPr lang="en-US" sz="2000" dirty="0" err="1">
                <a:solidFill>
                  <a:schemeClr val="accent1"/>
                </a:solidFill>
                <a:latin typeface="Arial Narrow" panose="020B0606020202030204" pitchFamily="34" charset="0"/>
              </a:rPr>
              <a:t>plt.title</a:t>
            </a:r>
            <a:r>
              <a:rPr lang="en-US" sz="2000" dirty="0">
                <a:solidFill>
                  <a:schemeClr val="accent1"/>
                </a:solidFill>
                <a:latin typeface="Arial Narrow" panose="020B0606020202030204" pitchFamily="34" charset="0"/>
              </a:rPr>
              <a:t>('Second Subplot')</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Display both subplots</a:t>
            </a: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Graphic 5">
            <a:extLst>
              <a:ext uri="{FF2B5EF4-FFF2-40B4-BE49-F238E27FC236}">
                <a16:creationId xmlns:a16="http://schemas.microsoft.com/office/drawing/2014/main" id="{B9AE3478-F003-4B25-9261-92E1E952712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514975" y="1858543"/>
            <a:ext cx="5838825" cy="4381500"/>
          </a:xfrm>
          <a:prstGeom prst="rect">
            <a:avLst/>
          </a:prstGeom>
        </p:spPr>
      </p:pic>
    </p:spTree>
    <p:extLst>
      <p:ext uri="{BB962C8B-B14F-4D97-AF65-F5344CB8AC3E}">
        <p14:creationId xmlns:p14="http://schemas.microsoft.com/office/powerpoint/2010/main" val="10638941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Subplots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199" y="1025236"/>
            <a:ext cx="11062855" cy="5555673"/>
          </a:xfrm>
        </p:spPr>
        <p:txBody>
          <a:bodyPr>
            <a:normAutofit/>
          </a:bodyPr>
          <a:lstStyle/>
          <a:p>
            <a:pPr marL="0" indent="0">
              <a:buNone/>
            </a:pPr>
            <a:r>
              <a:rPr lang="en-US" b="1" dirty="0">
                <a:solidFill>
                  <a:srgbClr val="00B050"/>
                </a:solidFill>
                <a:latin typeface="Arial Narrow" panose="020B0606020202030204" pitchFamily="34" charset="0"/>
              </a:rPr>
              <a:t>Lab Task 5:</a:t>
            </a:r>
          </a:p>
          <a:p>
            <a:pPr marL="0" indent="0">
              <a:buNone/>
            </a:pPr>
            <a:r>
              <a:rPr lang="en-US" sz="2200" dirty="0">
                <a:latin typeface="Arial Narrow" panose="020B0606020202030204" pitchFamily="34" charset="0"/>
              </a:rPr>
              <a:t>We have defined the lists </a:t>
            </a:r>
            <a:r>
              <a:rPr lang="en-US" sz="2200" dirty="0">
                <a:solidFill>
                  <a:schemeClr val="accent1"/>
                </a:solidFill>
                <a:latin typeface="Arial Narrow" panose="020B0606020202030204" pitchFamily="34" charset="0"/>
              </a:rPr>
              <a:t>months, temperature</a:t>
            </a:r>
            <a:r>
              <a:rPr lang="en-US" sz="2200" dirty="0">
                <a:latin typeface="Arial Narrow" panose="020B0606020202030204" pitchFamily="34" charset="0"/>
              </a:rPr>
              <a:t>, and </a:t>
            </a:r>
            <a:r>
              <a:rPr lang="en-US" sz="2200" dirty="0" err="1">
                <a:solidFill>
                  <a:schemeClr val="accent1"/>
                </a:solidFill>
                <a:latin typeface="Arial Narrow" panose="020B0606020202030204" pitchFamily="34" charset="0"/>
              </a:rPr>
              <a:t>flights_to_hawaii</a:t>
            </a:r>
            <a:r>
              <a:rPr lang="en-US" sz="2200" dirty="0">
                <a:solidFill>
                  <a:schemeClr val="accent1"/>
                </a:solidFill>
                <a:latin typeface="Arial Narrow" panose="020B0606020202030204" pitchFamily="34" charset="0"/>
              </a:rPr>
              <a:t> </a:t>
            </a:r>
            <a:r>
              <a:rPr lang="en-US" sz="2200" dirty="0">
                <a:latin typeface="Arial Narrow" panose="020B0606020202030204" pitchFamily="34" charset="0"/>
              </a:rPr>
              <a:t>for you. </a:t>
            </a:r>
          </a:p>
          <a:p>
            <a:pPr marL="457200" indent="-457200">
              <a:buFont typeface="+mj-lt"/>
              <a:buAutoNum type="alphaLcParenR"/>
            </a:pPr>
            <a:r>
              <a:rPr lang="en-US" sz="2200" dirty="0">
                <a:latin typeface="Arial Narrow" panose="020B0606020202030204" pitchFamily="34" charset="0"/>
              </a:rPr>
              <a:t>Using the </a:t>
            </a:r>
            <a:r>
              <a:rPr lang="en-US" sz="2200" dirty="0" err="1">
                <a:solidFill>
                  <a:schemeClr val="accent1"/>
                </a:solidFill>
                <a:latin typeface="Arial Narrow" panose="020B0606020202030204" pitchFamily="34" charset="0"/>
              </a:rPr>
              <a:t>plt.subplot</a:t>
            </a:r>
            <a:r>
              <a:rPr lang="en-US" sz="2200" dirty="0">
                <a:solidFill>
                  <a:schemeClr val="accent1"/>
                </a:solidFill>
                <a:latin typeface="Arial Narrow" panose="020B0606020202030204" pitchFamily="34" charset="0"/>
              </a:rPr>
              <a:t> </a:t>
            </a:r>
            <a:r>
              <a:rPr lang="en-US" sz="2200" dirty="0">
                <a:latin typeface="Arial Narrow" panose="020B0606020202030204" pitchFamily="34" charset="0"/>
              </a:rPr>
              <a:t>command, plot </a:t>
            </a:r>
            <a:r>
              <a:rPr lang="en-US" sz="2200" dirty="0">
                <a:solidFill>
                  <a:schemeClr val="accent1"/>
                </a:solidFill>
                <a:latin typeface="Arial Narrow" panose="020B0606020202030204" pitchFamily="34" charset="0"/>
              </a:rPr>
              <a:t>temperature</a:t>
            </a:r>
            <a:r>
              <a:rPr lang="en-US" sz="2200" dirty="0">
                <a:latin typeface="Arial Narrow" panose="020B0606020202030204" pitchFamily="34" charset="0"/>
              </a:rPr>
              <a:t> vs </a:t>
            </a:r>
            <a:r>
              <a:rPr lang="en-US" sz="2200" dirty="0">
                <a:solidFill>
                  <a:schemeClr val="accent1"/>
                </a:solidFill>
                <a:latin typeface="Arial Narrow" panose="020B0606020202030204" pitchFamily="34" charset="0"/>
              </a:rPr>
              <a:t>months</a:t>
            </a:r>
            <a:r>
              <a:rPr lang="en-US" sz="2200" dirty="0">
                <a:latin typeface="Arial Narrow" panose="020B0606020202030204" pitchFamily="34" charset="0"/>
              </a:rPr>
              <a:t> in the left box of a figure that has 1 row with 2 columns.</a:t>
            </a: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r>
              <a:rPr lang="en-US" sz="2200" dirty="0">
                <a:latin typeface="Arial Narrow" panose="020B0606020202030204" pitchFamily="34" charset="0"/>
              </a:rPr>
              <a:t>Plot </a:t>
            </a:r>
            <a:r>
              <a:rPr lang="en-US" sz="2200" dirty="0" err="1">
                <a:solidFill>
                  <a:schemeClr val="accent1"/>
                </a:solidFill>
                <a:latin typeface="Arial Narrow" panose="020B0606020202030204" pitchFamily="34" charset="0"/>
              </a:rPr>
              <a:t>flights_to_hawaii</a:t>
            </a:r>
            <a:r>
              <a:rPr lang="en-US" sz="2200" dirty="0">
                <a:solidFill>
                  <a:schemeClr val="accent1"/>
                </a:solidFill>
                <a:latin typeface="Arial Narrow" panose="020B0606020202030204" pitchFamily="34" charset="0"/>
              </a:rPr>
              <a:t> </a:t>
            </a:r>
            <a:r>
              <a:rPr lang="en-US" sz="2200" dirty="0">
                <a:latin typeface="Arial Narrow" panose="020B0606020202030204" pitchFamily="34" charset="0"/>
              </a:rPr>
              <a:t>vs </a:t>
            </a:r>
            <a:r>
              <a:rPr lang="en-US" sz="2200" dirty="0">
                <a:solidFill>
                  <a:schemeClr val="accent1"/>
                </a:solidFill>
                <a:latin typeface="Arial Narrow" panose="020B0606020202030204" pitchFamily="34" charset="0"/>
              </a:rPr>
              <a:t>temperature</a:t>
            </a:r>
            <a:r>
              <a:rPr lang="en-US" sz="2200" dirty="0">
                <a:latin typeface="Arial Narrow" panose="020B0606020202030204" pitchFamily="34" charset="0"/>
              </a:rPr>
              <a:t> in the same figure, to the right of your first plot. </a:t>
            </a:r>
          </a:p>
          <a:p>
            <a:pPr marL="0" indent="0">
              <a:buNone/>
            </a:pPr>
            <a:r>
              <a:rPr lang="en-US" sz="2200" dirty="0">
                <a:latin typeface="Arial Narrow" panose="020B0606020202030204" pitchFamily="34" charset="0"/>
              </a:rPr>
              <a:t>       Add the parameter "o" to the end of your call to </a:t>
            </a:r>
            <a:r>
              <a:rPr lang="en-US" sz="2200" dirty="0" err="1">
                <a:latin typeface="Arial Narrow" panose="020B0606020202030204" pitchFamily="34" charset="0"/>
              </a:rPr>
              <a:t>plt.plot</a:t>
            </a:r>
            <a:r>
              <a:rPr lang="en-US" sz="2200" dirty="0">
                <a:latin typeface="Arial Narrow" panose="020B0606020202030204" pitchFamily="34" charset="0"/>
              </a:rPr>
              <a:t> to make the plot into a scatterplot, if you want!</a:t>
            </a: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a:p>
            <a:pPr marL="457200" indent="-457200">
              <a:buFont typeface="+mj-lt"/>
              <a:buAutoNum type="alphaLcParenR"/>
            </a:pPr>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8CADC144-C424-4D90-846A-863D9D844D3E}"/>
              </a:ext>
            </a:extLst>
          </p:cNvPr>
          <p:cNvSpPr/>
          <p:nvPr/>
        </p:nvSpPr>
        <p:spPr>
          <a:xfrm>
            <a:off x="1004453" y="2801220"/>
            <a:ext cx="9605489" cy="2342436"/>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pPr>
              <a:lnSpc>
                <a:spcPct val="150000"/>
              </a:lnSpc>
            </a:pPr>
            <a:endParaRPr lang="en-US" sz="2000" dirty="0">
              <a:solidFill>
                <a:schemeClr val="accent1"/>
              </a:solidFill>
              <a:latin typeface="Arial Narrow" panose="020B0606020202030204" pitchFamily="34" charset="0"/>
            </a:endParaRPr>
          </a:p>
          <a:p>
            <a:pPr>
              <a:lnSpc>
                <a:spcPct val="150000"/>
              </a:lnSpc>
            </a:pPr>
            <a:r>
              <a:rPr lang="en-US" sz="2000" dirty="0">
                <a:solidFill>
                  <a:schemeClr val="accent1"/>
                </a:solidFill>
                <a:latin typeface="Arial Narrow" panose="020B0606020202030204" pitchFamily="34" charset="0"/>
              </a:rPr>
              <a:t>months = range(12)</a:t>
            </a:r>
          </a:p>
          <a:p>
            <a:pPr>
              <a:lnSpc>
                <a:spcPct val="150000"/>
              </a:lnSpc>
            </a:pPr>
            <a:r>
              <a:rPr lang="en-US" sz="2000" dirty="0">
                <a:solidFill>
                  <a:schemeClr val="accent1"/>
                </a:solidFill>
                <a:latin typeface="Arial Narrow" panose="020B0606020202030204" pitchFamily="34" charset="0"/>
              </a:rPr>
              <a:t>temperature = [36, 36, 39, 52, 61, 72, 77, 75, 68, 57, 48, 48]</a:t>
            </a:r>
          </a:p>
          <a:p>
            <a:pPr>
              <a:lnSpc>
                <a:spcPct val="150000"/>
              </a:lnSpc>
            </a:pPr>
            <a:r>
              <a:rPr lang="en-US" sz="2000" dirty="0" err="1">
                <a:solidFill>
                  <a:schemeClr val="accent1"/>
                </a:solidFill>
                <a:latin typeface="Arial Narrow" panose="020B0606020202030204" pitchFamily="34" charset="0"/>
              </a:rPr>
              <a:t>flights_to_hawaii</a:t>
            </a:r>
            <a:r>
              <a:rPr lang="en-US" sz="2000" dirty="0">
                <a:solidFill>
                  <a:schemeClr val="accent1"/>
                </a:solidFill>
                <a:latin typeface="Arial Narrow" panose="020B0606020202030204" pitchFamily="34" charset="0"/>
              </a:rPr>
              <a:t> = [1200, 1300, 1100, 1450, 850, 750, 400, 450, 400, 860, 990, 1000]</a:t>
            </a:r>
          </a:p>
        </p:txBody>
      </p:sp>
    </p:spTree>
    <p:extLst>
      <p:ext uri="{BB962C8B-B14F-4D97-AF65-F5344CB8AC3E}">
        <p14:creationId xmlns:p14="http://schemas.microsoft.com/office/powerpoint/2010/main" val="1648034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pPr algn="ctr"/>
            <a:r>
              <a:rPr lang="en-US" sz="4000" dirty="0">
                <a:solidFill>
                  <a:srgbClr val="FF0000"/>
                </a:solidFill>
                <a:latin typeface="Arial Narrow" panose="020B0606020202030204" pitchFamily="34" charset="0"/>
              </a:rPr>
              <a:t>Line Graphs in Matplotlib: </a:t>
            </a:r>
            <a:r>
              <a:rPr lang="en-US" sz="4000" b="1" dirty="0"/>
              <a:t>Subplots</a:t>
            </a:r>
            <a:endParaRPr lang="en-US" sz="4000" dirty="0">
              <a:solidFill>
                <a:srgbClr val="FF0000"/>
              </a:solidFill>
              <a:latin typeface="Arial Narrow" panose="020B0606020202030204" pitchFamily="34" charset="0"/>
            </a:endParaRPr>
          </a:p>
        </p:txBody>
      </p:sp>
      <p:sp>
        <p:nvSpPr>
          <p:cNvPr id="4" name="Rectangle 3">
            <a:extLst>
              <a:ext uri="{FF2B5EF4-FFF2-40B4-BE49-F238E27FC236}">
                <a16:creationId xmlns:a16="http://schemas.microsoft.com/office/drawing/2014/main" id="{DD56B049-46A9-4F2F-843B-16B7524F2988}"/>
              </a:ext>
            </a:extLst>
          </p:cNvPr>
          <p:cNvSpPr/>
          <p:nvPr/>
        </p:nvSpPr>
        <p:spPr>
          <a:xfrm>
            <a:off x="187036" y="822245"/>
            <a:ext cx="8818418" cy="6035755"/>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pPr>
              <a:lnSpc>
                <a:spcPct val="150000"/>
              </a:lnSpc>
            </a:pPr>
            <a:r>
              <a:rPr lang="en-US" sz="2000" dirty="0">
                <a:solidFill>
                  <a:schemeClr val="accent1"/>
                </a:solidFill>
                <a:latin typeface="Arial Narrow" panose="020B0606020202030204" pitchFamily="34" charset="0"/>
              </a:rPr>
              <a:t>months = range(12)</a:t>
            </a:r>
          </a:p>
          <a:p>
            <a:pPr>
              <a:lnSpc>
                <a:spcPct val="150000"/>
              </a:lnSpc>
            </a:pPr>
            <a:r>
              <a:rPr lang="en-US" sz="2000" dirty="0">
                <a:solidFill>
                  <a:schemeClr val="accent1"/>
                </a:solidFill>
                <a:latin typeface="Arial Narrow" panose="020B0606020202030204" pitchFamily="34" charset="0"/>
              </a:rPr>
              <a:t>temperature = [36, 36, 39, 52, 61, 72, 77, 75, 68, 57, 48, 48]</a:t>
            </a:r>
          </a:p>
          <a:p>
            <a:pPr>
              <a:lnSpc>
                <a:spcPct val="150000"/>
              </a:lnSpc>
            </a:pPr>
            <a:r>
              <a:rPr lang="en-US" sz="2000" dirty="0" err="1">
                <a:solidFill>
                  <a:schemeClr val="accent1"/>
                </a:solidFill>
                <a:latin typeface="Arial Narrow" panose="020B0606020202030204" pitchFamily="34" charset="0"/>
              </a:rPr>
              <a:t>flights_to_hawaii</a:t>
            </a:r>
            <a:r>
              <a:rPr lang="en-US" sz="2000" dirty="0">
                <a:solidFill>
                  <a:schemeClr val="accent1"/>
                </a:solidFill>
                <a:latin typeface="Arial Narrow" panose="020B0606020202030204" pitchFamily="34" charset="0"/>
              </a:rPr>
              <a:t> = [1200, 1300, 1100, 1450, 850, 750, 400, 450, 400, 860, 990, 1000]</a:t>
            </a:r>
          </a:p>
          <a:p>
            <a:pPr>
              <a:lnSpc>
                <a:spcPct val="150000"/>
              </a:lnSpc>
            </a:pPr>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(1, 2, 1)</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(months, temperature, color=</a:t>
            </a:r>
            <a:r>
              <a:rPr lang="en-US" sz="2000" dirty="0">
                <a:solidFill>
                  <a:srgbClr val="00B050"/>
                </a:solidFill>
                <a:latin typeface="Arial Narrow" panose="020B0606020202030204" pitchFamily="34" charset="0"/>
              </a:rPr>
              <a:t>'green</a:t>
            </a:r>
            <a:r>
              <a:rPr lang="en-US" sz="2000" dirty="0">
                <a:solidFill>
                  <a:schemeClr val="accent1"/>
                </a:solidFill>
                <a:latin typeface="Arial Narrow" panose="020B0606020202030204" pitchFamily="34" charset="0"/>
              </a:rPr>
              <a:t>')</a:t>
            </a:r>
          </a:p>
          <a:p>
            <a:pPr>
              <a:lnSpc>
                <a:spcPct val="150000"/>
              </a:lnSpc>
            </a:pPr>
            <a:r>
              <a:rPr lang="en-US" sz="2000" dirty="0" err="1">
                <a:solidFill>
                  <a:schemeClr val="accent1"/>
                </a:solidFill>
                <a:latin typeface="Arial Narrow" panose="020B0606020202030204" pitchFamily="34" charset="0"/>
              </a:rPr>
              <a:t>plt.title</a:t>
            </a:r>
            <a:r>
              <a:rPr lang="en-US" sz="2000" dirty="0">
                <a:solidFill>
                  <a:schemeClr val="accent1"/>
                </a:solidFill>
                <a:latin typeface="Arial Narrow" panose="020B0606020202030204" pitchFamily="34" charset="0"/>
              </a:rPr>
              <a:t>('First Subplot')</a:t>
            </a:r>
          </a:p>
          <a:p>
            <a:pPr>
              <a:lnSpc>
                <a:spcPct val="150000"/>
              </a:lnSpc>
            </a:pPr>
            <a:r>
              <a:rPr lang="en-US" sz="2000" dirty="0">
                <a:solidFill>
                  <a:schemeClr val="accent1"/>
                </a:solidFill>
                <a:latin typeface="Arial Narrow" panose="020B0606020202030204" pitchFamily="34" charset="0"/>
              </a:rPr>
              <a:t># Second Subplot</a:t>
            </a:r>
          </a:p>
          <a:p>
            <a:pPr>
              <a:lnSpc>
                <a:spcPct val="150000"/>
              </a:lnSpc>
            </a:pPr>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(1, 2, 2)</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(temperature, </a:t>
            </a:r>
            <a:r>
              <a:rPr lang="en-US" sz="2000" dirty="0" err="1">
                <a:solidFill>
                  <a:schemeClr val="accent1"/>
                </a:solidFill>
                <a:latin typeface="Arial Narrow" panose="020B0606020202030204" pitchFamily="34" charset="0"/>
              </a:rPr>
              <a:t>flights_to_hawaii</a:t>
            </a:r>
            <a:r>
              <a:rPr lang="en-US" sz="2000" dirty="0">
                <a:solidFill>
                  <a:schemeClr val="accent1"/>
                </a:solidFill>
                <a:latin typeface="Arial Narrow" panose="020B0606020202030204" pitchFamily="34" charset="0"/>
              </a:rPr>
              <a:t>, color='</a:t>
            </a:r>
            <a:r>
              <a:rPr lang="en-US" sz="2000" dirty="0" err="1">
                <a:solidFill>
                  <a:schemeClr val="accent1"/>
                </a:solidFill>
                <a:latin typeface="Arial Narrow" panose="020B0606020202030204" pitchFamily="34" charset="0"/>
              </a:rPr>
              <a:t>steelblue</a:t>
            </a:r>
            <a:r>
              <a:rPr lang="en-US" sz="2000" dirty="0">
                <a:solidFill>
                  <a:schemeClr val="accent1"/>
                </a:solidFill>
                <a:latin typeface="Arial Narrow" panose="020B0606020202030204" pitchFamily="34" charset="0"/>
              </a:rPr>
              <a:t>', marker='o')</a:t>
            </a:r>
          </a:p>
          <a:p>
            <a:pPr>
              <a:lnSpc>
                <a:spcPct val="150000"/>
              </a:lnSpc>
            </a:pPr>
            <a:r>
              <a:rPr lang="en-US" sz="2000" dirty="0" err="1">
                <a:solidFill>
                  <a:schemeClr val="accent1"/>
                </a:solidFill>
                <a:latin typeface="Arial Narrow" panose="020B0606020202030204" pitchFamily="34" charset="0"/>
              </a:rPr>
              <a:t>plt.title</a:t>
            </a:r>
            <a:r>
              <a:rPr lang="en-US" sz="2000" dirty="0">
                <a:solidFill>
                  <a:schemeClr val="accent1"/>
                </a:solidFill>
                <a:latin typeface="Arial Narrow" panose="020B0606020202030204" pitchFamily="34" charset="0"/>
              </a:rPr>
              <a:t>('Second Subplot')</a:t>
            </a:r>
          </a:p>
          <a:p>
            <a:pPr>
              <a:lnSpc>
                <a:spcPct val="150000"/>
              </a:lnSpc>
            </a:pPr>
            <a:r>
              <a:rPr lang="en-US" sz="2000" dirty="0">
                <a:solidFill>
                  <a:schemeClr val="accent1"/>
                </a:solidFill>
                <a:latin typeface="Arial Narrow" panose="020B0606020202030204" pitchFamily="34" charset="0"/>
              </a:rPr>
              <a:t># Display both subplots</a:t>
            </a:r>
          </a:p>
          <a:p>
            <a:pPr>
              <a:lnSpc>
                <a:spcPct val="150000"/>
              </a:lnSpc>
            </a:pPr>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sp>
        <p:nvSpPr>
          <p:cNvPr id="5" name="Rectangle 4">
            <a:extLst>
              <a:ext uri="{FF2B5EF4-FFF2-40B4-BE49-F238E27FC236}">
                <a16:creationId xmlns:a16="http://schemas.microsoft.com/office/drawing/2014/main" id="{3E370A1D-AD97-4569-82B2-5E3AA0B308BA}"/>
              </a:ext>
            </a:extLst>
          </p:cNvPr>
          <p:cNvSpPr/>
          <p:nvPr/>
        </p:nvSpPr>
        <p:spPr>
          <a:xfrm>
            <a:off x="187036" y="219372"/>
            <a:ext cx="1276311" cy="461665"/>
          </a:xfrm>
          <a:prstGeom prst="rect">
            <a:avLst/>
          </a:prstGeom>
        </p:spPr>
        <p:txBody>
          <a:bodyPr wrap="none">
            <a:spAutoFit/>
          </a:bodyPr>
          <a:lstStyle/>
          <a:p>
            <a:pPr algn="r"/>
            <a:r>
              <a:rPr lang="en-US" sz="2400" b="1" dirty="0">
                <a:latin typeface="Arial Narrow" panose="020B0606020202030204" pitchFamily="34" charset="0"/>
              </a:rPr>
              <a:t>Solution:</a:t>
            </a:r>
          </a:p>
        </p:txBody>
      </p:sp>
      <p:pic>
        <p:nvPicPr>
          <p:cNvPr id="7" name="Picture 6">
            <a:extLst>
              <a:ext uri="{FF2B5EF4-FFF2-40B4-BE49-F238E27FC236}">
                <a16:creationId xmlns:a16="http://schemas.microsoft.com/office/drawing/2014/main" id="{52674465-2F1F-4B6E-904C-FE5AF2482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4178" y="2817378"/>
            <a:ext cx="5330786" cy="4040622"/>
          </a:xfrm>
          <a:prstGeom prst="rect">
            <a:avLst/>
          </a:prstGeom>
        </p:spPr>
      </p:pic>
    </p:spTree>
    <p:extLst>
      <p:ext uri="{BB962C8B-B14F-4D97-AF65-F5344CB8AC3E}">
        <p14:creationId xmlns:p14="http://schemas.microsoft.com/office/powerpoint/2010/main" val="771594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Subplots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sz="2400" dirty="0">
                <a:latin typeface="Arial Narrow" panose="020B0606020202030204" pitchFamily="34" charset="0"/>
              </a:rPr>
              <a:t>Sometimes, when we’re putting multiple subplots together, </a:t>
            </a:r>
            <a:r>
              <a:rPr lang="en-US" sz="2400" dirty="0">
                <a:solidFill>
                  <a:srgbClr val="FF0000"/>
                </a:solidFill>
                <a:latin typeface="Arial Narrow" panose="020B0606020202030204" pitchFamily="34" charset="0"/>
              </a:rPr>
              <a:t>some elements can overlap and make the figure unreadable</a:t>
            </a:r>
            <a:r>
              <a:rPr lang="en-US" sz="2400" dirty="0">
                <a:latin typeface="Arial Narrow" panose="020B0606020202030204" pitchFamily="34" charset="0"/>
              </a:rPr>
              <a:t>:</a:t>
            </a:r>
          </a:p>
          <a:p>
            <a:pPr marL="0" indent="0">
              <a:buNone/>
            </a:pPr>
            <a:endParaRPr lang="en-US" dirty="0">
              <a:latin typeface="Arial Narrow" panose="020B0606020202030204" pitchFamily="34" charset="0"/>
            </a:endParaRPr>
          </a:p>
        </p:txBody>
      </p:sp>
      <p:pic>
        <p:nvPicPr>
          <p:cNvPr id="5" name="Picture 4">
            <a:extLst>
              <a:ext uri="{FF2B5EF4-FFF2-40B4-BE49-F238E27FC236}">
                <a16:creationId xmlns:a16="http://schemas.microsoft.com/office/drawing/2014/main" id="{EC238EFA-5B1A-48E0-91B8-0A8E29C76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564" y="1494260"/>
            <a:ext cx="4941426" cy="3378970"/>
          </a:xfrm>
          <a:prstGeom prst="rect">
            <a:avLst/>
          </a:prstGeom>
        </p:spPr>
      </p:pic>
      <p:sp>
        <p:nvSpPr>
          <p:cNvPr id="6" name="Rectangle 5">
            <a:extLst>
              <a:ext uri="{FF2B5EF4-FFF2-40B4-BE49-F238E27FC236}">
                <a16:creationId xmlns:a16="http://schemas.microsoft.com/office/drawing/2014/main" id="{1A650A1C-B75F-47A3-AB35-8C9E4FE3E1D0}"/>
              </a:ext>
            </a:extLst>
          </p:cNvPr>
          <p:cNvSpPr/>
          <p:nvPr/>
        </p:nvSpPr>
        <p:spPr>
          <a:xfrm>
            <a:off x="838200" y="5127937"/>
            <a:ext cx="10377054" cy="1107996"/>
          </a:xfrm>
          <a:prstGeom prst="rect">
            <a:avLst/>
          </a:prstGeom>
        </p:spPr>
        <p:txBody>
          <a:bodyPr wrap="square">
            <a:spAutoFit/>
          </a:bodyPr>
          <a:lstStyle/>
          <a:p>
            <a:pPr marL="342900" indent="-342900">
              <a:buFont typeface="Arial" panose="020B0604020202020204" pitchFamily="34" charset="0"/>
              <a:buChar char="•"/>
            </a:pPr>
            <a:r>
              <a:rPr lang="en-US" sz="2200" dirty="0">
                <a:latin typeface="Arial Narrow" panose="020B0606020202030204" pitchFamily="34" charset="0"/>
              </a:rPr>
              <a:t>We can customize the spacing between our subplots to make sure that the figure we create is visible and easy to understand</a:t>
            </a:r>
          </a:p>
          <a:p>
            <a:pPr marL="342900" indent="-342900">
              <a:buFont typeface="Arial" panose="020B0604020202020204" pitchFamily="34" charset="0"/>
              <a:buChar char="•"/>
            </a:pPr>
            <a:r>
              <a:rPr lang="en-US" sz="2200" dirty="0">
                <a:latin typeface="Arial Narrow" panose="020B0606020202030204" pitchFamily="34" charset="0"/>
              </a:rPr>
              <a:t>To do this, we use </a:t>
            </a:r>
            <a:r>
              <a:rPr lang="en-US" sz="2200" dirty="0">
                <a:solidFill>
                  <a:srgbClr val="FF0000"/>
                </a:solidFill>
                <a:latin typeface="Arial Narrow" panose="020B0606020202030204" pitchFamily="34" charset="0"/>
              </a:rPr>
              <a:t>the </a:t>
            </a:r>
            <a:r>
              <a:rPr lang="en-US" sz="2200" dirty="0" err="1">
                <a:solidFill>
                  <a:srgbClr val="FF0000"/>
                </a:solidFill>
                <a:latin typeface="Arial Narrow" panose="020B0606020202030204" pitchFamily="34" charset="0"/>
              </a:rPr>
              <a:t>plt.subplots_adjust</a:t>
            </a:r>
            <a:r>
              <a:rPr lang="en-US" sz="2200" dirty="0">
                <a:solidFill>
                  <a:srgbClr val="FF0000"/>
                </a:solidFill>
                <a:latin typeface="Arial Narrow" panose="020B0606020202030204" pitchFamily="34" charset="0"/>
              </a:rPr>
              <a:t>() </a:t>
            </a:r>
            <a:r>
              <a:rPr lang="en-US" sz="2200" dirty="0">
                <a:latin typeface="Arial Narrow" panose="020B0606020202030204" pitchFamily="34" charset="0"/>
              </a:rPr>
              <a:t>command</a:t>
            </a:r>
          </a:p>
        </p:txBody>
      </p:sp>
    </p:spTree>
    <p:extLst>
      <p:ext uri="{BB962C8B-B14F-4D97-AF65-F5344CB8AC3E}">
        <p14:creationId xmlns:p14="http://schemas.microsoft.com/office/powerpoint/2010/main" val="40141783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Subplots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519545" y="983672"/>
            <a:ext cx="10515600" cy="5555673"/>
          </a:xfrm>
        </p:spPr>
        <p:txBody>
          <a:bodyPr>
            <a:normAutofit/>
          </a:bodyPr>
          <a:lstStyle/>
          <a:p>
            <a:pPr marL="0" indent="0">
              <a:buNone/>
            </a:pPr>
            <a:r>
              <a:rPr lang="en-US" sz="2400" dirty="0">
                <a:solidFill>
                  <a:srgbClr val="00B050"/>
                </a:solidFill>
                <a:latin typeface="Arial Narrow" panose="020B0606020202030204" pitchFamily="34" charset="0"/>
              </a:rPr>
              <a:t>.</a:t>
            </a:r>
            <a:r>
              <a:rPr lang="en-US" sz="2400" dirty="0" err="1">
                <a:solidFill>
                  <a:srgbClr val="00B050"/>
                </a:solidFill>
                <a:latin typeface="Arial Narrow" panose="020B0606020202030204" pitchFamily="34" charset="0"/>
              </a:rPr>
              <a:t>subplots_adjust</a:t>
            </a:r>
            <a:r>
              <a:rPr lang="en-US" sz="2400" dirty="0">
                <a:solidFill>
                  <a:srgbClr val="00B050"/>
                </a:solidFill>
                <a:latin typeface="Arial Narrow" panose="020B0606020202030204" pitchFamily="34" charset="0"/>
              </a:rPr>
              <a:t>() </a:t>
            </a:r>
            <a:r>
              <a:rPr lang="en-US" sz="2400" dirty="0">
                <a:latin typeface="Arial Narrow" panose="020B0606020202030204" pitchFamily="34" charset="0"/>
              </a:rPr>
              <a:t>has some keyword arguments that can move your plots within the figure:</a:t>
            </a:r>
          </a:p>
          <a:p>
            <a:pPr marL="0" indent="0">
              <a:buNone/>
            </a:pPr>
            <a:endParaRPr lang="en-US" sz="2200" dirty="0">
              <a:latin typeface="Arial Narrow" panose="020B0606020202030204" pitchFamily="34" charset="0"/>
            </a:endParaRPr>
          </a:p>
          <a:p>
            <a:r>
              <a:rPr lang="en-US" sz="2200" dirty="0">
                <a:solidFill>
                  <a:srgbClr val="00B050"/>
                </a:solidFill>
                <a:latin typeface="Arial Narrow" panose="020B0606020202030204" pitchFamily="34" charset="0"/>
              </a:rPr>
              <a:t>left — </a:t>
            </a:r>
            <a:r>
              <a:rPr lang="en-US" sz="2200" dirty="0">
                <a:latin typeface="Arial Narrow" panose="020B0606020202030204" pitchFamily="34" charset="0"/>
              </a:rPr>
              <a:t>the left-side margin, with a default of 0.125. You can increase this number to make room for a y-axis label</a:t>
            </a:r>
          </a:p>
          <a:p>
            <a:r>
              <a:rPr lang="en-US" sz="2200" dirty="0">
                <a:solidFill>
                  <a:srgbClr val="00B050"/>
                </a:solidFill>
                <a:latin typeface="Arial Narrow" panose="020B0606020202030204" pitchFamily="34" charset="0"/>
              </a:rPr>
              <a:t>right — </a:t>
            </a:r>
            <a:r>
              <a:rPr lang="en-US" sz="2200" dirty="0">
                <a:latin typeface="Arial Narrow" panose="020B0606020202030204" pitchFamily="34" charset="0"/>
              </a:rPr>
              <a:t>the right-side margin, with a default of 0.9. You can increase this to make more room for the figure, or decrease it to make room for a legend</a:t>
            </a:r>
          </a:p>
          <a:p>
            <a:r>
              <a:rPr lang="en-US" sz="2200" dirty="0">
                <a:solidFill>
                  <a:srgbClr val="00B050"/>
                </a:solidFill>
                <a:latin typeface="Arial Narrow" panose="020B0606020202030204" pitchFamily="34" charset="0"/>
              </a:rPr>
              <a:t>bottom — </a:t>
            </a:r>
            <a:r>
              <a:rPr lang="en-US" sz="2200" dirty="0">
                <a:latin typeface="Arial Narrow" panose="020B0606020202030204" pitchFamily="34" charset="0"/>
              </a:rPr>
              <a:t>the bottom margin, with a default of 0.1. You can increase this to make room for tick mark labels or an x-axis label</a:t>
            </a:r>
          </a:p>
          <a:p>
            <a:r>
              <a:rPr lang="en-US" sz="2200" dirty="0">
                <a:solidFill>
                  <a:srgbClr val="00B050"/>
                </a:solidFill>
                <a:latin typeface="Arial Narrow" panose="020B0606020202030204" pitchFamily="34" charset="0"/>
              </a:rPr>
              <a:t>top — </a:t>
            </a:r>
            <a:r>
              <a:rPr lang="en-US" sz="2200" dirty="0">
                <a:latin typeface="Arial Narrow" panose="020B0606020202030204" pitchFamily="34" charset="0"/>
              </a:rPr>
              <a:t>the top margin, with a default of 0.9</a:t>
            </a:r>
          </a:p>
          <a:p>
            <a:r>
              <a:rPr lang="en-US" sz="2200" dirty="0" err="1">
                <a:solidFill>
                  <a:srgbClr val="00B050"/>
                </a:solidFill>
                <a:latin typeface="Arial Narrow" panose="020B0606020202030204" pitchFamily="34" charset="0"/>
              </a:rPr>
              <a:t>wspace</a:t>
            </a:r>
            <a:r>
              <a:rPr lang="en-US" sz="2200" dirty="0">
                <a:solidFill>
                  <a:srgbClr val="00B050"/>
                </a:solidFill>
                <a:latin typeface="Arial Narrow" panose="020B0606020202030204" pitchFamily="34" charset="0"/>
              </a:rPr>
              <a:t> — </a:t>
            </a:r>
            <a:r>
              <a:rPr lang="en-US" sz="2200" dirty="0">
                <a:latin typeface="Arial Narrow" panose="020B0606020202030204" pitchFamily="34" charset="0"/>
              </a:rPr>
              <a:t>the horizontal space between adjacent subplots, with a default of 0.2</a:t>
            </a:r>
          </a:p>
          <a:p>
            <a:r>
              <a:rPr lang="en-US" sz="2200" dirty="0" err="1">
                <a:solidFill>
                  <a:srgbClr val="00B050"/>
                </a:solidFill>
                <a:latin typeface="Arial Narrow" panose="020B0606020202030204" pitchFamily="34" charset="0"/>
              </a:rPr>
              <a:t>hspace</a:t>
            </a:r>
            <a:r>
              <a:rPr lang="en-US" sz="2200" dirty="0">
                <a:solidFill>
                  <a:srgbClr val="00B050"/>
                </a:solidFill>
                <a:latin typeface="Arial Narrow" panose="020B0606020202030204" pitchFamily="34" charset="0"/>
              </a:rPr>
              <a:t> — </a:t>
            </a:r>
            <a:r>
              <a:rPr lang="en-US" sz="2200" dirty="0">
                <a:latin typeface="Arial Narrow" panose="020B0606020202030204" pitchFamily="34" charset="0"/>
              </a:rPr>
              <a:t>the vertical space between adjacent subplots, with a default of 0.2</a:t>
            </a:r>
          </a:p>
        </p:txBody>
      </p:sp>
    </p:spTree>
    <p:extLst>
      <p:ext uri="{BB962C8B-B14F-4D97-AF65-F5344CB8AC3E}">
        <p14:creationId xmlns:p14="http://schemas.microsoft.com/office/powerpoint/2010/main" val="11165174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Subplots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699654" y="681037"/>
            <a:ext cx="10515600" cy="5555673"/>
          </a:xfrm>
        </p:spPr>
        <p:txBody>
          <a:bodyPr>
            <a:normAutofit/>
          </a:bodyPr>
          <a:lstStyle/>
          <a:p>
            <a:pPr marL="0" indent="0">
              <a:buNone/>
            </a:pPr>
            <a:r>
              <a:rPr lang="en-US" dirty="0">
                <a:latin typeface="Arial Narrow" panose="020B0606020202030204" pitchFamily="34" charset="0"/>
              </a:rPr>
              <a:t>For example:</a:t>
            </a:r>
          </a:p>
          <a:p>
            <a:pPr marL="0" indent="0">
              <a:buNone/>
            </a:pPr>
            <a:r>
              <a:rPr lang="en-US" sz="2200" dirty="0">
                <a:latin typeface="Arial Narrow" panose="020B0606020202030204" pitchFamily="34" charset="0"/>
              </a:rPr>
              <a:t>if we were adding space to the bottom of a graph by changing the bottom margin to 0.2 (instead of the default of 0.1), we would use the command:</a:t>
            </a:r>
          </a:p>
          <a:p>
            <a:pPr marL="457200" lvl="1" indent="0">
              <a:buNone/>
            </a:pPr>
            <a:r>
              <a:rPr lang="en-US" sz="2200" dirty="0" err="1">
                <a:solidFill>
                  <a:srgbClr val="00B050"/>
                </a:solidFill>
                <a:latin typeface="Arial Narrow" panose="020B0606020202030204" pitchFamily="34" charset="0"/>
              </a:rPr>
              <a:t>plt.subplots_adjust</a:t>
            </a:r>
            <a:r>
              <a:rPr lang="en-US" sz="2200" dirty="0">
                <a:solidFill>
                  <a:srgbClr val="00B050"/>
                </a:solidFill>
                <a:latin typeface="Arial Narrow" panose="020B0606020202030204" pitchFamily="34" charset="0"/>
              </a:rPr>
              <a:t>(bottom=0.2)</a:t>
            </a:r>
          </a:p>
          <a:p>
            <a:pPr marL="0" indent="0">
              <a:buNone/>
            </a:pPr>
            <a:endParaRPr lang="en-US" sz="1600" dirty="0">
              <a:latin typeface="Arial Narrow" panose="020B0606020202030204" pitchFamily="34" charset="0"/>
            </a:endParaRPr>
          </a:p>
          <a:p>
            <a:pPr marL="0" indent="0">
              <a:buNone/>
            </a:pPr>
            <a:r>
              <a:rPr lang="en-US" sz="2600" dirty="0">
                <a:latin typeface="Arial Narrow" panose="020B0606020202030204" pitchFamily="34" charset="0"/>
              </a:rPr>
              <a:t>To adjust both the top and the </a:t>
            </a:r>
            <a:r>
              <a:rPr lang="en-US" sz="2600" dirty="0" err="1">
                <a:latin typeface="Arial Narrow" panose="020B0606020202030204" pitchFamily="34" charset="0"/>
              </a:rPr>
              <a:t>hspace</a:t>
            </a:r>
            <a:r>
              <a:rPr lang="en-US" sz="2600" dirty="0">
                <a:latin typeface="Arial Narrow" panose="020B0606020202030204" pitchFamily="34" charset="0"/>
              </a:rPr>
              <a:t>:</a:t>
            </a:r>
          </a:p>
          <a:p>
            <a:pPr marL="457200" lvl="1" indent="0">
              <a:buNone/>
            </a:pPr>
            <a:r>
              <a:rPr lang="en-US" sz="2200" dirty="0" err="1">
                <a:solidFill>
                  <a:srgbClr val="00B050"/>
                </a:solidFill>
                <a:latin typeface="Arial Narrow" panose="020B0606020202030204" pitchFamily="34" charset="0"/>
              </a:rPr>
              <a:t>plt.subplots_adjust</a:t>
            </a:r>
            <a:r>
              <a:rPr lang="en-US" sz="2200" dirty="0">
                <a:solidFill>
                  <a:srgbClr val="00B050"/>
                </a:solidFill>
                <a:latin typeface="Arial Narrow" panose="020B0606020202030204" pitchFamily="34" charset="0"/>
              </a:rPr>
              <a:t>(top=0.95, </a:t>
            </a:r>
            <a:r>
              <a:rPr lang="en-US" sz="2200" dirty="0" err="1">
                <a:solidFill>
                  <a:srgbClr val="00B050"/>
                </a:solidFill>
                <a:latin typeface="Arial Narrow" panose="020B0606020202030204" pitchFamily="34" charset="0"/>
              </a:rPr>
              <a:t>hspace</a:t>
            </a:r>
            <a:r>
              <a:rPr lang="en-US" sz="2200" dirty="0">
                <a:solidFill>
                  <a:srgbClr val="00B050"/>
                </a:solidFill>
                <a:latin typeface="Arial Narrow" panose="020B0606020202030204" pitchFamily="34" charset="0"/>
              </a:rPr>
              <a:t>=0.25)</a:t>
            </a:r>
          </a:p>
        </p:txBody>
      </p:sp>
      <p:sp>
        <p:nvSpPr>
          <p:cNvPr id="4" name="Rectangle 3">
            <a:extLst>
              <a:ext uri="{FF2B5EF4-FFF2-40B4-BE49-F238E27FC236}">
                <a16:creationId xmlns:a16="http://schemas.microsoft.com/office/drawing/2014/main" id="{F65A2AC2-5577-4EAA-A479-9FBD2C37E1C7}"/>
              </a:ext>
            </a:extLst>
          </p:cNvPr>
          <p:cNvSpPr/>
          <p:nvPr/>
        </p:nvSpPr>
        <p:spPr>
          <a:xfrm>
            <a:off x="699654" y="3534013"/>
            <a:ext cx="5285510" cy="3323987"/>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 Left Plot</a:t>
            </a:r>
          </a:p>
          <a:p>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(1, 2, 1)</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([-2, -1, 0, 1, 2], [4, 1, 0, 1, 4])</a:t>
            </a:r>
          </a:p>
          <a:p>
            <a:endParaRPr lang="en-US" sz="12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Right Plot</a:t>
            </a:r>
          </a:p>
          <a:p>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(1, 2, 2)</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([-2, -1, 0, 1, 2], [4, 1, 0, 1, 4])</a:t>
            </a:r>
          </a:p>
          <a:p>
            <a:endParaRPr lang="en-US" sz="12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Subplot Adjust</a:t>
            </a:r>
          </a:p>
          <a:p>
            <a:r>
              <a:rPr lang="en-US" sz="2000" dirty="0" err="1">
                <a:solidFill>
                  <a:schemeClr val="accent1"/>
                </a:solidFill>
                <a:latin typeface="Arial Narrow" panose="020B0606020202030204" pitchFamily="34" charset="0"/>
              </a:rPr>
              <a:t>plt.subplots_adjust</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wspace</a:t>
            </a:r>
            <a:r>
              <a:rPr lang="en-US" sz="2000" dirty="0">
                <a:solidFill>
                  <a:schemeClr val="accent1"/>
                </a:solidFill>
                <a:latin typeface="Arial Narrow" panose="020B0606020202030204" pitchFamily="34" charset="0"/>
              </a:rPr>
              <a:t>=0.35)</a:t>
            </a: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6CC0B2AF-4188-4FBA-BAB2-A78822BB7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1" y="3534013"/>
            <a:ext cx="5652653" cy="3198211"/>
          </a:xfrm>
          <a:prstGeom prst="rect">
            <a:avLst/>
          </a:prstGeom>
        </p:spPr>
      </p:pic>
    </p:spTree>
    <p:extLst>
      <p:ext uri="{BB962C8B-B14F-4D97-AF65-F5344CB8AC3E}">
        <p14:creationId xmlns:p14="http://schemas.microsoft.com/office/powerpoint/2010/main" val="10084586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Visualization</a:t>
            </a:r>
          </a:p>
        </p:txBody>
      </p:sp>
      <p:sp>
        <p:nvSpPr>
          <p:cNvPr id="3" name="Content Placeholder 2"/>
          <p:cNvSpPr>
            <a:spLocks noGrp="1"/>
          </p:cNvSpPr>
          <p:nvPr>
            <p:ph idx="1"/>
          </p:nvPr>
        </p:nvSpPr>
        <p:spPr>
          <a:xfrm>
            <a:off x="838199" y="1825625"/>
            <a:ext cx="10976429" cy="4351338"/>
          </a:xfrm>
        </p:spPr>
        <p:txBody>
          <a:bodyPr>
            <a:normAutofit/>
          </a:bodyPr>
          <a:lstStyle/>
          <a:p>
            <a:r>
              <a:rPr lang="en-US" sz="2400" b="1" dirty="0">
                <a:latin typeface="Arial Narrow" panose="020B0606020202030204" pitchFamily="34" charset="0"/>
              </a:rPr>
              <a:t>Scientific visualization, information visualization, and visual analytics are the three main branches of visualization.</a:t>
            </a:r>
            <a:endParaRPr lang="en-US" sz="2400" dirty="0">
              <a:latin typeface="Arial Narrow" panose="020B0606020202030204" pitchFamily="34" charset="0"/>
            </a:endParaRPr>
          </a:p>
          <a:p>
            <a:r>
              <a:rPr lang="en-US" sz="2400" dirty="0">
                <a:latin typeface="Arial Narrow" panose="020B0606020202030204" pitchFamily="34" charset="0"/>
              </a:rPr>
              <a:t>Scientific Visualization </a:t>
            </a:r>
          </a:p>
          <a:p>
            <a:pPr marL="0" indent="0">
              <a:buNone/>
            </a:pPr>
            <a:r>
              <a:rPr lang="en-US" sz="2400" dirty="0">
                <a:latin typeface="Arial Narrow" panose="020B0606020202030204" pitchFamily="34" charset="0"/>
              </a:rPr>
              <a:t> 	– Structural Data – Seismic, Medical, .. </a:t>
            </a:r>
          </a:p>
          <a:p>
            <a:r>
              <a:rPr lang="en-US" sz="2400" dirty="0">
                <a:latin typeface="Arial Narrow" panose="020B0606020202030204" pitchFamily="34" charset="0"/>
              </a:rPr>
              <a:t>Information Visualization </a:t>
            </a:r>
          </a:p>
          <a:p>
            <a:pPr marL="0" indent="0">
              <a:buNone/>
            </a:pPr>
            <a:r>
              <a:rPr lang="en-US" sz="2400" dirty="0">
                <a:latin typeface="Arial Narrow" panose="020B0606020202030204" pitchFamily="34" charset="0"/>
              </a:rPr>
              <a:t>	– No inherent structure – News, stock market, top grossing  movies,  Facebook 	connections </a:t>
            </a:r>
          </a:p>
          <a:p>
            <a:r>
              <a:rPr lang="en-US" sz="2400" dirty="0">
                <a:latin typeface="Arial Narrow" panose="020B0606020202030204" pitchFamily="34" charset="0"/>
              </a:rPr>
              <a:t>Visual Analytics</a:t>
            </a:r>
          </a:p>
          <a:p>
            <a:pPr marL="0" indent="0">
              <a:buNone/>
            </a:pPr>
            <a:r>
              <a:rPr lang="en-US" sz="2400" dirty="0">
                <a:latin typeface="Arial Narrow" panose="020B0606020202030204" pitchFamily="34" charset="0"/>
              </a:rPr>
              <a:t>	– Use visualization to understand and synthesize large amounts </a:t>
            </a:r>
            <a:r>
              <a:rPr lang="en-US" sz="2400" dirty="0" smtClean="0">
                <a:latin typeface="Arial Narrow" panose="020B0606020202030204" pitchFamily="34" charset="0"/>
              </a:rPr>
              <a:t>of </a:t>
            </a:r>
            <a:r>
              <a:rPr lang="en-US" sz="2400" dirty="0">
                <a:latin typeface="Arial Narrow" panose="020B0606020202030204" pitchFamily="34" charset="0"/>
              </a:rPr>
              <a:t>multimodal data	– audio, video, text, images, networks of people .. </a:t>
            </a:r>
          </a:p>
        </p:txBody>
      </p:sp>
    </p:spTree>
    <p:extLst>
      <p:ext uri="{BB962C8B-B14F-4D97-AF65-F5344CB8AC3E}">
        <p14:creationId xmlns:p14="http://schemas.microsoft.com/office/powerpoint/2010/main" val="29981640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b="1" dirty="0"/>
              <a:t>Subplots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263236" y="681038"/>
            <a:ext cx="6571311" cy="5899872"/>
          </a:xfrm>
        </p:spPr>
        <p:txBody>
          <a:bodyPr>
            <a:normAutofit fontScale="92500" lnSpcReduction="10000"/>
          </a:bodyPr>
          <a:lstStyle/>
          <a:p>
            <a:pPr marL="0" indent="0">
              <a:buNone/>
            </a:pPr>
            <a:r>
              <a:rPr lang="en-US" b="1" dirty="0">
                <a:solidFill>
                  <a:srgbClr val="00B050"/>
                </a:solidFill>
                <a:latin typeface="Arial Narrow" panose="020B0606020202030204" pitchFamily="34" charset="0"/>
              </a:rPr>
              <a:t>Lab Task 6:</a:t>
            </a:r>
          </a:p>
          <a:p>
            <a:pPr marL="0" indent="0">
              <a:buNone/>
            </a:pPr>
            <a:r>
              <a:rPr lang="en-US" sz="2400" dirty="0">
                <a:latin typeface="Arial Narrow" panose="020B0606020202030204" pitchFamily="34" charset="0"/>
              </a:rPr>
              <a:t>(a) Create a figure that has two rows of subplots. It should have:</a:t>
            </a:r>
          </a:p>
          <a:p>
            <a:pPr lvl="1"/>
            <a:r>
              <a:rPr lang="en-US" dirty="0">
                <a:latin typeface="Arial Narrow" panose="020B0606020202030204" pitchFamily="34" charset="0"/>
              </a:rPr>
              <a:t>    one subplot in the top row</a:t>
            </a:r>
          </a:p>
          <a:p>
            <a:pPr lvl="1"/>
            <a:r>
              <a:rPr lang="en-US" dirty="0">
                <a:latin typeface="Arial Narrow" panose="020B0606020202030204" pitchFamily="34" charset="0"/>
              </a:rPr>
              <a:t>    two subplots in the bottom row</a:t>
            </a:r>
          </a:p>
          <a:p>
            <a:pPr marL="0" indent="0">
              <a:buNone/>
            </a:pPr>
            <a:endParaRPr lang="en-US" dirty="0">
              <a:latin typeface="Arial Narrow" panose="020B0606020202030204" pitchFamily="34" charset="0"/>
            </a:endParaRPr>
          </a:p>
          <a:p>
            <a:pPr marL="0" indent="0">
              <a:buNone/>
            </a:pPr>
            <a:r>
              <a:rPr lang="en-US" sz="2400" dirty="0">
                <a:latin typeface="Arial Narrow" panose="020B0606020202030204" pitchFamily="34" charset="0"/>
              </a:rPr>
              <a:t>(b) Plot </a:t>
            </a:r>
            <a:r>
              <a:rPr lang="en-US" sz="2400" dirty="0" err="1">
                <a:solidFill>
                  <a:srgbClr val="00B050"/>
                </a:solidFill>
                <a:latin typeface="Arial Narrow" panose="020B0606020202030204" pitchFamily="34" charset="0"/>
              </a:rPr>
              <a:t>straight_line</a:t>
            </a:r>
            <a:r>
              <a:rPr lang="en-US" sz="2400" dirty="0">
                <a:solidFill>
                  <a:srgbClr val="00B050"/>
                </a:solidFill>
                <a:latin typeface="Arial Narrow" panose="020B0606020202030204" pitchFamily="34" charset="0"/>
              </a:rPr>
              <a:t> vs x </a:t>
            </a:r>
            <a:r>
              <a:rPr lang="en-US" sz="2400" dirty="0">
                <a:latin typeface="Arial Narrow" panose="020B0606020202030204" pitchFamily="34" charset="0"/>
              </a:rPr>
              <a:t>in this subplot you’ve selected.</a:t>
            </a:r>
          </a:p>
          <a:p>
            <a:pPr marL="0" indent="0">
              <a:buNone/>
            </a:pPr>
            <a:r>
              <a:rPr lang="en-US" sz="2400" dirty="0">
                <a:latin typeface="Arial Narrow" panose="020B0606020202030204" pitchFamily="34" charset="0"/>
              </a:rPr>
              <a:t>Now, use the </a:t>
            </a:r>
            <a:r>
              <a:rPr lang="en-US" sz="2400" dirty="0" err="1">
                <a:solidFill>
                  <a:srgbClr val="00B050"/>
                </a:solidFill>
                <a:latin typeface="Arial Narrow" panose="020B0606020202030204" pitchFamily="34" charset="0"/>
              </a:rPr>
              <a:t>plt.subplot</a:t>
            </a:r>
            <a:r>
              <a:rPr lang="en-US" sz="2400" dirty="0">
                <a:solidFill>
                  <a:srgbClr val="00B050"/>
                </a:solidFill>
                <a:latin typeface="Arial Narrow" panose="020B0606020202030204" pitchFamily="34" charset="0"/>
              </a:rPr>
              <a:t>() </a:t>
            </a:r>
            <a:r>
              <a:rPr lang="en-US" sz="2400" dirty="0">
                <a:latin typeface="Arial Narrow" panose="020B0606020202030204" pitchFamily="34" charset="0"/>
              </a:rPr>
              <a:t>command to select the box in the first column of the second row (the one with a square in it). Plot </a:t>
            </a:r>
            <a:r>
              <a:rPr lang="en-US" sz="2400" dirty="0">
                <a:solidFill>
                  <a:srgbClr val="00B050"/>
                </a:solidFill>
                <a:latin typeface="Arial Narrow" panose="020B0606020202030204" pitchFamily="34" charset="0"/>
              </a:rPr>
              <a:t>parabola vs x </a:t>
            </a:r>
            <a:r>
              <a:rPr lang="en-US" sz="2400" dirty="0">
                <a:latin typeface="Arial Narrow" panose="020B0606020202030204" pitchFamily="34" charset="0"/>
              </a:rPr>
              <a:t>in this box.</a:t>
            </a:r>
          </a:p>
          <a:p>
            <a:pPr marL="0" indent="0">
              <a:buNone/>
            </a:pPr>
            <a:endParaRPr lang="en-US" sz="2400" dirty="0">
              <a:latin typeface="Arial Narrow" panose="020B0606020202030204" pitchFamily="34" charset="0"/>
            </a:endParaRPr>
          </a:p>
          <a:p>
            <a:pPr marL="0" indent="0">
              <a:buNone/>
            </a:pPr>
            <a:r>
              <a:rPr lang="en-US" sz="2400" dirty="0">
                <a:latin typeface="Arial Narrow" panose="020B0606020202030204" pitchFamily="34" charset="0"/>
              </a:rPr>
              <a:t>(c) Now, use the </a:t>
            </a:r>
            <a:r>
              <a:rPr lang="en-US" sz="2400" dirty="0" err="1">
                <a:solidFill>
                  <a:srgbClr val="00B050"/>
                </a:solidFill>
                <a:latin typeface="Arial Narrow" panose="020B0606020202030204" pitchFamily="34" charset="0"/>
              </a:rPr>
              <a:t>plt.subplot</a:t>
            </a:r>
            <a:r>
              <a:rPr lang="en-US" sz="2400" dirty="0">
                <a:solidFill>
                  <a:srgbClr val="00B050"/>
                </a:solidFill>
                <a:latin typeface="Arial Narrow" panose="020B0606020202030204" pitchFamily="34" charset="0"/>
              </a:rPr>
              <a:t>() </a:t>
            </a:r>
            <a:r>
              <a:rPr lang="en-US" sz="2400" dirty="0">
                <a:latin typeface="Arial Narrow" panose="020B0606020202030204" pitchFamily="34" charset="0"/>
              </a:rPr>
              <a:t>command to select the box in the second column of the second row (the one with a triangle in it). Plot </a:t>
            </a:r>
            <a:r>
              <a:rPr lang="en-US" sz="2400" dirty="0">
                <a:solidFill>
                  <a:srgbClr val="00B050"/>
                </a:solidFill>
                <a:latin typeface="Arial Narrow" panose="020B0606020202030204" pitchFamily="34" charset="0"/>
              </a:rPr>
              <a:t>cubic vs x </a:t>
            </a:r>
            <a:r>
              <a:rPr lang="en-US" sz="2400" dirty="0">
                <a:latin typeface="Arial Narrow" panose="020B0606020202030204" pitchFamily="34" charset="0"/>
              </a:rPr>
              <a:t>in this box.</a:t>
            </a:r>
          </a:p>
          <a:p>
            <a:pPr marL="0" indent="0">
              <a:buNone/>
            </a:pPr>
            <a:endParaRPr lang="en-US" sz="2400" dirty="0">
              <a:latin typeface="Arial Narrow" panose="020B0606020202030204" pitchFamily="34" charset="0"/>
            </a:endParaRPr>
          </a:p>
          <a:p>
            <a:pPr marL="0" indent="0">
              <a:buNone/>
            </a:pPr>
            <a:r>
              <a:rPr lang="en-US" sz="2400" dirty="0">
                <a:latin typeface="Arial Narrow" panose="020B0606020202030204" pitchFamily="34" charset="0"/>
              </a:rPr>
              <a:t>(d) Increase the </a:t>
            </a:r>
            <a:r>
              <a:rPr lang="en-US" sz="2400" dirty="0">
                <a:solidFill>
                  <a:srgbClr val="00B050"/>
                </a:solidFill>
                <a:latin typeface="Arial Narrow" panose="020B0606020202030204" pitchFamily="34" charset="0"/>
              </a:rPr>
              <a:t>spacing</a:t>
            </a:r>
            <a:r>
              <a:rPr lang="en-US" sz="2400" dirty="0">
                <a:latin typeface="Arial Narrow" panose="020B0606020202030204" pitchFamily="34" charset="0"/>
              </a:rPr>
              <a:t> between horizontal subplots to 0.35 and the bottom margin to 0.2.</a:t>
            </a:r>
          </a:p>
          <a:p>
            <a:pPr marL="0" indent="0">
              <a:buNone/>
            </a:pPr>
            <a:endParaRPr lang="en-US" dirty="0">
              <a:latin typeface="Arial Narrow" panose="020B0606020202030204" pitchFamily="34" charset="0"/>
            </a:endParaRPr>
          </a:p>
        </p:txBody>
      </p:sp>
      <p:pic>
        <p:nvPicPr>
          <p:cNvPr id="5" name="Picture 4">
            <a:extLst>
              <a:ext uri="{FF2B5EF4-FFF2-40B4-BE49-F238E27FC236}">
                <a16:creationId xmlns:a16="http://schemas.microsoft.com/office/drawing/2014/main" id="{770FA75C-F7C6-400A-9A25-EF7EC451F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547" y="681037"/>
            <a:ext cx="5357453" cy="3412010"/>
          </a:xfrm>
          <a:prstGeom prst="rect">
            <a:avLst/>
          </a:prstGeom>
        </p:spPr>
      </p:pic>
    </p:spTree>
    <p:extLst>
      <p:ext uri="{BB962C8B-B14F-4D97-AF65-F5344CB8AC3E}">
        <p14:creationId xmlns:p14="http://schemas.microsoft.com/office/powerpoint/2010/main" val="13184264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pPr algn="ctr"/>
            <a:r>
              <a:rPr lang="en-US" sz="4000" dirty="0">
                <a:solidFill>
                  <a:srgbClr val="FF0000"/>
                </a:solidFill>
                <a:latin typeface="Arial Narrow" panose="020B0606020202030204" pitchFamily="34" charset="0"/>
              </a:rPr>
              <a:t>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62345" y="0"/>
            <a:ext cx="10515600" cy="5555673"/>
          </a:xfrm>
        </p:spPr>
        <p:txBody>
          <a:bodyPr>
            <a:normAutofit/>
          </a:bodyPr>
          <a:lstStyle/>
          <a:p>
            <a:pPr marL="0" indent="0">
              <a:buNone/>
            </a:pPr>
            <a:r>
              <a:rPr lang="en-US" dirty="0">
                <a:latin typeface="Arial Narrow" panose="020B0606020202030204" pitchFamily="34" charset="0"/>
              </a:rPr>
              <a:t>Solution:</a:t>
            </a:r>
          </a:p>
        </p:txBody>
      </p:sp>
      <p:sp>
        <p:nvSpPr>
          <p:cNvPr id="4" name="Rectangle 3">
            <a:extLst>
              <a:ext uri="{FF2B5EF4-FFF2-40B4-BE49-F238E27FC236}">
                <a16:creationId xmlns:a16="http://schemas.microsoft.com/office/drawing/2014/main" id="{1E5E9F3F-0745-4426-AB84-743C45781528}"/>
              </a:ext>
            </a:extLst>
          </p:cNvPr>
          <p:cNvSpPr/>
          <p:nvPr/>
        </p:nvSpPr>
        <p:spPr>
          <a:xfrm>
            <a:off x="105887" y="681037"/>
            <a:ext cx="6096000" cy="6232475"/>
          </a:xfrm>
          <a:prstGeom prst="rect">
            <a:avLst/>
          </a:prstGeom>
          <a:ln>
            <a:solidFill>
              <a:schemeClr val="accent1"/>
            </a:solidFill>
          </a:ln>
        </p:spPr>
        <p:txBody>
          <a:bodyPr>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x = range(7)</a:t>
            </a:r>
          </a:p>
          <a:p>
            <a:r>
              <a:rPr lang="en-US" sz="2000" dirty="0" err="1">
                <a:solidFill>
                  <a:schemeClr val="accent1"/>
                </a:solidFill>
                <a:latin typeface="Arial Narrow" panose="020B0606020202030204" pitchFamily="34" charset="0"/>
              </a:rPr>
              <a:t>straight_line</a:t>
            </a:r>
            <a:r>
              <a:rPr lang="en-US" sz="2000" dirty="0">
                <a:solidFill>
                  <a:schemeClr val="accent1"/>
                </a:solidFill>
                <a:latin typeface="Arial Narrow" panose="020B0606020202030204" pitchFamily="34" charset="0"/>
              </a:rPr>
              <a:t> = [0, 1, 2, 3, 4, 5, 6]</a:t>
            </a:r>
          </a:p>
          <a:p>
            <a:r>
              <a:rPr lang="en-US" sz="2000" dirty="0">
                <a:solidFill>
                  <a:schemeClr val="accent1"/>
                </a:solidFill>
                <a:latin typeface="Arial Narrow" panose="020B0606020202030204" pitchFamily="34" charset="0"/>
              </a:rPr>
              <a:t>parabola = [0, 1, 4, 9, 16, 25, 36]</a:t>
            </a:r>
          </a:p>
          <a:p>
            <a:r>
              <a:rPr lang="en-US" sz="2000" dirty="0">
                <a:solidFill>
                  <a:schemeClr val="accent1"/>
                </a:solidFill>
                <a:latin typeface="Arial Narrow" panose="020B0606020202030204" pitchFamily="34" charset="0"/>
              </a:rPr>
              <a:t>cubic = [0, 1, 8, 27, 64, 125, 216]</a:t>
            </a:r>
          </a:p>
          <a:p>
            <a:endParaRPr lang="en-US" sz="12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Subplot 1</a:t>
            </a:r>
          </a:p>
          <a:p>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(2, 1, 1)</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(x, </a:t>
            </a:r>
            <a:r>
              <a:rPr lang="en-US" sz="2000" dirty="0" err="1">
                <a:solidFill>
                  <a:schemeClr val="accent1"/>
                </a:solidFill>
                <a:latin typeface="Arial Narrow" panose="020B0606020202030204" pitchFamily="34" charset="0"/>
              </a:rPr>
              <a:t>straight_line</a:t>
            </a:r>
            <a:r>
              <a:rPr lang="en-US" sz="2000" dirty="0">
                <a:solidFill>
                  <a:schemeClr val="accent1"/>
                </a:solidFill>
                <a:latin typeface="Arial Narrow" panose="020B0606020202030204" pitchFamily="34" charset="0"/>
              </a:rPr>
              <a:t>)</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Subplot 2</a:t>
            </a:r>
          </a:p>
          <a:p>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(2, 2, 3)</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(x, parabola)</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Subplot 3</a:t>
            </a:r>
          </a:p>
          <a:p>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(2, 2, 4)</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(x, cubic</a:t>
            </a:r>
            <a:r>
              <a:rPr lang="en-US" sz="2000" dirty="0" smtClean="0">
                <a:solidFill>
                  <a:schemeClr val="accent1"/>
                </a:solidFill>
                <a:latin typeface="Arial Narrow" panose="020B0606020202030204" pitchFamily="34" charset="0"/>
              </a:rPr>
              <a:t>)</a:t>
            </a:r>
          </a:p>
          <a:p>
            <a:endParaRPr lang="en-US" sz="16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plt.subplots_adjust</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wspace</a:t>
            </a:r>
            <a:r>
              <a:rPr lang="en-US" sz="2000" dirty="0">
                <a:solidFill>
                  <a:schemeClr val="accent1"/>
                </a:solidFill>
                <a:latin typeface="Arial Narrow" panose="020B0606020202030204" pitchFamily="34" charset="0"/>
              </a:rPr>
              <a:t>=0.35, bottom=0.2)</a:t>
            </a:r>
          </a:p>
          <a:p>
            <a:endParaRPr lang="en-US" sz="11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DB573A26-C777-4EB6-9B7D-9AF6F7B3CE9A}"/>
              </a:ext>
            </a:extLst>
          </p:cNvPr>
          <p:cNvPicPr>
            <a:picLocks noChangeAspect="1"/>
          </p:cNvPicPr>
          <p:nvPr/>
        </p:nvPicPr>
        <p:blipFill rotWithShape="1">
          <a:blip r:embed="rId2">
            <a:extLst>
              <a:ext uri="{28A0092B-C50C-407E-A947-70E740481C1C}">
                <a14:useLocalDpi xmlns:a14="http://schemas.microsoft.com/office/drawing/2010/main" val="0"/>
              </a:ext>
            </a:extLst>
          </a:blip>
          <a:srcRect l="-2258" r="4918"/>
          <a:stretch/>
        </p:blipFill>
        <p:spPr>
          <a:xfrm>
            <a:off x="6158345" y="1799191"/>
            <a:ext cx="5971309" cy="4144409"/>
          </a:xfrm>
          <a:prstGeom prst="rect">
            <a:avLst/>
          </a:prstGeom>
        </p:spPr>
      </p:pic>
    </p:spTree>
    <p:extLst>
      <p:ext uri="{BB962C8B-B14F-4D97-AF65-F5344CB8AC3E}">
        <p14:creationId xmlns:p14="http://schemas.microsoft.com/office/powerpoint/2010/main" val="13634713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dirty="0">
                <a:latin typeface="Arial Narrow" panose="020B0606020202030204" pitchFamily="34" charset="0"/>
              </a:rPr>
              <a:t>Legends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sz="2200" dirty="0">
                <a:latin typeface="Arial Narrow" panose="020B0606020202030204" pitchFamily="34" charset="0"/>
              </a:rPr>
              <a:t>When we have multiple lines on a single graph we can </a:t>
            </a:r>
            <a:r>
              <a:rPr lang="en-US" sz="2200" dirty="0">
                <a:solidFill>
                  <a:srgbClr val="FF0000"/>
                </a:solidFill>
                <a:latin typeface="Arial Narrow" panose="020B0606020202030204" pitchFamily="34" charset="0"/>
              </a:rPr>
              <a:t>label</a:t>
            </a:r>
            <a:r>
              <a:rPr lang="en-US" sz="2200" dirty="0">
                <a:latin typeface="Arial Narrow" panose="020B0606020202030204" pitchFamily="34" charset="0"/>
              </a:rPr>
              <a:t> them by using the command </a:t>
            </a:r>
            <a:r>
              <a:rPr lang="en-US" sz="2200" dirty="0" err="1">
                <a:solidFill>
                  <a:srgbClr val="00B050"/>
                </a:solidFill>
                <a:latin typeface="Arial Narrow" panose="020B0606020202030204" pitchFamily="34" charset="0"/>
              </a:rPr>
              <a:t>plt.legend</a:t>
            </a:r>
            <a:r>
              <a:rPr lang="en-US" sz="2200" dirty="0">
                <a:solidFill>
                  <a:srgbClr val="00B050"/>
                </a:solidFill>
                <a:latin typeface="Arial Narrow" panose="020B0606020202030204" pitchFamily="34" charset="0"/>
              </a:rPr>
              <a:t>(). </a:t>
            </a:r>
          </a:p>
          <a:p>
            <a:pPr marL="0" indent="0">
              <a:buNone/>
            </a:pPr>
            <a:r>
              <a:rPr lang="en-US" sz="2200" dirty="0">
                <a:latin typeface="Arial Narrow" panose="020B0606020202030204" pitchFamily="34" charset="0"/>
              </a:rPr>
              <a:t>The </a:t>
            </a:r>
            <a:r>
              <a:rPr lang="en-US" sz="2200" dirty="0">
                <a:solidFill>
                  <a:srgbClr val="FF0000"/>
                </a:solidFill>
                <a:latin typeface="Arial Narrow" panose="020B0606020202030204" pitchFamily="34" charset="0"/>
              </a:rPr>
              <a:t>legend method </a:t>
            </a:r>
            <a:r>
              <a:rPr lang="en-US" sz="2200" dirty="0">
                <a:latin typeface="Arial Narrow" panose="020B0606020202030204" pitchFamily="34" charset="0"/>
              </a:rPr>
              <a:t>takes a list with the labels to display. </a:t>
            </a:r>
          </a:p>
          <a:p>
            <a:pPr marL="0" indent="0">
              <a:buNone/>
            </a:pPr>
            <a:endParaRPr lang="en-US" sz="2200" dirty="0">
              <a:solidFill>
                <a:srgbClr val="00B050"/>
              </a:solidFill>
              <a:latin typeface="Arial Narrow" panose="020B0606020202030204" pitchFamily="34" charset="0"/>
            </a:endParaRPr>
          </a:p>
          <a:p>
            <a:pPr marL="0" indent="0">
              <a:buNone/>
            </a:pPr>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([0, 1, 2, 3, 4], [0, 1, 4, 9, 16])</a:t>
            </a:r>
          </a:p>
          <a:p>
            <a:pPr marL="0" indent="0">
              <a:buNone/>
            </a:pPr>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([0, 1, 2, 3, 4], [0, 1, 8, 27, 64])</a:t>
            </a:r>
          </a:p>
          <a:p>
            <a:pPr marL="0" indent="0">
              <a:buNone/>
            </a:pPr>
            <a:r>
              <a:rPr lang="en-US" sz="2200" dirty="0" err="1">
                <a:solidFill>
                  <a:schemeClr val="accent1"/>
                </a:solidFill>
                <a:latin typeface="Arial Narrow" panose="020B0606020202030204" pitchFamily="34" charset="0"/>
              </a:rPr>
              <a:t>plt.legend</a:t>
            </a:r>
            <a:r>
              <a:rPr lang="en-US" sz="2200" dirty="0">
                <a:solidFill>
                  <a:schemeClr val="accent1"/>
                </a:solidFill>
                <a:latin typeface="Arial Narrow" panose="020B0606020202030204" pitchFamily="34" charset="0"/>
              </a:rPr>
              <a:t>(['parabola', 'cubic'])</a:t>
            </a:r>
          </a:p>
          <a:p>
            <a:pPr marL="0" indent="0">
              <a:buNone/>
            </a:pPr>
            <a:r>
              <a:rPr lang="en-US" sz="2200" dirty="0" err="1">
                <a:solidFill>
                  <a:schemeClr val="accent1"/>
                </a:solidFill>
                <a:latin typeface="Arial Narrow" panose="020B0606020202030204" pitchFamily="34" charset="0"/>
              </a:rPr>
              <a:t>plt.show</a:t>
            </a:r>
            <a:r>
              <a:rPr lang="en-US" sz="2200" dirty="0">
                <a:solidFill>
                  <a:schemeClr val="accent1"/>
                </a:solidFill>
                <a:latin typeface="Arial Narrow" panose="020B0606020202030204" pitchFamily="34" charset="0"/>
              </a:rPr>
              <a:t>()</a:t>
            </a:r>
          </a:p>
          <a:p>
            <a:pPr marL="0" indent="0">
              <a:buNone/>
            </a:pPr>
            <a:endParaRPr lang="en-US" sz="2200" dirty="0">
              <a:solidFill>
                <a:srgbClr val="00B050"/>
              </a:solidFill>
              <a:latin typeface="Arial Narrow" panose="020B0606020202030204" pitchFamily="34" charset="0"/>
            </a:endParaRPr>
          </a:p>
          <a:p>
            <a:pPr marL="0" indent="0">
              <a:buNone/>
            </a:pPr>
            <a:r>
              <a:rPr lang="en-US" sz="2200" dirty="0">
                <a:latin typeface="Arial Narrow" panose="020B0606020202030204" pitchFamily="34" charset="0"/>
              </a:rPr>
              <a:t>which would display a legend on our graph, labeling each line: </a:t>
            </a:r>
          </a:p>
        </p:txBody>
      </p:sp>
      <p:pic>
        <p:nvPicPr>
          <p:cNvPr id="5" name="Picture 4">
            <a:extLst>
              <a:ext uri="{FF2B5EF4-FFF2-40B4-BE49-F238E27FC236}">
                <a16:creationId xmlns:a16="http://schemas.microsoft.com/office/drawing/2014/main" id="{11403A8F-F494-461F-A13D-854925C2B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461" y="1828435"/>
            <a:ext cx="4725477" cy="3201129"/>
          </a:xfrm>
          <a:prstGeom prst="rect">
            <a:avLst/>
          </a:prstGeom>
        </p:spPr>
      </p:pic>
    </p:spTree>
    <p:extLst>
      <p:ext uri="{BB962C8B-B14F-4D97-AF65-F5344CB8AC3E}">
        <p14:creationId xmlns:p14="http://schemas.microsoft.com/office/powerpoint/2010/main" val="27885836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dirty="0">
                <a:latin typeface="Arial Narrow" panose="020B0606020202030204" pitchFamily="34" charset="0"/>
              </a:rPr>
              <a:t>Legends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173182" y="817418"/>
            <a:ext cx="7419109" cy="5555673"/>
          </a:xfrm>
        </p:spPr>
        <p:txBody>
          <a:bodyPr>
            <a:normAutofit/>
          </a:bodyPr>
          <a:lstStyle/>
          <a:p>
            <a:pPr marL="0" indent="0">
              <a:buNone/>
            </a:pPr>
            <a:r>
              <a:rPr lang="en-US" sz="2400" dirty="0" err="1">
                <a:solidFill>
                  <a:srgbClr val="FF0000"/>
                </a:solidFill>
                <a:latin typeface="Arial Narrow" panose="020B0606020202030204" pitchFamily="34" charset="0"/>
              </a:rPr>
              <a:t>plt.legend</a:t>
            </a:r>
            <a:r>
              <a:rPr lang="en-US" sz="2400" dirty="0">
                <a:solidFill>
                  <a:srgbClr val="FF0000"/>
                </a:solidFill>
                <a:latin typeface="Arial Narrow" panose="020B0606020202030204" pitchFamily="34" charset="0"/>
              </a:rPr>
              <a:t>() </a:t>
            </a:r>
            <a:r>
              <a:rPr lang="en-US" sz="2400" dirty="0">
                <a:latin typeface="Arial Narrow" panose="020B0606020202030204" pitchFamily="34" charset="0"/>
              </a:rPr>
              <a:t>can also take a keyword argument </a:t>
            </a:r>
            <a:r>
              <a:rPr lang="en-US" sz="2400" dirty="0">
                <a:solidFill>
                  <a:srgbClr val="00B050"/>
                </a:solidFill>
                <a:latin typeface="Arial Narrow" panose="020B0606020202030204" pitchFamily="34" charset="0"/>
              </a:rPr>
              <a:t>loc</a:t>
            </a:r>
            <a:r>
              <a:rPr lang="en-US" sz="2400" dirty="0">
                <a:latin typeface="Arial Narrow" panose="020B0606020202030204" pitchFamily="34" charset="0"/>
              </a:rPr>
              <a:t>, which will position the legend on the figure.</a:t>
            </a:r>
          </a:p>
          <a:p>
            <a:pPr marL="0" indent="0">
              <a:buNone/>
            </a:pPr>
            <a:r>
              <a:rPr lang="en-US" sz="2400" dirty="0">
                <a:latin typeface="Arial Narrow" panose="020B0606020202030204" pitchFamily="34" charset="0"/>
              </a:rPr>
              <a:t>For, example, we can call </a:t>
            </a:r>
            <a:r>
              <a:rPr lang="en-US" sz="2400" dirty="0" err="1">
                <a:latin typeface="Arial Narrow" panose="020B0606020202030204" pitchFamily="34" charset="0"/>
              </a:rPr>
              <a:t>plt.legend</a:t>
            </a:r>
            <a:r>
              <a:rPr lang="en-US" sz="2400" dirty="0">
                <a:latin typeface="Arial Narrow" panose="020B0606020202030204" pitchFamily="34" charset="0"/>
              </a:rPr>
              <a:t>() and set loc to 6, which would move the legend to the left side of the graph: </a:t>
            </a:r>
          </a:p>
          <a:p>
            <a:pPr marL="0" indent="0">
              <a:buNone/>
            </a:pPr>
            <a:endParaRPr lang="en-US" sz="2400" dirty="0">
              <a:solidFill>
                <a:srgbClr val="00B050"/>
              </a:solidFill>
              <a:latin typeface="Arial Narrow" panose="020B0606020202030204" pitchFamily="34" charset="0"/>
            </a:endParaRPr>
          </a:p>
          <a:p>
            <a:pPr marL="0" indent="0">
              <a:buNone/>
            </a:pPr>
            <a:r>
              <a:rPr lang="en-US" sz="2400" dirty="0" err="1">
                <a:solidFill>
                  <a:schemeClr val="accent1"/>
                </a:solidFill>
                <a:latin typeface="Arial Narrow" panose="020B0606020202030204" pitchFamily="34" charset="0"/>
              </a:rPr>
              <a:t>plt.legend</a:t>
            </a:r>
            <a:r>
              <a:rPr lang="en-US" sz="2400" dirty="0">
                <a:solidFill>
                  <a:schemeClr val="accent1"/>
                </a:solidFill>
                <a:latin typeface="Arial Narrow" panose="020B0606020202030204" pitchFamily="34" charset="0"/>
              </a:rPr>
              <a:t>(['parabola', 'cubic'], loc=6)</a:t>
            </a:r>
          </a:p>
          <a:p>
            <a:pPr marL="0" indent="0">
              <a:buNone/>
            </a:pPr>
            <a:r>
              <a:rPr lang="en-US" sz="2400" dirty="0" err="1">
                <a:solidFill>
                  <a:schemeClr val="accent1"/>
                </a:solidFill>
                <a:latin typeface="Arial Narrow" panose="020B0606020202030204" pitchFamily="34" charset="0"/>
              </a:rPr>
              <a:t>plt.show</a:t>
            </a:r>
            <a:r>
              <a:rPr lang="en-US" sz="2400" dirty="0">
                <a:solidFill>
                  <a:schemeClr val="accent1"/>
                </a:solidFill>
                <a:latin typeface="Arial Narrow" panose="020B0606020202030204" pitchFamily="34" charset="0"/>
              </a:rPr>
              <a:t>()</a:t>
            </a:r>
          </a:p>
          <a:p>
            <a:pPr marL="0" indent="0">
              <a:buNone/>
            </a:pPr>
            <a:endParaRPr lang="en-US" sz="2400" dirty="0">
              <a:latin typeface="Arial Narrow" panose="020B0606020202030204" pitchFamily="34" charset="0"/>
            </a:endParaRPr>
          </a:p>
        </p:txBody>
      </p:sp>
      <p:graphicFrame>
        <p:nvGraphicFramePr>
          <p:cNvPr id="4" name="Table 3">
            <a:extLst>
              <a:ext uri="{FF2B5EF4-FFF2-40B4-BE49-F238E27FC236}">
                <a16:creationId xmlns:a16="http://schemas.microsoft.com/office/drawing/2014/main" id="{A0EB3582-446D-4DF3-9EE4-081283962970}"/>
              </a:ext>
            </a:extLst>
          </p:cNvPr>
          <p:cNvGraphicFramePr>
            <a:graphicFrameLocks noGrp="1"/>
          </p:cNvGraphicFramePr>
          <p:nvPr>
            <p:extLst>
              <p:ext uri="{D42A27DB-BD31-4B8C-83A1-F6EECF244321}">
                <p14:modId xmlns:p14="http://schemas.microsoft.com/office/powerpoint/2010/main" val="2236014341"/>
              </p:ext>
            </p:extLst>
          </p:nvPr>
        </p:nvGraphicFramePr>
        <p:xfrm>
          <a:off x="8100072" y="681037"/>
          <a:ext cx="3918746" cy="4442268"/>
        </p:xfrm>
        <a:graphic>
          <a:graphicData uri="http://schemas.openxmlformats.org/drawingml/2006/table">
            <a:tbl>
              <a:tblPr/>
              <a:tblGrid>
                <a:gridCol w="1591182">
                  <a:extLst>
                    <a:ext uri="{9D8B030D-6E8A-4147-A177-3AD203B41FA5}">
                      <a16:colId xmlns:a16="http://schemas.microsoft.com/office/drawing/2014/main" val="2171122531"/>
                    </a:ext>
                  </a:extLst>
                </a:gridCol>
                <a:gridCol w="2327564">
                  <a:extLst>
                    <a:ext uri="{9D8B030D-6E8A-4147-A177-3AD203B41FA5}">
                      <a16:colId xmlns:a16="http://schemas.microsoft.com/office/drawing/2014/main" val="151374652"/>
                    </a:ext>
                  </a:extLst>
                </a:gridCol>
              </a:tblGrid>
              <a:tr h="316461">
                <a:tc>
                  <a:txBody>
                    <a:bodyPr/>
                    <a:lstStyle/>
                    <a:p>
                      <a:r>
                        <a:rPr lang="en-US" sz="1600">
                          <a:latin typeface="Arial Narrow" panose="020B0606020202030204" pitchFamily="34" charset="0"/>
                        </a:rPr>
                        <a:t>Number Code</a:t>
                      </a:r>
                    </a:p>
                  </a:txBody>
                  <a:tcPr marL="79115" marR="79115" marT="39558" marB="39558" anchor="ctr">
                    <a:lnL>
                      <a:noFill/>
                    </a:lnL>
                    <a:lnR>
                      <a:noFill/>
                    </a:lnR>
                    <a:lnT>
                      <a:noFill/>
                    </a:lnT>
                    <a:lnB>
                      <a:noFill/>
                    </a:lnB>
                    <a:solidFill>
                      <a:schemeClr val="bg2"/>
                    </a:solidFill>
                  </a:tcPr>
                </a:tc>
                <a:tc>
                  <a:txBody>
                    <a:bodyPr/>
                    <a:lstStyle/>
                    <a:p>
                      <a:r>
                        <a:rPr lang="en-US" sz="1600" dirty="0">
                          <a:latin typeface="Arial Narrow" panose="020B0606020202030204" pitchFamily="34" charset="0"/>
                        </a:rPr>
                        <a:t>String</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819124033"/>
                  </a:ext>
                </a:extLst>
              </a:tr>
              <a:tr h="316461">
                <a:tc>
                  <a:txBody>
                    <a:bodyPr/>
                    <a:lstStyle/>
                    <a:p>
                      <a:r>
                        <a:rPr lang="en-US" sz="1600" dirty="0">
                          <a:latin typeface="Arial Narrow" panose="020B0606020202030204" pitchFamily="34" charset="0"/>
                        </a:rPr>
                        <a:t>0</a:t>
                      </a:r>
                    </a:p>
                  </a:txBody>
                  <a:tcPr marL="79115" marR="79115" marT="39558" marB="39558" anchor="ctr">
                    <a:lnL>
                      <a:noFill/>
                    </a:lnL>
                    <a:lnR>
                      <a:noFill/>
                    </a:lnR>
                    <a:lnT>
                      <a:noFill/>
                    </a:lnT>
                    <a:lnB>
                      <a:noFill/>
                    </a:lnB>
                    <a:solidFill>
                      <a:schemeClr val="bg2"/>
                    </a:solidFill>
                  </a:tcPr>
                </a:tc>
                <a:tc>
                  <a:txBody>
                    <a:bodyPr/>
                    <a:lstStyle/>
                    <a:p>
                      <a:r>
                        <a:rPr lang="en-US" sz="1600" dirty="0">
                          <a:latin typeface="Arial Narrow" panose="020B0606020202030204" pitchFamily="34" charset="0"/>
                        </a:rPr>
                        <a:t>best</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3310870590"/>
                  </a:ext>
                </a:extLst>
              </a:tr>
              <a:tr h="316461">
                <a:tc>
                  <a:txBody>
                    <a:bodyPr/>
                    <a:lstStyle/>
                    <a:p>
                      <a:r>
                        <a:rPr lang="en-US" sz="1600" dirty="0">
                          <a:latin typeface="Arial Narrow" panose="020B0606020202030204" pitchFamily="34" charset="0"/>
                        </a:rPr>
                        <a:t>1</a:t>
                      </a:r>
                    </a:p>
                  </a:txBody>
                  <a:tcPr marL="79115" marR="79115" marT="39558" marB="39558" anchor="ctr">
                    <a:lnL>
                      <a:noFill/>
                    </a:lnL>
                    <a:lnR>
                      <a:noFill/>
                    </a:lnR>
                    <a:lnT>
                      <a:noFill/>
                    </a:lnT>
                    <a:lnB>
                      <a:noFill/>
                    </a:lnB>
                    <a:solidFill>
                      <a:schemeClr val="bg2"/>
                    </a:solidFill>
                  </a:tcPr>
                </a:tc>
                <a:tc>
                  <a:txBody>
                    <a:bodyPr/>
                    <a:lstStyle/>
                    <a:p>
                      <a:r>
                        <a:rPr lang="en-US" sz="1600" dirty="0">
                          <a:latin typeface="Arial Narrow" panose="020B0606020202030204" pitchFamily="34" charset="0"/>
                        </a:rPr>
                        <a:t>upper right</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954121355"/>
                  </a:ext>
                </a:extLst>
              </a:tr>
              <a:tr h="316461">
                <a:tc>
                  <a:txBody>
                    <a:bodyPr/>
                    <a:lstStyle/>
                    <a:p>
                      <a:r>
                        <a:rPr lang="en-US" sz="1600">
                          <a:latin typeface="Arial Narrow" panose="020B0606020202030204" pitchFamily="34" charset="0"/>
                        </a:rPr>
                        <a:t>2</a:t>
                      </a:r>
                    </a:p>
                  </a:txBody>
                  <a:tcPr marL="79115" marR="79115" marT="39558" marB="39558" anchor="ctr">
                    <a:lnL>
                      <a:noFill/>
                    </a:lnL>
                    <a:lnR>
                      <a:noFill/>
                    </a:lnR>
                    <a:lnT>
                      <a:noFill/>
                    </a:lnT>
                    <a:lnB>
                      <a:noFill/>
                    </a:lnB>
                    <a:solidFill>
                      <a:schemeClr val="bg2"/>
                    </a:solidFill>
                  </a:tcPr>
                </a:tc>
                <a:tc>
                  <a:txBody>
                    <a:bodyPr/>
                    <a:lstStyle/>
                    <a:p>
                      <a:r>
                        <a:rPr lang="en-US" sz="1600" dirty="0">
                          <a:latin typeface="Arial Narrow" panose="020B0606020202030204" pitchFamily="34" charset="0"/>
                        </a:rPr>
                        <a:t>upper left</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4124752217"/>
                  </a:ext>
                </a:extLst>
              </a:tr>
              <a:tr h="316461">
                <a:tc>
                  <a:txBody>
                    <a:bodyPr/>
                    <a:lstStyle/>
                    <a:p>
                      <a:r>
                        <a:rPr lang="en-US" sz="1600">
                          <a:latin typeface="Arial Narrow" panose="020B0606020202030204" pitchFamily="34" charset="0"/>
                        </a:rPr>
                        <a:t>3</a:t>
                      </a:r>
                    </a:p>
                  </a:txBody>
                  <a:tcPr marL="79115" marR="79115" marT="39558" marB="39558" anchor="ctr">
                    <a:lnL>
                      <a:noFill/>
                    </a:lnL>
                    <a:lnR>
                      <a:noFill/>
                    </a:lnR>
                    <a:lnT>
                      <a:noFill/>
                    </a:lnT>
                    <a:lnB>
                      <a:noFill/>
                    </a:lnB>
                    <a:solidFill>
                      <a:schemeClr val="bg2"/>
                    </a:solidFill>
                  </a:tcPr>
                </a:tc>
                <a:tc>
                  <a:txBody>
                    <a:bodyPr/>
                    <a:lstStyle/>
                    <a:p>
                      <a:r>
                        <a:rPr lang="en-US" sz="1600" dirty="0">
                          <a:latin typeface="Arial Narrow" panose="020B0606020202030204" pitchFamily="34" charset="0"/>
                        </a:rPr>
                        <a:t>lower left</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1479760452"/>
                  </a:ext>
                </a:extLst>
              </a:tr>
              <a:tr h="316461">
                <a:tc>
                  <a:txBody>
                    <a:bodyPr/>
                    <a:lstStyle/>
                    <a:p>
                      <a:r>
                        <a:rPr lang="en-US" sz="1600" dirty="0">
                          <a:latin typeface="Arial Narrow" panose="020B0606020202030204" pitchFamily="34" charset="0"/>
                        </a:rPr>
                        <a:t>4</a:t>
                      </a:r>
                    </a:p>
                  </a:txBody>
                  <a:tcPr marL="79115" marR="79115" marT="39558" marB="39558" anchor="ctr">
                    <a:lnL>
                      <a:noFill/>
                    </a:lnL>
                    <a:lnR>
                      <a:noFill/>
                    </a:lnR>
                    <a:lnT>
                      <a:noFill/>
                    </a:lnT>
                    <a:lnB>
                      <a:noFill/>
                    </a:lnB>
                    <a:solidFill>
                      <a:schemeClr val="bg2"/>
                    </a:solidFill>
                  </a:tcPr>
                </a:tc>
                <a:tc>
                  <a:txBody>
                    <a:bodyPr/>
                    <a:lstStyle/>
                    <a:p>
                      <a:r>
                        <a:rPr lang="en-US" sz="1600">
                          <a:latin typeface="Arial Narrow" panose="020B0606020202030204" pitchFamily="34" charset="0"/>
                        </a:rPr>
                        <a:t>lower right</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1325778489"/>
                  </a:ext>
                </a:extLst>
              </a:tr>
              <a:tr h="316461">
                <a:tc>
                  <a:txBody>
                    <a:bodyPr/>
                    <a:lstStyle/>
                    <a:p>
                      <a:r>
                        <a:rPr lang="en-US" sz="1600" dirty="0">
                          <a:latin typeface="Arial Narrow" panose="020B0606020202030204" pitchFamily="34" charset="0"/>
                        </a:rPr>
                        <a:t>5</a:t>
                      </a:r>
                    </a:p>
                  </a:txBody>
                  <a:tcPr marL="79115" marR="79115" marT="39558" marB="39558" anchor="ctr">
                    <a:lnL>
                      <a:noFill/>
                    </a:lnL>
                    <a:lnR>
                      <a:noFill/>
                    </a:lnR>
                    <a:lnT>
                      <a:noFill/>
                    </a:lnT>
                    <a:lnB>
                      <a:noFill/>
                    </a:lnB>
                    <a:solidFill>
                      <a:schemeClr val="bg2"/>
                    </a:solidFill>
                  </a:tcPr>
                </a:tc>
                <a:tc>
                  <a:txBody>
                    <a:bodyPr/>
                    <a:lstStyle/>
                    <a:p>
                      <a:r>
                        <a:rPr lang="en-US" sz="1600" dirty="0">
                          <a:latin typeface="Arial Narrow" panose="020B0606020202030204" pitchFamily="34" charset="0"/>
                        </a:rPr>
                        <a:t>right</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1833637331"/>
                  </a:ext>
                </a:extLst>
              </a:tr>
              <a:tr h="316461">
                <a:tc>
                  <a:txBody>
                    <a:bodyPr/>
                    <a:lstStyle/>
                    <a:p>
                      <a:r>
                        <a:rPr lang="en-US" sz="1600">
                          <a:latin typeface="Arial Narrow" panose="020B0606020202030204" pitchFamily="34" charset="0"/>
                        </a:rPr>
                        <a:t>6</a:t>
                      </a:r>
                    </a:p>
                  </a:txBody>
                  <a:tcPr marL="79115" marR="79115" marT="39558" marB="39558" anchor="ctr">
                    <a:lnL>
                      <a:noFill/>
                    </a:lnL>
                    <a:lnR>
                      <a:noFill/>
                    </a:lnR>
                    <a:lnT>
                      <a:noFill/>
                    </a:lnT>
                    <a:lnB>
                      <a:noFill/>
                    </a:lnB>
                    <a:solidFill>
                      <a:schemeClr val="bg2"/>
                    </a:solidFill>
                  </a:tcPr>
                </a:tc>
                <a:tc>
                  <a:txBody>
                    <a:bodyPr/>
                    <a:lstStyle/>
                    <a:p>
                      <a:r>
                        <a:rPr lang="en-US" sz="1600" dirty="0">
                          <a:latin typeface="Arial Narrow" panose="020B0606020202030204" pitchFamily="34" charset="0"/>
                        </a:rPr>
                        <a:t>center left</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2364490379"/>
                  </a:ext>
                </a:extLst>
              </a:tr>
              <a:tr h="316461">
                <a:tc>
                  <a:txBody>
                    <a:bodyPr/>
                    <a:lstStyle/>
                    <a:p>
                      <a:r>
                        <a:rPr lang="en-US" sz="1600">
                          <a:latin typeface="Arial Narrow" panose="020B0606020202030204" pitchFamily="34" charset="0"/>
                        </a:rPr>
                        <a:t>7</a:t>
                      </a:r>
                    </a:p>
                  </a:txBody>
                  <a:tcPr marL="79115" marR="79115" marT="39558" marB="39558" anchor="ctr">
                    <a:lnL>
                      <a:noFill/>
                    </a:lnL>
                    <a:lnR>
                      <a:noFill/>
                    </a:lnR>
                    <a:lnT>
                      <a:noFill/>
                    </a:lnT>
                    <a:lnB>
                      <a:noFill/>
                    </a:lnB>
                    <a:solidFill>
                      <a:schemeClr val="bg2"/>
                    </a:solidFill>
                  </a:tcPr>
                </a:tc>
                <a:tc>
                  <a:txBody>
                    <a:bodyPr/>
                    <a:lstStyle/>
                    <a:p>
                      <a:r>
                        <a:rPr lang="en-US" sz="1600">
                          <a:latin typeface="Arial Narrow" panose="020B0606020202030204" pitchFamily="34" charset="0"/>
                        </a:rPr>
                        <a:t>center right</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6618917"/>
                  </a:ext>
                </a:extLst>
              </a:tr>
              <a:tr h="316461">
                <a:tc>
                  <a:txBody>
                    <a:bodyPr/>
                    <a:lstStyle/>
                    <a:p>
                      <a:r>
                        <a:rPr lang="en-US" sz="1600" dirty="0">
                          <a:latin typeface="Arial Narrow" panose="020B0606020202030204" pitchFamily="34" charset="0"/>
                        </a:rPr>
                        <a:t>8</a:t>
                      </a:r>
                    </a:p>
                  </a:txBody>
                  <a:tcPr marL="79115" marR="79115" marT="39558" marB="39558" anchor="ctr">
                    <a:lnL>
                      <a:noFill/>
                    </a:lnL>
                    <a:lnR>
                      <a:noFill/>
                    </a:lnR>
                    <a:lnT>
                      <a:noFill/>
                    </a:lnT>
                    <a:lnB>
                      <a:noFill/>
                    </a:lnB>
                    <a:solidFill>
                      <a:schemeClr val="bg2"/>
                    </a:solidFill>
                  </a:tcPr>
                </a:tc>
                <a:tc>
                  <a:txBody>
                    <a:bodyPr/>
                    <a:lstStyle/>
                    <a:p>
                      <a:r>
                        <a:rPr lang="en-US" sz="1600">
                          <a:latin typeface="Arial Narrow" panose="020B0606020202030204" pitchFamily="34" charset="0"/>
                        </a:rPr>
                        <a:t>lower center</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482993691"/>
                  </a:ext>
                </a:extLst>
              </a:tr>
              <a:tr h="316461">
                <a:tc>
                  <a:txBody>
                    <a:bodyPr/>
                    <a:lstStyle/>
                    <a:p>
                      <a:r>
                        <a:rPr lang="en-US" sz="1600">
                          <a:latin typeface="Arial Narrow" panose="020B0606020202030204" pitchFamily="34" charset="0"/>
                        </a:rPr>
                        <a:t>9</a:t>
                      </a:r>
                    </a:p>
                  </a:txBody>
                  <a:tcPr marL="79115" marR="79115" marT="39558" marB="39558" anchor="ctr">
                    <a:lnL>
                      <a:noFill/>
                    </a:lnL>
                    <a:lnR>
                      <a:noFill/>
                    </a:lnR>
                    <a:lnT>
                      <a:noFill/>
                    </a:lnT>
                    <a:lnB>
                      <a:noFill/>
                    </a:lnB>
                    <a:solidFill>
                      <a:schemeClr val="bg2"/>
                    </a:solidFill>
                  </a:tcPr>
                </a:tc>
                <a:tc>
                  <a:txBody>
                    <a:bodyPr/>
                    <a:lstStyle/>
                    <a:p>
                      <a:r>
                        <a:rPr lang="en-US" sz="1600">
                          <a:latin typeface="Arial Narrow" panose="020B0606020202030204" pitchFamily="34" charset="0"/>
                        </a:rPr>
                        <a:t>upper center</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191594615"/>
                  </a:ext>
                </a:extLst>
              </a:tr>
              <a:tr h="316461">
                <a:tc>
                  <a:txBody>
                    <a:bodyPr/>
                    <a:lstStyle/>
                    <a:p>
                      <a:r>
                        <a:rPr lang="en-US" sz="1600" dirty="0">
                          <a:latin typeface="Arial Narrow" panose="020B0606020202030204" pitchFamily="34" charset="0"/>
                        </a:rPr>
                        <a:t>10</a:t>
                      </a:r>
                    </a:p>
                  </a:txBody>
                  <a:tcPr marL="79115" marR="79115" marT="39558" marB="39558" anchor="ctr">
                    <a:lnL>
                      <a:noFill/>
                    </a:lnL>
                    <a:lnR>
                      <a:noFill/>
                    </a:lnR>
                    <a:lnT>
                      <a:noFill/>
                    </a:lnT>
                    <a:lnB>
                      <a:noFill/>
                    </a:lnB>
                    <a:solidFill>
                      <a:schemeClr val="bg2"/>
                    </a:solidFill>
                  </a:tcPr>
                </a:tc>
                <a:tc>
                  <a:txBody>
                    <a:bodyPr/>
                    <a:lstStyle/>
                    <a:p>
                      <a:r>
                        <a:rPr lang="en-US" sz="1600">
                          <a:latin typeface="Arial Narrow" panose="020B0606020202030204" pitchFamily="34" charset="0"/>
                        </a:rPr>
                        <a:t>center</a:t>
                      </a:r>
                    </a:p>
                  </a:txBody>
                  <a:tcPr marL="79115" marR="79115" marT="39558" marB="39558" anchor="ctr">
                    <a:lnL>
                      <a:noFill/>
                    </a:lnL>
                    <a:lnR>
                      <a:noFill/>
                    </a:lnR>
                    <a:lnT>
                      <a:noFill/>
                    </a:lnT>
                    <a:lnB>
                      <a:noFill/>
                    </a:lnB>
                    <a:solidFill>
                      <a:schemeClr val="bg2"/>
                    </a:solidFill>
                  </a:tcPr>
                </a:tc>
                <a:extLst>
                  <a:ext uri="{0D108BD9-81ED-4DB2-BD59-A6C34878D82A}">
                    <a16:rowId xmlns:a16="http://schemas.microsoft.com/office/drawing/2014/main" val="1996896013"/>
                  </a:ext>
                </a:extLst>
              </a:tr>
              <a:tr h="553807">
                <a:tc gridSpan="2">
                  <a:txBody>
                    <a:bodyPr/>
                    <a:lstStyle/>
                    <a:p>
                      <a:r>
                        <a:rPr lang="en-US" sz="1600" b="1" dirty="0">
                          <a:latin typeface="Arial Narrow" panose="020B0606020202030204" pitchFamily="34" charset="0"/>
                        </a:rPr>
                        <a:t>Note:</a:t>
                      </a:r>
                      <a:r>
                        <a:rPr lang="en-US" sz="1600" dirty="0">
                          <a:latin typeface="Arial Narrow" panose="020B0606020202030204" pitchFamily="34" charset="0"/>
                        </a:rPr>
                        <a:t> If you decide not to set a value for loc, it will default to choosing the “best” location.</a:t>
                      </a:r>
                    </a:p>
                  </a:txBody>
                  <a:tcPr marL="79115" marR="79115" marT="39558" marB="39558" anchor="ctr">
                    <a:lnL>
                      <a:noFill/>
                    </a:lnL>
                    <a:lnR>
                      <a:noFill/>
                    </a:lnR>
                    <a:lnT>
                      <a:noFill/>
                    </a:lnT>
                    <a:lnB>
                      <a:noFill/>
                    </a:lnB>
                    <a:solidFill>
                      <a:schemeClr val="bg2"/>
                    </a:solidFill>
                  </a:tcPr>
                </a:tc>
                <a:tc hMerge="1">
                  <a:txBody>
                    <a:bodyPr/>
                    <a:lstStyle/>
                    <a:p>
                      <a:endParaRPr lang="en-US" sz="1600" dirty="0"/>
                    </a:p>
                  </a:txBody>
                  <a:tcPr marL="79115" marR="79115" marT="39558" marB="39558" anchor="ctr">
                    <a:lnL>
                      <a:noFill/>
                    </a:lnL>
                    <a:lnR>
                      <a:noFill/>
                    </a:lnR>
                    <a:lnT>
                      <a:noFill/>
                    </a:lnT>
                    <a:lnB>
                      <a:noFill/>
                    </a:lnB>
                  </a:tcPr>
                </a:tc>
                <a:extLst>
                  <a:ext uri="{0D108BD9-81ED-4DB2-BD59-A6C34878D82A}">
                    <a16:rowId xmlns:a16="http://schemas.microsoft.com/office/drawing/2014/main" val="57623865"/>
                  </a:ext>
                </a:extLst>
              </a:tr>
            </a:tbl>
          </a:graphicData>
        </a:graphic>
      </p:graphicFrame>
      <p:sp>
        <p:nvSpPr>
          <p:cNvPr id="6" name="Rectangle 5">
            <a:extLst>
              <a:ext uri="{FF2B5EF4-FFF2-40B4-BE49-F238E27FC236}">
                <a16:creationId xmlns:a16="http://schemas.microsoft.com/office/drawing/2014/main" id="{67834A1B-FDBA-4200-A936-5C0E01F77CA6}"/>
              </a:ext>
            </a:extLst>
          </p:cNvPr>
          <p:cNvSpPr/>
          <p:nvPr/>
        </p:nvSpPr>
        <p:spPr>
          <a:xfrm>
            <a:off x="7897748" y="195230"/>
            <a:ext cx="4099199" cy="400110"/>
          </a:xfrm>
          <a:prstGeom prst="rect">
            <a:avLst/>
          </a:prstGeom>
        </p:spPr>
        <p:txBody>
          <a:bodyPr wrap="none">
            <a:spAutoFit/>
          </a:bodyPr>
          <a:lstStyle/>
          <a:p>
            <a:r>
              <a:rPr lang="en-US" sz="2000" dirty="0">
                <a:latin typeface="Arial Narrow" panose="020B0606020202030204" pitchFamily="34" charset="0"/>
              </a:rPr>
              <a:t>These are the position values loc accepts:</a:t>
            </a:r>
          </a:p>
        </p:txBody>
      </p:sp>
      <p:pic>
        <p:nvPicPr>
          <p:cNvPr id="8" name="Picture 7">
            <a:extLst>
              <a:ext uri="{FF2B5EF4-FFF2-40B4-BE49-F238E27FC236}">
                <a16:creationId xmlns:a16="http://schemas.microsoft.com/office/drawing/2014/main" id="{EEC5397C-565D-4574-9939-96CE9E428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347" y="3171962"/>
            <a:ext cx="5295944" cy="3587574"/>
          </a:xfrm>
          <a:prstGeom prst="rect">
            <a:avLst/>
          </a:prstGeom>
        </p:spPr>
      </p:pic>
    </p:spTree>
    <p:extLst>
      <p:ext uri="{BB962C8B-B14F-4D97-AF65-F5344CB8AC3E}">
        <p14:creationId xmlns:p14="http://schemas.microsoft.com/office/powerpoint/2010/main" val="6486256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dirty="0">
                <a:latin typeface="Arial Narrow" panose="020B0606020202030204" pitchFamily="34" charset="0"/>
              </a:rPr>
              <a:t>Legends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sz="2400" dirty="0">
                <a:latin typeface="Arial Narrow" panose="020B0606020202030204" pitchFamily="34" charset="0"/>
              </a:rPr>
              <a:t>Sometimes, it’s easier to label each line as we create it. </a:t>
            </a:r>
          </a:p>
          <a:p>
            <a:pPr marL="0" indent="0">
              <a:buNone/>
            </a:pPr>
            <a:r>
              <a:rPr lang="en-US" sz="2400" dirty="0">
                <a:latin typeface="Arial Narrow" panose="020B0606020202030204" pitchFamily="34" charset="0"/>
              </a:rPr>
              <a:t>If we want, we can use the keyword label inside of </a:t>
            </a:r>
            <a:r>
              <a:rPr lang="en-US" sz="2400" dirty="0" err="1">
                <a:solidFill>
                  <a:srgbClr val="FF0000"/>
                </a:solidFill>
                <a:latin typeface="Arial Narrow" panose="020B0606020202030204" pitchFamily="34" charset="0"/>
              </a:rPr>
              <a:t>plt.plot</a:t>
            </a:r>
            <a:r>
              <a:rPr lang="en-US" sz="2400" dirty="0">
                <a:solidFill>
                  <a:srgbClr val="FF0000"/>
                </a:solidFill>
                <a:latin typeface="Arial Narrow" panose="020B0606020202030204" pitchFamily="34" charset="0"/>
              </a:rPr>
              <a:t>()</a:t>
            </a:r>
            <a:r>
              <a:rPr lang="en-US" sz="2400" dirty="0">
                <a:latin typeface="Arial Narrow" panose="020B0606020202030204" pitchFamily="34" charset="0"/>
              </a:rPr>
              <a:t>. </a:t>
            </a:r>
          </a:p>
          <a:p>
            <a:pPr marL="0" indent="0">
              <a:buNone/>
            </a:pPr>
            <a:r>
              <a:rPr lang="en-US" sz="2400" dirty="0">
                <a:latin typeface="Arial Narrow" panose="020B0606020202030204" pitchFamily="34" charset="0"/>
              </a:rPr>
              <a:t>If we choose to do this, </a:t>
            </a:r>
            <a:r>
              <a:rPr lang="en-US" sz="2400" dirty="0">
                <a:solidFill>
                  <a:srgbClr val="FF0000"/>
                </a:solidFill>
                <a:latin typeface="Arial Narrow" panose="020B0606020202030204" pitchFamily="34" charset="0"/>
              </a:rPr>
              <a:t>we don’t pass any labels into</a:t>
            </a:r>
            <a:r>
              <a:rPr lang="en-US" sz="2400" dirty="0">
                <a:latin typeface="Arial Narrow" panose="020B0606020202030204" pitchFamily="34" charset="0"/>
              </a:rPr>
              <a:t> </a:t>
            </a:r>
            <a:r>
              <a:rPr lang="en-US" sz="2400" dirty="0" err="1">
                <a:solidFill>
                  <a:srgbClr val="FF0000"/>
                </a:solidFill>
                <a:latin typeface="Arial Narrow" panose="020B0606020202030204" pitchFamily="34" charset="0"/>
              </a:rPr>
              <a:t>plt.legend</a:t>
            </a:r>
            <a:r>
              <a:rPr lang="en-US" sz="2400" dirty="0">
                <a:solidFill>
                  <a:srgbClr val="FF0000"/>
                </a:solidFill>
                <a:latin typeface="Arial Narrow" panose="020B0606020202030204" pitchFamily="34" charset="0"/>
              </a:rPr>
              <a:t>()</a:t>
            </a:r>
            <a:r>
              <a:rPr lang="en-US" sz="2400" dirty="0">
                <a:latin typeface="Arial Narrow" panose="020B0606020202030204" pitchFamily="34" charset="0"/>
              </a:rPr>
              <a:t>. </a:t>
            </a:r>
          </a:p>
          <a:p>
            <a:pPr marL="0" indent="0">
              <a:buNone/>
            </a:pPr>
            <a:r>
              <a:rPr lang="en-US" sz="2400" dirty="0">
                <a:latin typeface="Arial Narrow" panose="020B0606020202030204" pitchFamily="34" charset="0"/>
              </a:rPr>
              <a:t>For example:</a:t>
            </a:r>
          </a:p>
        </p:txBody>
      </p:sp>
      <p:sp>
        <p:nvSpPr>
          <p:cNvPr id="4" name="Rectangle 3">
            <a:extLst>
              <a:ext uri="{FF2B5EF4-FFF2-40B4-BE49-F238E27FC236}">
                <a16:creationId xmlns:a16="http://schemas.microsoft.com/office/drawing/2014/main" id="{8BE6D46F-C3F6-42F2-A41F-DC13A02F1BEF}"/>
              </a:ext>
            </a:extLst>
          </p:cNvPr>
          <p:cNvSpPr/>
          <p:nvPr/>
        </p:nvSpPr>
        <p:spPr>
          <a:xfrm>
            <a:off x="752598" y="3434752"/>
            <a:ext cx="5744689" cy="1880771"/>
          </a:xfrm>
          <a:prstGeom prst="rect">
            <a:avLst/>
          </a:prstGeom>
          <a:ln>
            <a:solidFill>
              <a:schemeClr val="accent1"/>
            </a:solidFill>
          </a:ln>
        </p:spPr>
        <p:txBody>
          <a:bodyPr wrap="square">
            <a:spAutoFit/>
          </a:bodyPr>
          <a:lstStyle/>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([0, 1, 2, 3, 4], [0, 1, 4, 9, 16], label="parabola")</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([0, 1, 2, 3, 4], [0, 1, 8, 27, 64], label="cubic")</a:t>
            </a:r>
          </a:p>
          <a:p>
            <a:pPr>
              <a:lnSpc>
                <a:spcPct val="150000"/>
              </a:lnSpc>
            </a:pPr>
            <a:r>
              <a:rPr lang="en-US" sz="2000" dirty="0" err="1">
                <a:solidFill>
                  <a:schemeClr val="accent1"/>
                </a:solidFill>
                <a:latin typeface="Arial Narrow" panose="020B0606020202030204" pitchFamily="34" charset="0"/>
              </a:rPr>
              <a:t>plt.legend</a:t>
            </a:r>
            <a:r>
              <a:rPr lang="en-US" sz="2000" dirty="0">
                <a:solidFill>
                  <a:schemeClr val="accent1"/>
                </a:solidFill>
                <a:latin typeface="Arial Narrow" panose="020B0606020202030204" pitchFamily="34" charset="0"/>
              </a:rPr>
              <a:t>() # Still need this command!</a:t>
            </a:r>
          </a:p>
          <a:p>
            <a:pPr>
              <a:lnSpc>
                <a:spcPct val="150000"/>
              </a:lnSpc>
            </a:pPr>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77C9B0CE-B8A2-4120-9FF5-B1E308EC6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947" y="2631635"/>
            <a:ext cx="4725477" cy="3201129"/>
          </a:xfrm>
          <a:prstGeom prst="rect">
            <a:avLst/>
          </a:prstGeom>
        </p:spPr>
      </p:pic>
    </p:spTree>
    <p:extLst>
      <p:ext uri="{BB962C8B-B14F-4D97-AF65-F5344CB8AC3E}">
        <p14:creationId xmlns:p14="http://schemas.microsoft.com/office/powerpoint/2010/main" val="19789047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dirty="0">
                <a:latin typeface="Arial Narrow" panose="020B0606020202030204" pitchFamily="34" charset="0"/>
              </a:rPr>
              <a:t>Legends</a:t>
            </a:r>
            <a:endParaRPr lang="en-US" sz="4000" dirty="0">
              <a:solidFill>
                <a:srgbClr val="FF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199" y="1025236"/>
            <a:ext cx="10700657" cy="5555673"/>
          </a:xfrm>
        </p:spPr>
        <p:txBody>
          <a:bodyPr>
            <a:normAutofit/>
          </a:bodyPr>
          <a:lstStyle/>
          <a:p>
            <a:pPr marL="0" indent="0">
              <a:buNone/>
            </a:pPr>
            <a:r>
              <a:rPr lang="en-US" b="1" dirty="0">
                <a:solidFill>
                  <a:srgbClr val="FF0000"/>
                </a:solidFill>
                <a:latin typeface="Arial Narrow" panose="020B0606020202030204" pitchFamily="34" charset="0"/>
              </a:rPr>
              <a:t>Lab Task 6:</a:t>
            </a:r>
          </a:p>
          <a:p>
            <a:pPr marL="0" indent="0">
              <a:buNone/>
            </a:pPr>
            <a:r>
              <a:rPr lang="en-US" sz="2200" dirty="0">
                <a:latin typeface="Arial Narrow" panose="020B0606020202030204" pitchFamily="34" charset="0"/>
              </a:rPr>
              <a:t>Consider the three plotted lines. They represent the temperatures over the past year in Hyrule (</a:t>
            </a:r>
            <a:r>
              <a:rPr lang="en-US" sz="2200" dirty="0" err="1">
                <a:latin typeface="Arial Narrow" panose="020B0606020202030204" pitchFamily="34" charset="0"/>
              </a:rPr>
              <a:t>hyrule</a:t>
            </a:r>
            <a:r>
              <a:rPr lang="en-US" sz="2200" dirty="0">
                <a:latin typeface="Arial Narrow" panose="020B0606020202030204" pitchFamily="34" charset="0"/>
              </a:rPr>
              <a:t>), </a:t>
            </a:r>
            <a:r>
              <a:rPr lang="en-US" sz="2200" dirty="0" err="1">
                <a:latin typeface="Arial Narrow" panose="020B0606020202030204" pitchFamily="34" charset="0"/>
              </a:rPr>
              <a:t>Kakariko</a:t>
            </a:r>
            <a:r>
              <a:rPr lang="en-US" sz="2200" dirty="0">
                <a:latin typeface="Arial Narrow" panose="020B0606020202030204" pitchFamily="34" charset="0"/>
              </a:rPr>
              <a:t> (</a:t>
            </a:r>
            <a:r>
              <a:rPr lang="en-US" sz="2200" dirty="0" err="1">
                <a:latin typeface="Arial Narrow" panose="020B0606020202030204" pitchFamily="34" charset="0"/>
              </a:rPr>
              <a:t>kakariko</a:t>
            </a:r>
            <a:r>
              <a:rPr lang="en-US" sz="2200" dirty="0">
                <a:latin typeface="Arial Narrow" panose="020B0606020202030204" pitchFamily="34" charset="0"/>
              </a:rPr>
              <a:t>), and the </a:t>
            </a:r>
            <a:r>
              <a:rPr lang="en-US" sz="2200" dirty="0" err="1">
                <a:latin typeface="Arial Narrow" panose="020B0606020202030204" pitchFamily="34" charset="0"/>
              </a:rPr>
              <a:t>Gerudo</a:t>
            </a:r>
            <a:r>
              <a:rPr lang="en-US" sz="2200" dirty="0">
                <a:latin typeface="Arial Narrow" panose="020B0606020202030204" pitchFamily="34" charset="0"/>
              </a:rPr>
              <a:t> Valley (</a:t>
            </a:r>
            <a:r>
              <a:rPr lang="en-US" sz="2200" dirty="0" err="1">
                <a:latin typeface="Arial Narrow" panose="020B0606020202030204" pitchFamily="34" charset="0"/>
              </a:rPr>
              <a:t>gerudo</a:t>
            </a:r>
            <a:r>
              <a:rPr lang="en-US" sz="2200" dirty="0">
                <a:latin typeface="Arial Narrow" panose="020B0606020202030204" pitchFamily="34" charset="0"/>
              </a:rPr>
              <a:t>). </a:t>
            </a:r>
          </a:p>
          <a:p>
            <a:pPr marL="457200" indent="-457200">
              <a:buAutoNum type="alphaLcParenBoth"/>
            </a:pPr>
            <a:r>
              <a:rPr lang="en-US" sz="2200" dirty="0">
                <a:latin typeface="Arial Narrow" panose="020B0606020202030204" pitchFamily="34" charset="0"/>
              </a:rPr>
              <a:t>Create a list of strings containing "Hyrule", "</a:t>
            </a:r>
            <a:r>
              <a:rPr lang="en-US" sz="2200" dirty="0" err="1">
                <a:latin typeface="Arial Narrow" panose="020B0606020202030204" pitchFamily="34" charset="0"/>
              </a:rPr>
              <a:t>Kakariko</a:t>
            </a:r>
            <a:r>
              <a:rPr lang="en-US" sz="2200" dirty="0">
                <a:latin typeface="Arial Narrow" panose="020B0606020202030204" pitchFamily="34" charset="0"/>
              </a:rPr>
              <a:t>", and "</a:t>
            </a:r>
            <a:r>
              <a:rPr lang="en-US" sz="2200" dirty="0" err="1">
                <a:latin typeface="Arial Narrow" panose="020B0606020202030204" pitchFamily="34" charset="0"/>
              </a:rPr>
              <a:t>Gerudo</a:t>
            </a:r>
            <a:r>
              <a:rPr lang="en-US" sz="2200" dirty="0">
                <a:latin typeface="Arial Narrow" panose="020B0606020202030204" pitchFamily="34" charset="0"/>
              </a:rPr>
              <a:t> Valley", and store it in a variable called </a:t>
            </a:r>
            <a:r>
              <a:rPr lang="en-US" sz="2200" dirty="0" err="1">
                <a:latin typeface="Arial Narrow" panose="020B0606020202030204" pitchFamily="34" charset="0"/>
              </a:rPr>
              <a:t>legend_labels</a:t>
            </a:r>
            <a:r>
              <a:rPr lang="en-US" sz="2200" dirty="0">
                <a:latin typeface="Arial Narrow" panose="020B0606020202030204" pitchFamily="34" charset="0"/>
              </a:rPr>
              <a:t>.</a:t>
            </a:r>
          </a:p>
          <a:p>
            <a:pPr marL="457200" indent="-457200">
              <a:buAutoNum type="alphaLcParenBoth"/>
            </a:pPr>
            <a:r>
              <a:rPr lang="en-US" sz="2200" dirty="0">
                <a:latin typeface="Arial Narrow" panose="020B0606020202030204" pitchFamily="34" charset="0"/>
              </a:rPr>
              <a:t>Create a legend for the graph by feeding in </a:t>
            </a:r>
            <a:r>
              <a:rPr lang="en-US" sz="2200" dirty="0" err="1">
                <a:latin typeface="Arial Narrow" panose="020B0606020202030204" pitchFamily="34" charset="0"/>
              </a:rPr>
              <a:t>legend_labels</a:t>
            </a:r>
            <a:r>
              <a:rPr lang="en-US" sz="2200" dirty="0">
                <a:latin typeface="Arial Narrow" panose="020B0606020202030204" pitchFamily="34" charset="0"/>
              </a:rPr>
              <a:t> into </a:t>
            </a:r>
            <a:r>
              <a:rPr lang="en-US" sz="2200" dirty="0" err="1">
                <a:latin typeface="Arial Narrow" panose="020B0606020202030204" pitchFamily="34" charset="0"/>
              </a:rPr>
              <a:t>plt.legend</a:t>
            </a:r>
            <a:r>
              <a:rPr lang="en-US" sz="2200" dirty="0">
                <a:latin typeface="Arial Narrow" panose="020B0606020202030204" pitchFamily="34" charset="0"/>
              </a:rPr>
              <a:t>().</a:t>
            </a:r>
          </a:p>
          <a:p>
            <a:pPr marL="457200" indent="-457200">
              <a:buAutoNum type="alphaLcParenBoth"/>
            </a:pPr>
            <a:r>
              <a:rPr lang="en-US" sz="2200" dirty="0">
                <a:latin typeface="Arial Narrow" panose="020B0606020202030204" pitchFamily="34" charset="0"/>
              </a:rPr>
              <a:t>Set the legend to be at the lower center of the chart.</a:t>
            </a:r>
          </a:p>
        </p:txBody>
      </p:sp>
    </p:spTree>
    <p:extLst>
      <p:ext uri="{BB962C8B-B14F-4D97-AF65-F5344CB8AC3E}">
        <p14:creationId xmlns:p14="http://schemas.microsoft.com/office/powerpoint/2010/main" val="16145516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a:t>
            </a:r>
            <a:r>
              <a:rPr lang="en-US" sz="4000" dirty="0">
                <a:latin typeface="Arial Narrow" panose="020B0606020202030204" pitchFamily="34" charset="0"/>
              </a:rPr>
              <a:t>Legends</a:t>
            </a:r>
            <a:endParaRPr lang="en-US" sz="4000" dirty="0">
              <a:solidFill>
                <a:srgbClr val="FF0000"/>
              </a:solidFill>
              <a:latin typeface="Arial Narrow" panose="020B0606020202030204" pitchFamily="34" charset="0"/>
            </a:endParaRPr>
          </a:p>
        </p:txBody>
      </p:sp>
      <p:sp>
        <p:nvSpPr>
          <p:cNvPr id="4" name="Rectangle 3">
            <a:extLst>
              <a:ext uri="{FF2B5EF4-FFF2-40B4-BE49-F238E27FC236}">
                <a16:creationId xmlns:a16="http://schemas.microsoft.com/office/drawing/2014/main" id="{44DD36EB-D465-45BA-AEEF-5A86E70CAA94}"/>
              </a:ext>
            </a:extLst>
          </p:cNvPr>
          <p:cNvSpPr/>
          <p:nvPr/>
        </p:nvSpPr>
        <p:spPr>
          <a:xfrm>
            <a:off x="699654" y="1139041"/>
            <a:ext cx="6096000" cy="4401205"/>
          </a:xfrm>
          <a:prstGeom prst="rect">
            <a:avLst/>
          </a:prstGeom>
          <a:ln>
            <a:solidFill>
              <a:schemeClr val="accent1"/>
            </a:solidFill>
          </a:ln>
        </p:spPr>
        <p:txBody>
          <a:bodyPr>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months = range(12)</a:t>
            </a:r>
          </a:p>
          <a:p>
            <a:r>
              <a:rPr lang="en-US" sz="2000" dirty="0" err="1">
                <a:solidFill>
                  <a:schemeClr val="accent1"/>
                </a:solidFill>
                <a:latin typeface="Arial Narrow" panose="020B0606020202030204" pitchFamily="34" charset="0"/>
              </a:rPr>
              <a:t>hyrule</a:t>
            </a:r>
            <a:r>
              <a:rPr lang="en-US" sz="2000" dirty="0">
                <a:solidFill>
                  <a:schemeClr val="accent1"/>
                </a:solidFill>
                <a:latin typeface="Arial Narrow" panose="020B0606020202030204" pitchFamily="34" charset="0"/>
              </a:rPr>
              <a:t> = [63, 65, 68, 70, 72, 72, 73, 74, 71, 70, 68, 64]</a:t>
            </a:r>
          </a:p>
          <a:p>
            <a:r>
              <a:rPr lang="en-US" sz="2000" dirty="0" err="1">
                <a:solidFill>
                  <a:schemeClr val="accent1"/>
                </a:solidFill>
                <a:latin typeface="Arial Narrow" panose="020B0606020202030204" pitchFamily="34" charset="0"/>
              </a:rPr>
              <a:t>kakariko</a:t>
            </a:r>
            <a:r>
              <a:rPr lang="en-US" sz="2000" dirty="0">
                <a:solidFill>
                  <a:schemeClr val="accent1"/>
                </a:solidFill>
                <a:latin typeface="Arial Narrow" panose="020B0606020202030204" pitchFamily="34" charset="0"/>
              </a:rPr>
              <a:t> = [52, 52, 53, 68, 73, 74, 74, 76, 71, 62, 58, 54]</a:t>
            </a:r>
          </a:p>
          <a:p>
            <a:r>
              <a:rPr lang="en-US" sz="2000" dirty="0" err="1">
                <a:solidFill>
                  <a:schemeClr val="accent1"/>
                </a:solidFill>
                <a:latin typeface="Arial Narrow" panose="020B0606020202030204" pitchFamily="34" charset="0"/>
              </a:rPr>
              <a:t>gerudo</a:t>
            </a:r>
            <a:r>
              <a:rPr lang="en-US" sz="2000" dirty="0">
                <a:solidFill>
                  <a:schemeClr val="accent1"/>
                </a:solidFill>
                <a:latin typeface="Arial Narrow" panose="020B0606020202030204" pitchFamily="34" charset="0"/>
              </a:rPr>
              <a:t> = [98, 99, 99, 100, 99, 100, 98, 101, 101, 97, 98, 99]</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(months, </a:t>
            </a:r>
            <a:r>
              <a:rPr lang="en-US" sz="2000" dirty="0" err="1">
                <a:solidFill>
                  <a:schemeClr val="accent1"/>
                </a:solidFill>
                <a:latin typeface="Arial Narrow" panose="020B0606020202030204" pitchFamily="34" charset="0"/>
              </a:rPr>
              <a:t>hyrule</a:t>
            </a:r>
            <a:r>
              <a:rPr lang="en-US" sz="2000" dirty="0">
                <a:solidFill>
                  <a:schemeClr val="accent1"/>
                </a:solidFill>
                <a:latin typeface="Arial Narrow" panose="020B0606020202030204" pitchFamily="34" charset="0"/>
              </a:rPr>
              <a:t>)</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(months, </a:t>
            </a:r>
            <a:r>
              <a:rPr lang="en-US" sz="2000" dirty="0" err="1">
                <a:solidFill>
                  <a:schemeClr val="accent1"/>
                </a:solidFill>
                <a:latin typeface="Arial Narrow" panose="020B0606020202030204" pitchFamily="34" charset="0"/>
              </a:rPr>
              <a:t>kakariko</a:t>
            </a:r>
            <a:r>
              <a:rPr lang="en-US" sz="2000" dirty="0">
                <a:solidFill>
                  <a:schemeClr val="accent1"/>
                </a:solidFill>
                <a:latin typeface="Arial Narrow" panose="020B0606020202030204" pitchFamily="34" charset="0"/>
              </a:rPr>
              <a:t>)</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(months, </a:t>
            </a:r>
            <a:r>
              <a:rPr lang="en-US" sz="2000" dirty="0" err="1">
                <a:solidFill>
                  <a:schemeClr val="accent1"/>
                </a:solidFill>
                <a:latin typeface="Arial Narrow" panose="020B0606020202030204" pitchFamily="34" charset="0"/>
              </a:rPr>
              <a:t>gerudo</a:t>
            </a:r>
            <a:r>
              <a:rPr lang="en-US" sz="2000" dirty="0">
                <a:solidFill>
                  <a:schemeClr val="accent1"/>
                </a:solidFill>
                <a:latin typeface="Arial Narrow" panose="020B0606020202030204" pitchFamily="34" charset="0"/>
              </a:rPr>
              <a:t>)</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#create your legend here</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3D57659F-6690-47FB-B527-5F1077EF1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645" y="1472482"/>
            <a:ext cx="5058481" cy="3734321"/>
          </a:xfrm>
          <a:prstGeom prst="rect">
            <a:avLst/>
          </a:prstGeom>
        </p:spPr>
      </p:pic>
    </p:spTree>
    <p:extLst>
      <p:ext uri="{BB962C8B-B14F-4D97-AF65-F5344CB8AC3E}">
        <p14:creationId xmlns:p14="http://schemas.microsoft.com/office/powerpoint/2010/main" val="3256222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319314"/>
            <a:ext cx="10515600" cy="681037"/>
          </a:xfrm>
        </p:spPr>
        <p:txBody>
          <a:bodyPr>
            <a:normAutofit fontScale="90000"/>
          </a:bodyPr>
          <a:lstStyle/>
          <a:p>
            <a:r>
              <a:rPr lang="en-US" sz="4000" dirty="0">
                <a:solidFill>
                  <a:srgbClr val="FF0000"/>
                </a:solidFill>
                <a:latin typeface="Arial Narrow" panose="020B0606020202030204" pitchFamily="34" charset="0"/>
              </a:rPr>
              <a:t>Line Graphs in Matplotlib: </a:t>
            </a:r>
            <a:r>
              <a:rPr lang="en-US" sz="4000" dirty="0">
                <a:latin typeface="Arial Narrow" panose="020B0606020202030204" pitchFamily="34" charset="0"/>
              </a:rPr>
              <a:t>Legends</a:t>
            </a:r>
            <a:br>
              <a:rPr lang="en-US" sz="4000" dirty="0">
                <a:latin typeface="Arial Narrow" panose="020B0606020202030204" pitchFamily="34" charset="0"/>
              </a:rPr>
            </a:br>
            <a:r>
              <a:rPr lang="en-US" sz="3600" dirty="0">
                <a:latin typeface="Arial Narrow" panose="020B0606020202030204" pitchFamily="34" charset="0"/>
              </a:rPr>
              <a:t>Solution:</a:t>
            </a:r>
            <a:endParaRPr lang="en-US" sz="4000" dirty="0">
              <a:solidFill>
                <a:srgbClr val="FF0000"/>
              </a:solidFill>
              <a:latin typeface="Arial Narrow" panose="020B0606020202030204" pitchFamily="34" charset="0"/>
            </a:endParaRPr>
          </a:p>
        </p:txBody>
      </p:sp>
      <p:sp>
        <p:nvSpPr>
          <p:cNvPr id="4" name="Rectangle 3">
            <a:extLst>
              <a:ext uri="{FF2B5EF4-FFF2-40B4-BE49-F238E27FC236}">
                <a16:creationId xmlns:a16="http://schemas.microsoft.com/office/drawing/2014/main" id="{105B931F-6464-4405-A929-04ECCB7B86F1}"/>
              </a:ext>
            </a:extLst>
          </p:cNvPr>
          <p:cNvSpPr/>
          <p:nvPr/>
        </p:nvSpPr>
        <p:spPr>
          <a:xfrm>
            <a:off x="447426" y="1275707"/>
            <a:ext cx="6139543" cy="5262979"/>
          </a:xfrm>
          <a:prstGeom prst="rect">
            <a:avLst/>
          </a:prstGeom>
          <a:ln>
            <a:solidFill>
              <a:schemeClr val="accent1"/>
            </a:solidFill>
          </a:ln>
        </p:spPr>
        <p:txBody>
          <a:bodyPr wrap="square">
            <a:spAutoFit/>
          </a:bodyPr>
          <a:lstStyle/>
          <a:p>
            <a:r>
              <a:rPr lang="en-US" sz="2100" dirty="0">
                <a:solidFill>
                  <a:schemeClr val="accent1"/>
                </a:solidFill>
                <a:latin typeface="Arial Narrow" panose="020B0606020202030204" pitchFamily="34" charset="0"/>
              </a:rPr>
              <a:t>from matplotlib import </a:t>
            </a:r>
            <a:r>
              <a:rPr lang="en-US" sz="2100" dirty="0" err="1">
                <a:solidFill>
                  <a:schemeClr val="accent1"/>
                </a:solidFill>
                <a:latin typeface="Arial Narrow" panose="020B0606020202030204" pitchFamily="34" charset="0"/>
              </a:rPr>
              <a:t>pyplot</a:t>
            </a:r>
            <a:r>
              <a:rPr lang="en-US" sz="2100" dirty="0">
                <a:solidFill>
                  <a:schemeClr val="accent1"/>
                </a:solidFill>
                <a:latin typeface="Arial Narrow" panose="020B0606020202030204" pitchFamily="34" charset="0"/>
              </a:rPr>
              <a:t> as </a:t>
            </a:r>
            <a:r>
              <a:rPr lang="en-US" sz="2100" dirty="0" err="1">
                <a:solidFill>
                  <a:schemeClr val="accent1"/>
                </a:solidFill>
                <a:latin typeface="Arial Narrow" panose="020B0606020202030204" pitchFamily="34" charset="0"/>
              </a:rPr>
              <a:t>plt</a:t>
            </a:r>
            <a:endParaRPr lang="en-US" sz="2100" dirty="0">
              <a:solidFill>
                <a:schemeClr val="accent1"/>
              </a:solidFill>
              <a:latin typeface="Arial Narrow" panose="020B0606020202030204" pitchFamily="34" charset="0"/>
            </a:endParaRPr>
          </a:p>
          <a:p>
            <a:endParaRPr lang="en-US" sz="2100" dirty="0">
              <a:solidFill>
                <a:schemeClr val="accent1"/>
              </a:solidFill>
              <a:latin typeface="Arial Narrow" panose="020B0606020202030204" pitchFamily="34" charset="0"/>
            </a:endParaRPr>
          </a:p>
          <a:p>
            <a:r>
              <a:rPr lang="en-US" sz="2100" dirty="0">
                <a:solidFill>
                  <a:schemeClr val="accent1"/>
                </a:solidFill>
                <a:latin typeface="Arial Narrow" panose="020B0606020202030204" pitchFamily="34" charset="0"/>
              </a:rPr>
              <a:t>months = range(12)</a:t>
            </a:r>
          </a:p>
          <a:p>
            <a:r>
              <a:rPr lang="en-US" sz="2100" dirty="0" err="1">
                <a:solidFill>
                  <a:schemeClr val="accent1"/>
                </a:solidFill>
                <a:latin typeface="Arial Narrow" panose="020B0606020202030204" pitchFamily="34" charset="0"/>
              </a:rPr>
              <a:t>hyrule</a:t>
            </a:r>
            <a:r>
              <a:rPr lang="en-US" sz="2100" dirty="0">
                <a:solidFill>
                  <a:schemeClr val="accent1"/>
                </a:solidFill>
                <a:latin typeface="Arial Narrow" panose="020B0606020202030204" pitchFamily="34" charset="0"/>
              </a:rPr>
              <a:t> = [63, 65, 68, 70, 72, 72, 73, 74, 71, 70, 68, 64]</a:t>
            </a:r>
          </a:p>
          <a:p>
            <a:r>
              <a:rPr lang="en-US" sz="2100" dirty="0" err="1">
                <a:solidFill>
                  <a:schemeClr val="accent1"/>
                </a:solidFill>
                <a:latin typeface="Arial Narrow" panose="020B0606020202030204" pitchFamily="34" charset="0"/>
              </a:rPr>
              <a:t>kakariko</a:t>
            </a:r>
            <a:r>
              <a:rPr lang="en-US" sz="2100" dirty="0">
                <a:solidFill>
                  <a:schemeClr val="accent1"/>
                </a:solidFill>
                <a:latin typeface="Arial Narrow" panose="020B0606020202030204" pitchFamily="34" charset="0"/>
              </a:rPr>
              <a:t> = [52, 52, 53, 68, 73, 74, 74, 76, 71, 62, 58, 54]</a:t>
            </a:r>
          </a:p>
          <a:p>
            <a:r>
              <a:rPr lang="en-US" sz="2100" dirty="0" err="1">
                <a:solidFill>
                  <a:schemeClr val="accent1"/>
                </a:solidFill>
                <a:latin typeface="Arial Narrow" panose="020B0606020202030204" pitchFamily="34" charset="0"/>
              </a:rPr>
              <a:t>gerudo</a:t>
            </a:r>
            <a:r>
              <a:rPr lang="en-US" sz="2100" dirty="0">
                <a:solidFill>
                  <a:schemeClr val="accent1"/>
                </a:solidFill>
                <a:latin typeface="Arial Narrow" panose="020B0606020202030204" pitchFamily="34" charset="0"/>
              </a:rPr>
              <a:t> = [98, 99, 99, 100, 99, 100, 98, 101, 101, 97, 98, 99]</a:t>
            </a:r>
          </a:p>
          <a:p>
            <a:endParaRPr lang="en-US" sz="2100" dirty="0">
              <a:solidFill>
                <a:schemeClr val="accent1"/>
              </a:solidFill>
              <a:latin typeface="Arial Narrow" panose="020B0606020202030204" pitchFamily="34" charset="0"/>
            </a:endParaRPr>
          </a:p>
          <a:p>
            <a:r>
              <a:rPr lang="en-US" sz="2100" dirty="0" err="1">
                <a:solidFill>
                  <a:schemeClr val="accent1"/>
                </a:solidFill>
                <a:latin typeface="Arial Narrow" panose="020B0606020202030204" pitchFamily="34" charset="0"/>
              </a:rPr>
              <a:t>plt.plot</a:t>
            </a:r>
            <a:r>
              <a:rPr lang="en-US" sz="2100" dirty="0">
                <a:solidFill>
                  <a:schemeClr val="accent1"/>
                </a:solidFill>
                <a:latin typeface="Arial Narrow" panose="020B0606020202030204" pitchFamily="34" charset="0"/>
              </a:rPr>
              <a:t>(months, </a:t>
            </a:r>
            <a:r>
              <a:rPr lang="en-US" sz="2100" dirty="0" err="1">
                <a:solidFill>
                  <a:schemeClr val="accent1"/>
                </a:solidFill>
                <a:latin typeface="Arial Narrow" panose="020B0606020202030204" pitchFamily="34" charset="0"/>
              </a:rPr>
              <a:t>hyrule</a:t>
            </a:r>
            <a:r>
              <a:rPr lang="en-US" sz="2100" dirty="0">
                <a:solidFill>
                  <a:schemeClr val="accent1"/>
                </a:solidFill>
                <a:latin typeface="Arial Narrow" panose="020B0606020202030204" pitchFamily="34" charset="0"/>
              </a:rPr>
              <a:t>)</a:t>
            </a:r>
          </a:p>
          <a:p>
            <a:r>
              <a:rPr lang="en-US" sz="2100" dirty="0" err="1">
                <a:solidFill>
                  <a:schemeClr val="accent1"/>
                </a:solidFill>
                <a:latin typeface="Arial Narrow" panose="020B0606020202030204" pitchFamily="34" charset="0"/>
              </a:rPr>
              <a:t>plt.plot</a:t>
            </a:r>
            <a:r>
              <a:rPr lang="en-US" sz="2100" dirty="0">
                <a:solidFill>
                  <a:schemeClr val="accent1"/>
                </a:solidFill>
                <a:latin typeface="Arial Narrow" panose="020B0606020202030204" pitchFamily="34" charset="0"/>
              </a:rPr>
              <a:t>(months, </a:t>
            </a:r>
            <a:r>
              <a:rPr lang="en-US" sz="2100" dirty="0" err="1">
                <a:solidFill>
                  <a:schemeClr val="accent1"/>
                </a:solidFill>
                <a:latin typeface="Arial Narrow" panose="020B0606020202030204" pitchFamily="34" charset="0"/>
              </a:rPr>
              <a:t>kakariko</a:t>
            </a:r>
            <a:r>
              <a:rPr lang="en-US" sz="2100" dirty="0">
                <a:solidFill>
                  <a:schemeClr val="accent1"/>
                </a:solidFill>
                <a:latin typeface="Arial Narrow" panose="020B0606020202030204" pitchFamily="34" charset="0"/>
              </a:rPr>
              <a:t>)</a:t>
            </a:r>
          </a:p>
          <a:p>
            <a:r>
              <a:rPr lang="en-US" sz="2100" dirty="0" err="1">
                <a:solidFill>
                  <a:schemeClr val="accent1"/>
                </a:solidFill>
                <a:latin typeface="Arial Narrow" panose="020B0606020202030204" pitchFamily="34" charset="0"/>
              </a:rPr>
              <a:t>plt.plot</a:t>
            </a:r>
            <a:r>
              <a:rPr lang="en-US" sz="2100" dirty="0">
                <a:solidFill>
                  <a:schemeClr val="accent1"/>
                </a:solidFill>
                <a:latin typeface="Arial Narrow" panose="020B0606020202030204" pitchFamily="34" charset="0"/>
              </a:rPr>
              <a:t>(months, </a:t>
            </a:r>
            <a:r>
              <a:rPr lang="en-US" sz="2100" dirty="0" err="1">
                <a:solidFill>
                  <a:schemeClr val="accent1"/>
                </a:solidFill>
                <a:latin typeface="Arial Narrow" panose="020B0606020202030204" pitchFamily="34" charset="0"/>
              </a:rPr>
              <a:t>gerudo</a:t>
            </a:r>
            <a:r>
              <a:rPr lang="en-US" sz="2100" dirty="0">
                <a:solidFill>
                  <a:schemeClr val="accent1"/>
                </a:solidFill>
                <a:latin typeface="Arial Narrow" panose="020B0606020202030204" pitchFamily="34" charset="0"/>
              </a:rPr>
              <a:t>)</a:t>
            </a:r>
          </a:p>
          <a:p>
            <a:endParaRPr lang="en-US" sz="2100" dirty="0">
              <a:solidFill>
                <a:schemeClr val="accent1"/>
              </a:solidFill>
              <a:latin typeface="Arial Narrow" panose="020B0606020202030204" pitchFamily="34" charset="0"/>
            </a:endParaRPr>
          </a:p>
          <a:p>
            <a:r>
              <a:rPr lang="en-US" sz="2100" dirty="0">
                <a:solidFill>
                  <a:schemeClr val="accent1"/>
                </a:solidFill>
                <a:latin typeface="Arial Narrow" panose="020B0606020202030204" pitchFamily="34" charset="0"/>
              </a:rPr>
              <a:t>#create your legend here</a:t>
            </a:r>
          </a:p>
          <a:p>
            <a:r>
              <a:rPr lang="en-US" sz="2100" dirty="0" err="1">
                <a:solidFill>
                  <a:schemeClr val="accent1"/>
                </a:solidFill>
                <a:latin typeface="Arial Narrow" panose="020B0606020202030204" pitchFamily="34" charset="0"/>
              </a:rPr>
              <a:t>legend_labels</a:t>
            </a:r>
            <a:r>
              <a:rPr lang="en-US" sz="2100" dirty="0">
                <a:solidFill>
                  <a:schemeClr val="accent1"/>
                </a:solidFill>
                <a:latin typeface="Arial Narrow" panose="020B0606020202030204" pitchFamily="34" charset="0"/>
              </a:rPr>
              <a:t> = ["Hyrule", "</a:t>
            </a:r>
            <a:r>
              <a:rPr lang="en-US" sz="2100" dirty="0" err="1">
                <a:solidFill>
                  <a:schemeClr val="accent1"/>
                </a:solidFill>
                <a:latin typeface="Arial Narrow" panose="020B0606020202030204" pitchFamily="34" charset="0"/>
              </a:rPr>
              <a:t>Kakariko</a:t>
            </a:r>
            <a:r>
              <a:rPr lang="en-US" sz="2100" dirty="0">
                <a:solidFill>
                  <a:schemeClr val="accent1"/>
                </a:solidFill>
                <a:latin typeface="Arial Narrow" panose="020B0606020202030204" pitchFamily="34" charset="0"/>
              </a:rPr>
              <a:t>", "</a:t>
            </a:r>
            <a:r>
              <a:rPr lang="en-US" sz="2100" dirty="0" err="1">
                <a:solidFill>
                  <a:schemeClr val="accent1"/>
                </a:solidFill>
                <a:latin typeface="Arial Narrow" panose="020B0606020202030204" pitchFamily="34" charset="0"/>
              </a:rPr>
              <a:t>Gerudo</a:t>
            </a:r>
            <a:r>
              <a:rPr lang="en-US" sz="2100" dirty="0">
                <a:solidFill>
                  <a:schemeClr val="accent1"/>
                </a:solidFill>
                <a:latin typeface="Arial Narrow" panose="020B0606020202030204" pitchFamily="34" charset="0"/>
              </a:rPr>
              <a:t> Valley"]</a:t>
            </a:r>
          </a:p>
          <a:p>
            <a:r>
              <a:rPr lang="en-US" sz="2100" dirty="0" err="1">
                <a:solidFill>
                  <a:schemeClr val="accent1"/>
                </a:solidFill>
                <a:latin typeface="Arial Narrow" panose="020B0606020202030204" pitchFamily="34" charset="0"/>
              </a:rPr>
              <a:t>plt.legend</a:t>
            </a:r>
            <a:r>
              <a:rPr lang="en-US" sz="2100" dirty="0">
                <a:solidFill>
                  <a:schemeClr val="accent1"/>
                </a:solidFill>
                <a:latin typeface="Arial Narrow" panose="020B0606020202030204" pitchFamily="34" charset="0"/>
              </a:rPr>
              <a:t>(</a:t>
            </a:r>
            <a:r>
              <a:rPr lang="en-US" sz="2100" dirty="0" err="1">
                <a:solidFill>
                  <a:schemeClr val="accent1"/>
                </a:solidFill>
                <a:latin typeface="Arial Narrow" panose="020B0606020202030204" pitchFamily="34" charset="0"/>
              </a:rPr>
              <a:t>legend_labels</a:t>
            </a:r>
            <a:r>
              <a:rPr lang="en-US" sz="2100" dirty="0">
                <a:solidFill>
                  <a:schemeClr val="accent1"/>
                </a:solidFill>
                <a:latin typeface="Arial Narrow" panose="020B0606020202030204" pitchFamily="34" charset="0"/>
              </a:rPr>
              <a:t>, loc=8)</a:t>
            </a:r>
          </a:p>
          <a:p>
            <a:endParaRPr lang="en-US" sz="2100" dirty="0">
              <a:solidFill>
                <a:schemeClr val="accent1"/>
              </a:solidFill>
              <a:latin typeface="Arial Narrow" panose="020B0606020202030204" pitchFamily="34" charset="0"/>
            </a:endParaRPr>
          </a:p>
          <a:p>
            <a:r>
              <a:rPr lang="en-US" sz="2100" dirty="0" err="1">
                <a:solidFill>
                  <a:schemeClr val="accent1"/>
                </a:solidFill>
                <a:latin typeface="Arial Narrow" panose="020B0606020202030204" pitchFamily="34" charset="0"/>
              </a:rPr>
              <a:t>plt.show</a:t>
            </a:r>
            <a:r>
              <a:rPr lang="en-US" sz="21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D60DD743-C237-4FC0-9D5B-A7CEAA18C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857" y="1572799"/>
            <a:ext cx="5343777" cy="4000688"/>
          </a:xfrm>
          <a:prstGeom prst="rect">
            <a:avLst/>
          </a:prstGeom>
        </p:spPr>
      </p:pic>
    </p:spTree>
    <p:extLst>
      <p:ext uri="{BB962C8B-B14F-4D97-AF65-F5344CB8AC3E}">
        <p14:creationId xmlns:p14="http://schemas.microsoft.com/office/powerpoint/2010/main" val="26872032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Modify Ticks</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199" y="1025236"/>
            <a:ext cx="11121571" cy="5555673"/>
          </a:xfrm>
        </p:spPr>
        <p:txBody>
          <a:bodyPr>
            <a:normAutofit/>
          </a:bodyPr>
          <a:lstStyle/>
          <a:p>
            <a:pPr marL="0" indent="0">
              <a:buNone/>
            </a:pPr>
            <a:r>
              <a:rPr lang="en-US" sz="2400" b="1" dirty="0">
                <a:solidFill>
                  <a:schemeClr val="accent1"/>
                </a:solidFill>
                <a:latin typeface="Arial Narrow" panose="020B0606020202030204" pitchFamily="34" charset="0"/>
              </a:rPr>
              <a:t>Why modify tick marks?</a:t>
            </a:r>
          </a:p>
          <a:p>
            <a:pPr marL="0" indent="0">
              <a:buNone/>
            </a:pPr>
            <a:r>
              <a:rPr lang="en-US" sz="2400" dirty="0">
                <a:latin typeface="Arial Narrow" panose="020B0606020202030204" pitchFamily="34" charset="0"/>
              </a:rPr>
              <a:t>Because our plots can have multiple subplots, we have to specify which one we want to modify. </a:t>
            </a:r>
          </a:p>
          <a:p>
            <a:pPr marL="0" indent="0">
              <a:buNone/>
            </a:pPr>
            <a:r>
              <a:rPr lang="en-US" sz="2400" dirty="0">
                <a:latin typeface="Arial Narrow" panose="020B0606020202030204" pitchFamily="34" charset="0"/>
              </a:rPr>
              <a:t>In order to do that, we call </a:t>
            </a:r>
            <a:r>
              <a:rPr lang="en-US" sz="2400" dirty="0" err="1">
                <a:latin typeface="Arial Narrow" panose="020B0606020202030204" pitchFamily="34" charset="0"/>
              </a:rPr>
              <a:t>plt.subplot</a:t>
            </a:r>
            <a:r>
              <a:rPr lang="en-US" sz="2400" dirty="0">
                <a:latin typeface="Arial Narrow" panose="020B0606020202030204" pitchFamily="34" charset="0"/>
              </a:rPr>
              <a:t>() as:</a:t>
            </a:r>
          </a:p>
          <a:p>
            <a:pPr marL="0" indent="0">
              <a:buNone/>
            </a:pPr>
            <a:endParaRPr lang="en-US" sz="1200" dirty="0">
              <a:latin typeface="Arial Narrow" panose="020B0606020202030204" pitchFamily="34" charset="0"/>
            </a:endParaRPr>
          </a:p>
          <a:p>
            <a:pPr marL="0" indent="0">
              <a:buNone/>
            </a:pPr>
            <a:r>
              <a:rPr lang="en-US" sz="2400" dirty="0">
                <a:solidFill>
                  <a:schemeClr val="accent1"/>
                </a:solidFill>
                <a:latin typeface="Arial Narrow" panose="020B0606020202030204" pitchFamily="34" charset="0"/>
              </a:rPr>
              <a:t>ax = </a:t>
            </a:r>
            <a:r>
              <a:rPr lang="en-US" sz="2400" dirty="0" err="1">
                <a:solidFill>
                  <a:schemeClr val="accent1"/>
                </a:solidFill>
                <a:latin typeface="Arial Narrow" panose="020B0606020202030204" pitchFamily="34" charset="0"/>
              </a:rPr>
              <a:t>plt.subplot</a:t>
            </a:r>
            <a:r>
              <a:rPr lang="en-US" sz="2400" dirty="0">
                <a:solidFill>
                  <a:schemeClr val="accent1"/>
                </a:solidFill>
                <a:latin typeface="Arial Narrow" panose="020B0606020202030204" pitchFamily="34" charset="0"/>
              </a:rPr>
              <a:t>(1, 1, 1)</a:t>
            </a:r>
          </a:p>
          <a:p>
            <a:pPr marL="0" indent="0">
              <a:buNone/>
            </a:pPr>
            <a:endParaRPr lang="en-US" sz="1400" dirty="0">
              <a:latin typeface="Arial Narrow" panose="020B0606020202030204" pitchFamily="34" charset="0"/>
            </a:endParaRPr>
          </a:p>
          <a:p>
            <a:pPr marL="0" indent="0">
              <a:buNone/>
            </a:pPr>
            <a:r>
              <a:rPr lang="en-US" sz="2400" dirty="0">
                <a:solidFill>
                  <a:srgbClr val="FF0000"/>
                </a:solidFill>
                <a:latin typeface="Arial Narrow" panose="020B0606020202030204" pitchFamily="34" charset="0"/>
              </a:rPr>
              <a:t>ax is an axes object, and it lets us modify the axes belonging to a specific subplot</a:t>
            </a:r>
            <a:r>
              <a:rPr lang="en-US" sz="2400" dirty="0">
                <a:latin typeface="Arial Narrow" panose="020B0606020202030204" pitchFamily="34" charset="0"/>
              </a:rPr>
              <a:t>. </a:t>
            </a:r>
          </a:p>
          <a:p>
            <a:pPr marL="0" indent="0">
              <a:buNone/>
            </a:pPr>
            <a:endParaRPr lang="en-US" sz="2400" dirty="0">
              <a:latin typeface="Arial Narrow" panose="020B0606020202030204" pitchFamily="34" charset="0"/>
            </a:endParaRPr>
          </a:p>
          <a:p>
            <a:pPr marL="0" indent="0">
              <a:buNone/>
            </a:pPr>
            <a:r>
              <a:rPr lang="en-US" sz="2400" dirty="0">
                <a:latin typeface="Arial Narrow" panose="020B0606020202030204" pitchFamily="34" charset="0"/>
              </a:rPr>
              <a:t>Even if we only have one subplot, when we want to modify the ticks, we will need to start by calling either ax = </a:t>
            </a:r>
            <a:r>
              <a:rPr lang="en-US" sz="2400" dirty="0" err="1">
                <a:latin typeface="Arial Narrow" panose="020B0606020202030204" pitchFamily="34" charset="0"/>
              </a:rPr>
              <a:t>plt.subplot</a:t>
            </a:r>
            <a:r>
              <a:rPr lang="en-US" sz="2400" dirty="0">
                <a:latin typeface="Arial Narrow" panose="020B0606020202030204" pitchFamily="34" charset="0"/>
              </a:rPr>
              <a:t>(1, 1, 1) or ax = </a:t>
            </a:r>
            <a:r>
              <a:rPr lang="en-US" sz="2400" dirty="0" err="1">
                <a:latin typeface="Arial Narrow" panose="020B0606020202030204" pitchFamily="34" charset="0"/>
              </a:rPr>
              <a:t>plt.subplot</a:t>
            </a:r>
            <a:r>
              <a:rPr lang="en-US" sz="2400" dirty="0">
                <a:latin typeface="Arial Narrow" panose="020B0606020202030204" pitchFamily="34" charset="0"/>
              </a:rPr>
              <a:t>() in order to get our axes object.</a:t>
            </a:r>
          </a:p>
        </p:txBody>
      </p:sp>
    </p:spTree>
    <p:extLst>
      <p:ext uri="{BB962C8B-B14F-4D97-AF65-F5344CB8AC3E}">
        <p14:creationId xmlns:p14="http://schemas.microsoft.com/office/powerpoint/2010/main" val="16474397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dirty="0">
                <a:latin typeface="Arial Narrow" panose="020B0606020202030204" pitchFamily="34" charset="0"/>
              </a:rPr>
              <a:t>Suppose we wanted to set our x-ticks to be at 1, 2, and 4. We would use the following code:</a:t>
            </a:r>
          </a:p>
          <a:p>
            <a:pPr marL="0" indent="0">
              <a:buNone/>
            </a:pPr>
            <a:endParaRPr lang="en-US" dirty="0">
              <a:latin typeface="Arial Narrow" panose="020B0606020202030204" pitchFamily="34" charset="0"/>
            </a:endParaRPr>
          </a:p>
        </p:txBody>
      </p:sp>
      <p:sp>
        <p:nvSpPr>
          <p:cNvPr id="4" name="Rectangle 3">
            <a:extLst>
              <a:ext uri="{FF2B5EF4-FFF2-40B4-BE49-F238E27FC236}">
                <a16:creationId xmlns:a16="http://schemas.microsoft.com/office/drawing/2014/main" id="{8F1A20B8-3518-4083-B373-E52685017CCF}"/>
              </a:ext>
            </a:extLst>
          </p:cNvPr>
          <p:cNvSpPr/>
          <p:nvPr/>
        </p:nvSpPr>
        <p:spPr>
          <a:xfrm>
            <a:off x="838200" y="2228671"/>
            <a:ext cx="4419601" cy="1880771"/>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ax = </a:t>
            </a:r>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([0, 1, 2, 3, 4], [0, 1, 4, 9, 16])</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([0, 1, 2, 3, 4], [0, 1, 8, 27, 64])</a:t>
            </a:r>
          </a:p>
          <a:p>
            <a:pPr>
              <a:lnSpc>
                <a:spcPct val="150000"/>
              </a:lnSpc>
            </a:pPr>
            <a:r>
              <a:rPr lang="en-US" sz="2000" dirty="0" err="1">
                <a:solidFill>
                  <a:schemeClr val="accent1"/>
                </a:solidFill>
                <a:latin typeface="Arial Narrow" panose="020B0606020202030204" pitchFamily="34" charset="0"/>
              </a:rPr>
              <a:t>ax.set_xticks</a:t>
            </a:r>
            <a:r>
              <a:rPr lang="en-US" sz="2000" dirty="0">
                <a:solidFill>
                  <a:schemeClr val="accent1"/>
                </a:solidFill>
                <a:latin typeface="Arial Narrow" panose="020B0606020202030204" pitchFamily="34" charset="0"/>
              </a:rPr>
              <a:t>([1, 2, 4])</a:t>
            </a:r>
          </a:p>
        </p:txBody>
      </p:sp>
      <p:pic>
        <p:nvPicPr>
          <p:cNvPr id="6" name="Picture 5">
            <a:extLst>
              <a:ext uri="{FF2B5EF4-FFF2-40B4-BE49-F238E27FC236}">
                <a16:creationId xmlns:a16="http://schemas.microsoft.com/office/drawing/2014/main" id="{2342FB5B-E5A2-4E10-87FD-1F60E27EC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343" y="1828435"/>
            <a:ext cx="5417457" cy="3669890"/>
          </a:xfrm>
          <a:prstGeom prst="rect">
            <a:avLst/>
          </a:prstGeom>
        </p:spPr>
      </p:pic>
      <p:sp>
        <p:nvSpPr>
          <p:cNvPr id="8" name="Rectangle 7">
            <a:extLst>
              <a:ext uri="{FF2B5EF4-FFF2-40B4-BE49-F238E27FC236}">
                <a16:creationId xmlns:a16="http://schemas.microsoft.com/office/drawing/2014/main" id="{BE2CFEBD-5F91-4466-8AA6-2C63C15BE542}"/>
              </a:ext>
            </a:extLst>
          </p:cNvPr>
          <p:cNvSpPr/>
          <p:nvPr/>
        </p:nvSpPr>
        <p:spPr>
          <a:xfrm>
            <a:off x="663184" y="4355309"/>
            <a:ext cx="5323445" cy="400110"/>
          </a:xfrm>
          <a:prstGeom prst="rect">
            <a:avLst/>
          </a:prstGeom>
        </p:spPr>
        <p:txBody>
          <a:bodyPr wrap="none">
            <a:spAutoFit/>
          </a:bodyPr>
          <a:lstStyle/>
          <a:p>
            <a:r>
              <a:rPr lang="en-US" sz="2000" dirty="0">
                <a:solidFill>
                  <a:schemeClr val="accent1"/>
                </a:solidFill>
                <a:latin typeface="Arial Narrow" panose="020B0606020202030204" pitchFamily="34" charset="0"/>
              </a:rPr>
              <a:t>We can also modify the y-ticks by using </a:t>
            </a:r>
            <a:r>
              <a:rPr lang="en-US" sz="2000" dirty="0" err="1">
                <a:solidFill>
                  <a:schemeClr val="accent1"/>
                </a:solidFill>
                <a:latin typeface="Arial Narrow" panose="020B0606020202030204" pitchFamily="34" charset="0"/>
              </a:rPr>
              <a:t>ax.set_yticks</a:t>
            </a:r>
            <a:r>
              <a:rPr lang="en-US" sz="2000" dirty="0">
                <a:solidFill>
                  <a:schemeClr val="accent1"/>
                </a:solidFill>
                <a:latin typeface="Arial Narrow" panose="020B0606020202030204" pitchFamily="34" charset="0"/>
              </a:rPr>
              <a:t>().</a:t>
            </a:r>
          </a:p>
        </p:txBody>
      </p:sp>
    </p:spTree>
    <p:extLst>
      <p:ext uri="{BB962C8B-B14F-4D97-AF65-F5344CB8AC3E}">
        <p14:creationId xmlns:p14="http://schemas.microsoft.com/office/powerpoint/2010/main" val="3506090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85139" y="283029"/>
            <a:ext cx="10515600" cy="681037"/>
          </a:xfrm>
        </p:spPr>
        <p:txBody>
          <a:bodyPr>
            <a:normAutofit/>
          </a:bodyPr>
          <a:lstStyle/>
          <a:p>
            <a:r>
              <a:rPr lang="en-US" sz="4000" dirty="0">
                <a:solidFill>
                  <a:srgbClr val="FF0000"/>
                </a:solidFill>
                <a:latin typeface="Arial Narrow" panose="020B0606020202030204" pitchFamily="34" charset="0"/>
              </a:rPr>
              <a:t>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580571" y="1025236"/>
            <a:ext cx="10958285" cy="5549735"/>
          </a:xfrm>
        </p:spPr>
        <p:txBody>
          <a:bodyPr>
            <a:normAutofit/>
          </a:bodyPr>
          <a:lstStyle/>
          <a:p>
            <a:r>
              <a:rPr lang="en-US" sz="2400" dirty="0">
                <a:latin typeface="Arial Narrow" panose="020B0606020202030204" pitchFamily="34" charset="0"/>
              </a:rPr>
              <a:t>Matplotlib is a Python library used to create charts and graphs</a:t>
            </a:r>
          </a:p>
          <a:p>
            <a:endParaRPr lang="en-US" sz="2600" dirty="0">
              <a:latin typeface="Arial Narrow" panose="020B0606020202030204" pitchFamily="34" charset="0"/>
            </a:endParaRPr>
          </a:p>
          <a:p>
            <a:r>
              <a:rPr lang="en-US" sz="2600" dirty="0">
                <a:latin typeface="Arial Narrow" panose="020B0606020202030204" pitchFamily="34" charset="0"/>
              </a:rPr>
              <a:t>The concepts you will learn include:</a:t>
            </a:r>
          </a:p>
          <a:p>
            <a:pPr lvl="1"/>
            <a:r>
              <a:rPr lang="en-US" sz="2200" dirty="0">
                <a:latin typeface="Arial Narrow" panose="020B0606020202030204" pitchFamily="34" charset="0"/>
              </a:rPr>
              <a:t>Creating a line graph from data</a:t>
            </a:r>
          </a:p>
          <a:p>
            <a:pPr lvl="1"/>
            <a:r>
              <a:rPr lang="en-US" sz="2200" dirty="0">
                <a:latin typeface="Arial Narrow" panose="020B0606020202030204" pitchFamily="34" charset="0"/>
              </a:rPr>
              <a:t>Changing the appearance of the line</a:t>
            </a:r>
          </a:p>
          <a:p>
            <a:pPr lvl="1"/>
            <a:r>
              <a:rPr lang="en-US" sz="2200" dirty="0">
                <a:latin typeface="Arial Narrow" panose="020B0606020202030204" pitchFamily="34" charset="0"/>
              </a:rPr>
              <a:t>Zooming in on different parts of the axis</a:t>
            </a:r>
          </a:p>
          <a:p>
            <a:pPr lvl="1"/>
            <a:r>
              <a:rPr lang="en-US" sz="2200" dirty="0">
                <a:latin typeface="Arial Narrow" panose="020B0606020202030204" pitchFamily="34" charset="0"/>
              </a:rPr>
              <a:t>Putting labels on titles and axes</a:t>
            </a:r>
          </a:p>
          <a:p>
            <a:pPr lvl="1"/>
            <a:r>
              <a:rPr lang="en-US" sz="2200" dirty="0">
                <a:latin typeface="Arial Narrow" panose="020B0606020202030204" pitchFamily="34" charset="0"/>
              </a:rPr>
              <a:t>Creating a more complex figure layout</a:t>
            </a:r>
          </a:p>
          <a:p>
            <a:pPr lvl="1"/>
            <a:r>
              <a:rPr lang="en-US" sz="2200" dirty="0">
                <a:latin typeface="Arial Narrow" panose="020B0606020202030204" pitchFamily="34" charset="0"/>
              </a:rPr>
              <a:t>Adding legends to graphs</a:t>
            </a:r>
          </a:p>
          <a:p>
            <a:pPr lvl="1"/>
            <a:r>
              <a:rPr lang="en-US" sz="2200" dirty="0">
                <a:latin typeface="Arial Narrow" panose="020B0606020202030204" pitchFamily="34" charset="0"/>
              </a:rPr>
              <a:t>Changing tick labels and positions</a:t>
            </a:r>
          </a:p>
          <a:p>
            <a:endParaRPr lang="en-US" sz="1400" dirty="0">
              <a:latin typeface="Arial Narrow" panose="020B0606020202030204" pitchFamily="34" charset="0"/>
            </a:endParaRPr>
          </a:p>
          <a:p>
            <a:r>
              <a:rPr lang="en-US" sz="2600" dirty="0">
                <a:latin typeface="Arial Narrow" panose="020B0606020202030204" pitchFamily="34" charset="0"/>
              </a:rPr>
              <a:t>Before we start working with Matplotlib, we need to import it into our Python environment</a:t>
            </a:r>
          </a:p>
          <a:p>
            <a:pPr marL="457200" lvl="1" indent="0">
              <a:buNone/>
            </a:pPr>
            <a:r>
              <a:rPr lang="en-US" dirty="0">
                <a:solidFill>
                  <a:schemeClr val="accent1"/>
                </a:solidFill>
                <a:latin typeface="Arial Narrow" panose="020B0606020202030204" pitchFamily="34" charset="0"/>
              </a:rPr>
              <a:t>from matplotlib import </a:t>
            </a:r>
            <a:r>
              <a:rPr lang="en-US" dirty="0" err="1">
                <a:solidFill>
                  <a:schemeClr val="accent1"/>
                </a:solidFill>
                <a:latin typeface="Arial Narrow" panose="020B0606020202030204" pitchFamily="34" charset="0"/>
              </a:rPr>
              <a:t>pyplot</a:t>
            </a:r>
            <a:r>
              <a:rPr lang="en-US" dirty="0">
                <a:solidFill>
                  <a:schemeClr val="accent1"/>
                </a:solidFill>
                <a:latin typeface="Arial Narrow" panose="020B0606020202030204" pitchFamily="34" charset="0"/>
              </a:rPr>
              <a:t> as </a:t>
            </a:r>
            <a:r>
              <a:rPr lang="en-US" dirty="0" err="1">
                <a:solidFill>
                  <a:schemeClr val="accent1"/>
                </a:solidFill>
                <a:latin typeface="Arial Narrow" panose="020B0606020202030204" pitchFamily="34" charset="0"/>
              </a:rPr>
              <a:t>plt</a:t>
            </a:r>
            <a:endParaRPr lang="en-US" dirty="0">
              <a:solidFill>
                <a:schemeClr val="accent1"/>
              </a:solidFill>
              <a:latin typeface="Arial Narrow" panose="020B0606020202030204" pitchFamily="34" charset="0"/>
            </a:endParaRPr>
          </a:p>
          <a:p>
            <a:pPr marL="0" indent="0">
              <a:buNone/>
            </a:pPr>
            <a:endParaRPr lang="en-US" dirty="0">
              <a:latin typeface="Arial Narrow" panose="020B0606020202030204" pitchFamily="34" charset="0"/>
            </a:endParaRPr>
          </a:p>
          <a:p>
            <a:endParaRPr lang="en-US" dirty="0">
              <a:latin typeface="Arial Narrow" panose="020B0606020202030204" pitchFamily="34" charset="0"/>
            </a:endParaRPr>
          </a:p>
        </p:txBody>
      </p:sp>
    </p:spTree>
    <p:extLst>
      <p:ext uri="{BB962C8B-B14F-4D97-AF65-F5344CB8AC3E}">
        <p14:creationId xmlns:p14="http://schemas.microsoft.com/office/powerpoint/2010/main" val="33477862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dirty="0">
                <a:latin typeface="Arial Narrow" panose="020B0606020202030204" pitchFamily="34" charset="0"/>
              </a:rPr>
              <a:t>If we want special labels (such as strings), we can use the command </a:t>
            </a:r>
            <a:r>
              <a:rPr lang="en-US" dirty="0" err="1">
                <a:latin typeface="Arial Narrow" panose="020B0606020202030204" pitchFamily="34" charset="0"/>
              </a:rPr>
              <a:t>ax.set_xticklabels</a:t>
            </a:r>
            <a:r>
              <a:rPr lang="en-US" dirty="0">
                <a:latin typeface="Arial Narrow" panose="020B0606020202030204" pitchFamily="34" charset="0"/>
              </a:rPr>
              <a:t>() or </a:t>
            </a:r>
            <a:r>
              <a:rPr lang="en-US" dirty="0" err="1">
                <a:latin typeface="Arial Narrow" panose="020B0606020202030204" pitchFamily="34" charset="0"/>
              </a:rPr>
              <a:t>ax.set_yticklabels</a:t>
            </a:r>
            <a:r>
              <a:rPr lang="en-US" dirty="0">
                <a:latin typeface="Arial Narrow" panose="020B0606020202030204" pitchFamily="34" charset="0"/>
              </a:rPr>
              <a:t>(). </a:t>
            </a:r>
          </a:p>
          <a:p>
            <a:pPr marL="0" indent="0">
              <a:buNone/>
            </a:pPr>
            <a:r>
              <a:rPr lang="en-US" dirty="0">
                <a:latin typeface="Arial Narrow" panose="020B0606020202030204" pitchFamily="34" charset="0"/>
              </a:rPr>
              <a:t>For example, we might want to have a y-axis with ticks at 0.1, 0.6, and 0.8, but label them 10%, 60%, and 80%, respectively. </a:t>
            </a:r>
          </a:p>
          <a:p>
            <a:pPr marL="0" indent="0">
              <a:buNone/>
            </a:pPr>
            <a:r>
              <a:rPr lang="en-US" dirty="0">
                <a:latin typeface="Arial Narrow" panose="020B0606020202030204" pitchFamily="34" charset="0"/>
              </a:rPr>
              <a:t>To do this, we use the following commands:</a:t>
            </a:r>
          </a:p>
          <a:p>
            <a:pPr marL="0" indent="0">
              <a:buNone/>
            </a:pPr>
            <a:endParaRPr lang="en-US" dirty="0">
              <a:latin typeface="Arial Narrow" panose="020B0606020202030204" pitchFamily="34" charset="0"/>
            </a:endParaRPr>
          </a:p>
          <a:p>
            <a:pPr marL="0" indent="0">
              <a:lnSpc>
                <a:spcPct val="150000"/>
              </a:lnSpc>
              <a:buNone/>
            </a:pPr>
            <a:r>
              <a:rPr lang="en-US" sz="2100" dirty="0">
                <a:solidFill>
                  <a:schemeClr val="accent1"/>
                </a:solidFill>
                <a:latin typeface="Arial Narrow" panose="020B0606020202030204" pitchFamily="34" charset="0"/>
              </a:rPr>
              <a:t>ax = </a:t>
            </a:r>
            <a:r>
              <a:rPr lang="en-US" sz="2100" dirty="0" err="1">
                <a:solidFill>
                  <a:schemeClr val="accent1"/>
                </a:solidFill>
                <a:latin typeface="Arial Narrow" panose="020B0606020202030204" pitchFamily="34" charset="0"/>
              </a:rPr>
              <a:t>plt.subplot</a:t>
            </a:r>
            <a:r>
              <a:rPr lang="en-US" sz="2100" dirty="0">
                <a:solidFill>
                  <a:schemeClr val="accent1"/>
                </a:solidFill>
                <a:latin typeface="Arial Narrow" panose="020B0606020202030204" pitchFamily="34" charset="0"/>
              </a:rPr>
              <a:t>()</a:t>
            </a:r>
          </a:p>
          <a:p>
            <a:pPr marL="0" indent="0">
              <a:lnSpc>
                <a:spcPct val="150000"/>
              </a:lnSpc>
              <a:buNone/>
            </a:pPr>
            <a:r>
              <a:rPr lang="en-US" sz="2100" dirty="0" err="1">
                <a:solidFill>
                  <a:schemeClr val="accent1"/>
                </a:solidFill>
                <a:latin typeface="Arial Narrow" panose="020B0606020202030204" pitchFamily="34" charset="0"/>
              </a:rPr>
              <a:t>plt.plot</a:t>
            </a:r>
            <a:r>
              <a:rPr lang="en-US" sz="2100" dirty="0">
                <a:solidFill>
                  <a:schemeClr val="accent1"/>
                </a:solidFill>
                <a:latin typeface="Arial Narrow" panose="020B0606020202030204" pitchFamily="34" charset="0"/>
              </a:rPr>
              <a:t>([1, 3, 3.5], [0.1, 0.6, 0.8], 'o')</a:t>
            </a:r>
          </a:p>
          <a:p>
            <a:pPr marL="0" indent="0">
              <a:lnSpc>
                <a:spcPct val="150000"/>
              </a:lnSpc>
              <a:buNone/>
            </a:pPr>
            <a:r>
              <a:rPr lang="en-US" sz="2100" dirty="0" err="1">
                <a:solidFill>
                  <a:schemeClr val="accent1"/>
                </a:solidFill>
                <a:latin typeface="Arial Narrow" panose="020B0606020202030204" pitchFamily="34" charset="0"/>
              </a:rPr>
              <a:t>ax.set_yticks</a:t>
            </a:r>
            <a:r>
              <a:rPr lang="en-US" sz="2100" dirty="0">
                <a:solidFill>
                  <a:schemeClr val="accent1"/>
                </a:solidFill>
                <a:latin typeface="Arial Narrow" panose="020B0606020202030204" pitchFamily="34" charset="0"/>
              </a:rPr>
              <a:t>([0.1, 0.6, 0.8])</a:t>
            </a:r>
          </a:p>
          <a:p>
            <a:pPr marL="0" indent="0">
              <a:lnSpc>
                <a:spcPct val="150000"/>
              </a:lnSpc>
              <a:buNone/>
            </a:pPr>
            <a:r>
              <a:rPr lang="en-US" sz="2100" dirty="0" err="1">
                <a:solidFill>
                  <a:schemeClr val="accent1"/>
                </a:solidFill>
                <a:latin typeface="Arial Narrow" panose="020B0606020202030204" pitchFamily="34" charset="0"/>
              </a:rPr>
              <a:t>ax.set_yticklabels</a:t>
            </a:r>
            <a:r>
              <a:rPr lang="en-US" sz="2100" dirty="0">
                <a:solidFill>
                  <a:schemeClr val="accent1"/>
                </a:solidFill>
                <a:latin typeface="Arial Narrow" panose="020B0606020202030204" pitchFamily="34" charset="0"/>
              </a:rPr>
              <a:t>(['10%', '60%', '80%'])</a:t>
            </a:r>
          </a:p>
        </p:txBody>
      </p:sp>
      <p:pic>
        <p:nvPicPr>
          <p:cNvPr id="5" name="Picture 4">
            <a:extLst>
              <a:ext uri="{FF2B5EF4-FFF2-40B4-BE49-F238E27FC236}">
                <a16:creationId xmlns:a16="http://schemas.microsoft.com/office/drawing/2014/main" id="{22720572-EEDC-455D-A89B-217DE5DEB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212" y="3211286"/>
            <a:ext cx="4839803" cy="3201129"/>
          </a:xfrm>
          <a:prstGeom prst="rect">
            <a:avLst/>
          </a:prstGeom>
        </p:spPr>
      </p:pic>
    </p:spTree>
    <p:extLst>
      <p:ext uri="{BB962C8B-B14F-4D97-AF65-F5344CB8AC3E}">
        <p14:creationId xmlns:p14="http://schemas.microsoft.com/office/powerpoint/2010/main" val="1535007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F7E70-8956-4EF1-96E5-F84DE11AAD9F}"/>
              </a:ext>
            </a:extLst>
          </p:cNvPr>
          <p:cNvSpPr>
            <a:spLocks noGrp="1"/>
          </p:cNvSpPr>
          <p:nvPr>
            <p:ph type="title"/>
          </p:nvPr>
        </p:nvSpPr>
        <p:spPr>
          <a:xfrm>
            <a:off x="112486" y="15648"/>
            <a:ext cx="10515600" cy="665389"/>
          </a:xfrm>
        </p:spPr>
        <p:txBody>
          <a:bodyPr>
            <a:normAutofit fontScale="90000"/>
          </a:bodyPr>
          <a:lstStyle/>
          <a:p>
            <a:r>
              <a:rPr lang="en-US" b="1" dirty="0">
                <a:solidFill>
                  <a:srgbClr val="FF0000"/>
                </a:solidFill>
                <a:latin typeface="Arial Narrow" panose="020B0606020202030204" pitchFamily="34" charset="0"/>
              </a:rPr>
              <a:t>Lab Task 7:</a:t>
            </a:r>
            <a:endParaRPr lang="en-US" b="1" dirty="0">
              <a:solidFill>
                <a:srgbClr val="FF0000"/>
              </a:solidFill>
            </a:endParaRPr>
          </a:p>
        </p:txBody>
      </p:sp>
      <p:sp>
        <p:nvSpPr>
          <p:cNvPr id="3" name="Content Placeholder 2">
            <a:extLst>
              <a:ext uri="{FF2B5EF4-FFF2-40B4-BE49-F238E27FC236}">
                <a16:creationId xmlns:a16="http://schemas.microsoft.com/office/drawing/2014/main" id="{01979335-615E-4C16-85D3-3B82A3BD8862}"/>
              </a:ext>
            </a:extLst>
          </p:cNvPr>
          <p:cNvSpPr>
            <a:spLocks noGrp="1"/>
          </p:cNvSpPr>
          <p:nvPr>
            <p:ph idx="1"/>
          </p:nvPr>
        </p:nvSpPr>
        <p:spPr>
          <a:xfrm>
            <a:off x="112486" y="681036"/>
            <a:ext cx="11760200" cy="5719763"/>
          </a:xfrm>
        </p:spPr>
        <p:txBody>
          <a:bodyPr>
            <a:normAutofit/>
          </a:bodyPr>
          <a:lstStyle/>
          <a:p>
            <a:r>
              <a:rPr lang="en-US" sz="2200" dirty="0">
                <a:latin typeface="Arial Narrow" panose="020B0606020202030204" pitchFamily="34" charset="0"/>
              </a:rPr>
              <a:t>Let’s imagine we are working for a company called </a:t>
            </a:r>
            <a:r>
              <a:rPr lang="en-US" sz="2200" dirty="0" err="1">
                <a:latin typeface="Arial Narrow" panose="020B0606020202030204" pitchFamily="34" charset="0"/>
              </a:rPr>
              <a:t>Dinnersaur</a:t>
            </a:r>
            <a:r>
              <a:rPr lang="en-US" sz="2200" dirty="0">
                <a:latin typeface="Arial Narrow" panose="020B0606020202030204" pitchFamily="34" charset="0"/>
              </a:rPr>
              <a:t>, that delivers dinners to people who don’t want to cook. </a:t>
            </a:r>
            <a:r>
              <a:rPr lang="en-US" sz="2200" dirty="0" err="1">
                <a:latin typeface="Arial Narrow" panose="020B0606020202030204" pitchFamily="34" charset="0"/>
              </a:rPr>
              <a:t>Dinnersaur</a:t>
            </a:r>
            <a:r>
              <a:rPr lang="en-US" sz="2200" dirty="0">
                <a:latin typeface="Arial Narrow" panose="020B0606020202030204" pitchFamily="34" charset="0"/>
              </a:rPr>
              <a:t> recently started a new service that is subscription-based, where users sign up for a whole year of meals, instead of buying meals on-demand.</a:t>
            </a:r>
          </a:p>
          <a:p>
            <a:endParaRPr lang="en-US" sz="2200" dirty="0">
              <a:latin typeface="Arial Narrow" panose="020B0606020202030204" pitchFamily="34" charset="0"/>
            </a:endParaRPr>
          </a:p>
          <a:p>
            <a:r>
              <a:rPr lang="en-US" sz="2200" dirty="0">
                <a:latin typeface="Arial Narrow" panose="020B0606020202030204" pitchFamily="34" charset="0"/>
              </a:rPr>
              <a:t>We have plotted a line for you in the editor representing the proportion of users who have switched over to this new service since it was rolled out in January. </a:t>
            </a:r>
          </a:p>
          <a:p>
            <a:pPr lvl="1"/>
            <a:endParaRPr lang="en-US" sz="2200" dirty="0">
              <a:latin typeface="Arial Narrow" panose="020B0606020202030204" pitchFamily="34" charset="0"/>
            </a:endParaRPr>
          </a:p>
          <a:p>
            <a:pPr lvl="1"/>
            <a:r>
              <a:rPr lang="en-US" sz="2200" dirty="0">
                <a:latin typeface="Arial Narrow" panose="020B0606020202030204" pitchFamily="34" charset="0"/>
              </a:rPr>
              <a:t>First, save the set of axes in a variable called ax. We will use ax to set the x- and y-ticks and labels to make this graph easier to read.</a:t>
            </a:r>
          </a:p>
          <a:p>
            <a:pPr lvl="1"/>
            <a:r>
              <a:rPr lang="en-US" sz="2200" dirty="0">
                <a:latin typeface="Arial Narrow" panose="020B0606020202030204" pitchFamily="34" charset="0"/>
              </a:rPr>
              <a:t>Using ax, set the x-ticks to be the months list.</a:t>
            </a:r>
          </a:p>
          <a:p>
            <a:pPr lvl="1"/>
            <a:r>
              <a:rPr lang="en-US" sz="2200" dirty="0">
                <a:latin typeface="Arial Narrow" panose="020B0606020202030204" pitchFamily="34" charset="0"/>
              </a:rPr>
              <a:t>Set the x-tick labels to be the </a:t>
            </a:r>
            <a:r>
              <a:rPr lang="en-US" sz="2200" dirty="0" err="1">
                <a:latin typeface="Arial Narrow" panose="020B0606020202030204" pitchFamily="34" charset="0"/>
              </a:rPr>
              <a:t>month_names</a:t>
            </a:r>
            <a:r>
              <a:rPr lang="en-US" sz="2200" dirty="0">
                <a:latin typeface="Arial Narrow" panose="020B0606020202030204" pitchFamily="34" charset="0"/>
              </a:rPr>
              <a:t> list.</a:t>
            </a:r>
          </a:p>
          <a:p>
            <a:pPr lvl="1"/>
            <a:r>
              <a:rPr lang="en-US" sz="2200" dirty="0">
                <a:latin typeface="Arial Narrow" panose="020B0606020202030204" pitchFamily="34" charset="0"/>
              </a:rPr>
              <a:t>Set the y-ticks to be [0.10, 0.25, 0.5, 0.75].</a:t>
            </a:r>
          </a:p>
          <a:p>
            <a:pPr lvl="1"/>
            <a:r>
              <a:rPr lang="en-US" sz="2200" dirty="0">
                <a:latin typeface="Arial Narrow" panose="020B0606020202030204" pitchFamily="34" charset="0"/>
              </a:rPr>
              <a:t>Label the y-ticks to be the percentages that correspond to the values [0.10, 0.25, 0.5, 0.75], instead of decimals.</a:t>
            </a:r>
          </a:p>
          <a:p>
            <a:endParaRPr lang="en-US" sz="2200" dirty="0">
              <a:latin typeface="Arial Narrow" panose="020B0606020202030204" pitchFamily="34" charset="0"/>
            </a:endParaRPr>
          </a:p>
        </p:txBody>
      </p:sp>
    </p:spTree>
    <p:extLst>
      <p:ext uri="{BB962C8B-B14F-4D97-AF65-F5344CB8AC3E}">
        <p14:creationId xmlns:p14="http://schemas.microsoft.com/office/powerpoint/2010/main" val="39712384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82B627-9D12-4A5B-9174-3DD6C7DCFAA2}"/>
              </a:ext>
            </a:extLst>
          </p:cNvPr>
          <p:cNvSpPr/>
          <p:nvPr/>
        </p:nvSpPr>
        <p:spPr>
          <a:xfrm>
            <a:off x="319315" y="1429658"/>
            <a:ext cx="6096000" cy="4062651"/>
          </a:xfrm>
          <a:prstGeom prst="rect">
            <a:avLst/>
          </a:prstGeom>
        </p:spPr>
        <p:txBody>
          <a:bodyPr>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month_names</a:t>
            </a:r>
            <a:r>
              <a:rPr lang="en-US" sz="2000" dirty="0">
                <a:solidFill>
                  <a:schemeClr val="accent1"/>
                </a:solidFill>
                <a:latin typeface="Arial Narrow" panose="020B0606020202030204" pitchFamily="34" charset="0"/>
              </a:rPr>
              <a:t> = ["Jan", "Feb", "Mar", "Apr", "May", "Jun", "Jul", "Aug", "</a:t>
            </a:r>
            <a:r>
              <a:rPr lang="en-US" sz="2000" dirty="0" err="1">
                <a:solidFill>
                  <a:schemeClr val="accent1"/>
                </a:solidFill>
                <a:latin typeface="Arial Narrow" panose="020B0606020202030204" pitchFamily="34" charset="0"/>
              </a:rPr>
              <a:t>Sep","Oct</a:t>
            </a:r>
            <a:r>
              <a:rPr lang="en-US" sz="2000" dirty="0">
                <a:solidFill>
                  <a:schemeClr val="accent1"/>
                </a:solidFill>
                <a:latin typeface="Arial Narrow" panose="020B0606020202030204" pitchFamily="34" charset="0"/>
              </a:rPr>
              <a:t>", "Nov", "Dec"]</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months = range(12)</a:t>
            </a:r>
          </a:p>
          <a:p>
            <a:r>
              <a:rPr lang="en-US" sz="2000" dirty="0">
                <a:solidFill>
                  <a:schemeClr val="accent1"/>
                </a:solidFill>
                <a:latin typeface="Arial Narrow" panose="020B0606020202030204" pitchFamily="34" charset="0"/>
              </a:rPr>
              <a:t>conversion = [0.05, 0.08, 0.18, 0.28, 0.4, 0.66, 0.74, 0.78, 0.8, 0.81, 0.85, 0.85]</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plt.xlabel</a:t>
            </a:r>
            <a:r>
              <a:rPr lang="en-US" sz="2000" dirty="0">
                <a:solidFill>
                  <a:schemeClr val="accent1"/>
                </a:solidFill>
                <a:latin typeface="Arial Narrow" panose="020B0606020202030204" pitchFamily="34" charset="0"/>
              </a:rPr>
              <a:t>("Months")</a:t>
            </a:r>
          </a:p>
          <a:p>
            <a:r>
              <a:rPr lang="en-US" sz="2000" dirty="0" err="1">
                <a:solidFill>
                  <a:schemeClr val="accent1"/>
                </a:solidFill>
                <a:latin typeface="Arial Narrow" panose="020B0606020202030204" pitchFamily="34" charset="0"/>
              </a:rPr>
              <a:t>plt.ylabel</a:t>
            </a:r>
            <a:r>
              <a:rPr lang="en-US" sz="2000" dirty="0">
                <a:solidFill>
                  <a:schemeClr val="accent1"/>
                </a:solidFill>
                <a:latin typeface="Arial Narrow" panose="020B0606020202030204" pitchFamily="34" charset="0"/>
              </a:rPr>
              <a:t>("Conversion")</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(months, conversion)</a:t>
            </a:r>
          </a:p>
        </p:txBody>
      </p:sp>
      <p:pic>
        <p:nvPicPr>
          <p:cNvPr id="6" name="Picture 5">
            <a:extLst>
              <a:ext uri="{FF2B5EF4-FFF2-40B4-BE49-F238E27FC236}">
                <a16:creationId xmlns:a16="http://schemas.microsoft.com/office/drawing/2014/main" id="{085C5863-D5E8-4B31-AFC0-B2CCED3957B5}"/>
              </a:ext>
            </a:extLst>
          </p:cNvPr>
          <p:cNvPicPr>
            <a:picLocks noChangeAspect="1"/>
          </p:cNvPicPr>
          <p:nvPr/>
        </p:nvPicPr>
        <p:blipFill rotWithShape="1">
          <a:blip r:embed="rId2">
            <a:extLst>
              <a:ext uri="{28A0092B-C50C-407E-A947-70E740481C1C}">
                <a14:useLocalDpi xmlns:a14="http://schemas.microsoft.com/office/drawing/2010/main" val="0"/>
              </a:ext>
            </a:extLst>
          </a:blip>
          <a:srcRect r="4373"/>
          <a:stretch/>
        </p:blipFill>
        <p:spPr>
          <a:xfrm>
            <a:off x="6067471" y="653425"/>
            <a:ext cx="6124529" cy="4774917"/>
          </a:xfrm>
          <a:prstGeom prst="rect">
            <a:avLst/>
          </a:prstGeom>
        </p:spPr>
      </p:pic>
      <p:sp>
        <p:nvSpPr>
          <p:cNvPr id="8" name="Title 1">
            <a:extLst>
              <a:ext uri="{FF2B5EF4-FFF2-40B4-BE49-F238E27FC236}">
                <a16:creationId xmlns:a16="http://schemas.microsoft.com/office/drawing/2014/main" id="{7539AD53-7F3A-494A-BB48-57A496DD3CA4}"/>
              </a:ext>
            </a:extLst>
          </p:cNvPr>
          <p:cNvSpPr>
            <a:spLocks noGrp="1"/>
          </p:cNvSpPr>
          <p:nvPr>
            <p:ph type="title"/>
          </p:nvPr>
        </p:nvSpPr>
        <p:spPr>
          <a:xfrm>
            <a:off x="112486" y="15648"/>
            <a:ext cx="10515600" cy="665389"/>
          </a:xfrm>
        </p:spPr>
        <p:txBody>
          <a:bodyPr>
            <a:normAutofit fontScale="90000"/>
          </a:bodyPr>
          <a:lstStyle/>
          <a:p>
            <a:r>
              <a:rPr lang="en-US" dirty="0">
                <a:latin typeface="Arial Narrow" panose="020B0606020202030204" pitchFamily="34" charset="0"/>
              </a:rPr>
              <a:t>Lab Task 7:</a:t>
            </a:r>
            <a:endParaRPr lang="en-US" dirty="0"/>
          </a:p>
        </p:txBody>
      </p:sp>
    </p:spTree>
    <p:extLst>
      <p:ext uri="{BB962C8B-B14F-4D97-AF65-F5344CB8AC3E}">
        <p14:creationId xmlns:p14="http://schemas.microsoft.com/office/powerpoint/2010/main" val="3309455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39ECA-50E7-4DFB-8173-8E6716B75697}"/>
              </a:ext>
            </a:extLst>
          </p:cNvPr>
          <p:cNvSpPr>
            <a:spLocks noGrp="1"/>
          </p:cNvSpPr>
          <p:nvPr>
            <p:ph type="title"/>
          </p:nvPr>
        </p:nvSpPr>
        <p:spPr>
          <a:xfrm>
            <a:off x="4963885" y="0"/>
            <a:ext cx="2500086" cy="590550"/>
          </a:xfrm>
        </p:spPr>
        <p:txBody>
          <a:bodyPr>
            <a:normAutofit/>
          </a:bodyPr>
          <a:lstStyle/>
          <a:p>
            <a:r>
              <a:rPr lang="en-US" sz="3200" b="1" dirty="0"/>
              <a:t>Solution</a:t>
            </a:r>
          </a:p>
        </p:txBody>
      </p:sp>
      <p:sp>
        <p:nvSpPr>
          <p:cNvPr id="4" name="Rectangle 3">
            <a:extLst>
              <a:ext uri="{FF2B5EF4-FFF2-40B4-BE49-F238E27FC236}">
                <a16:creationId xmlns:a16="http://schemas.microsoft.com/office/drawing/2014/main" id="{91F53B01-35B5-4B8D-8998-20D8686DF8AD}"/>
              </a:ext>
            </a:extLst>
          </p:cNvPr>
          <p:cNvSpPr/>
          <p:nvPr/>
        </p:nvSpPr>
        <p:spPr>
          <a:xfrm>
            <a:off x="232012" y="0"/>
            <a:ext cx="6096000" cy="6801862"/>
          </a:xfrm>
          <a:prstGeom prst="rect">
            <a:avLst/>
          </a:prstGeom>
        </p:spPr>
        <p:txBody>
          <a:bodyPr>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month_names</a:t>
            </a:r>
            <a:r>
              <a:rPr lang="en-US" sz="2000" dirty="0">
                <a:solidFill>
                  <a:schemeClr val="accent1"/>
                </a:solidFill>
                <a:latin typeface="Arial Narrow" panose="020B0606020202030204" pitchFamily="34" charset="0"/>
              </a:rPr>
              <a:t> = ["Jan", "Feb", "Mar", "Apr", "May", "Jun", "Jul", "Aug", "</a:t>
            </a:r>
            <a:r>
              <a:rPr lang="en-US" sz="2000" dirty="0" err="1">
                <a:solidFill>
                  <a:schemeClr val="accent1"/>
                </a:solidFill>
                <a:latin typeface="Arial Narrow" panose="020B0606020202030204" pitchFamily="34" charset="0"/>
              </a:rPr>
              <a:t>Sep","Oct</a:t>
            </a:r>
            <a:r>
              <a:rPr lang="en-US" sz="2000" dirty="0">
                <a:solidFill>
                  <a:schemeClr val="accent1"/>
                </a:solidFill>
                <a:latin typeface="Arial Narrow" panose="020B0606020202030204" pitchFamily="34" charset="0"/>
              </a:rPr>
              <a:t>", "Nov", "Dec"]</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months = range(12)</a:t>
            </a:r>
          </a:p>
          <a:p>
            <a:r>
              <a:rPr lang="en-US" sz="2000" dirty="0">
                <a:solidFill>
                  <a:schemeClr val="accent1"/>
                </a:solidFill>
                <a:latin typeface="Arial Narrow" panose="020B0606020202030204" pitchFamily="34" charset="0"/>
              </a:rPr>
              <a:t>conversion = [0.05, 0.08, 0.18, 0.28, 0.4, 0.66, 0.74, 0.78, 0.8, 0.81, 0.85, </a:t>
            </a:r>
            <a:r>
              <a:rPr lang="en-US" sz="2000" dirty="0" smtClean="0">
                <a:solidFill>
                  <a:schemeClr val="accent1"/>
                </a:solidFill>
                <a:latin typeface="Arial Narrow" panose="020B0606020202030204" pitchFamily="34" charset="0"/>
              </a:rPr>
              <a:t>0.85]</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plt.xlabel</a:t>
            </a:r>
            <a:r>
              <a:rPr lang="en-US" sz="2000" dirty="0">
                <a:solidFill>
                  <a:schemeClr val="accent1"/>
                </a:solidFill>
                <a:latin typeface="Arial Narrow" panose="020B0606020202030204" pitchFamily="34" charset="0"/>
              </a:rPr>
              <a:t>("Months")</a:t>
            </a:r>
          </a:p>
          <a:p>
            <a:r>
              <a:rPr lang="en-US" sz="2000" dirty="0" err="1">
                <a:solidFill>
                  <a:schemeClr val="accent1"/>
                </a:solidFill>
                <a:latin typeface="Arial Narrow" panose="020B0606020202030204" pitchFamily="34" charset="0"/>
              </a:rPr>
              <a:t>plt.ylabel</a:t>
            </a:r>
            <a:r>
              <a:rPr lang="en-US" sz="2000" dirty="0">
                <a:solidFill>
                  <a:schemeClr val="accent1"/>
                </a:solidFill>
                <a:latin typeface="Arial Narrow" panose="020B0606020202030204" pitchFamily="34" charset="0"/>
              </a:rPr>
              <a:t>("Conversion")</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(months, </a:t>
            </a:r>
            <a:r>
              <a:rPr lang="en-US" sz="2000" dirty="0" smtClean="0">
                <a:solidFill>
                  <a:schemeClr val="accent1"/>
                </a:solidFill>
                <a:latin typeface="Arial Narrow" panose="020B0606020202030204" pitchFamily="34" charset="0"/>
              </a:rPr>
              <a:t>conversion)</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Your work here</a:t>
            </a:r>
          </a:p>
          <a:p>
            <a:r>
              <a:rPr lang="en-US" sz="2000" dirty="0">
                <a:solidFill>
                  <a:schemeClr val="accent1"/>
                </a:solidFill>
                <a:latin typeface="Arial Narrow" panose="020B0606020202030204" pitchFamily="34" charset="0"/>
              </a:rPr>
              <a:t>ax = </a:t>
            </a:r>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a:t>
            </a:r>
          </a:p>
          <a:p>
            <a:r>
              <a:rPr lang="en-US" sz="2000" dirty="0" err="1">
                <a:solidFill>
                  <a:schemeClr val="accent1"/>
                </a:solidFill>
                <a:latin typeface="Arial Narrow" panose="020B0606020202030204" pitchFamily="34" charset="0"/>
              </a:rPr>
              <a:t>ax.set_xticks</a:t>
            </a:r>
            <a:r>
              <a:rPr lang="en-US" sz="2000" dirty="0">
                <a:solidFill>
                  <a:schemeClr val="accent1"/>
                </a:solidFill>
                <a:latin typeface="Arial Narrow" panose="020B0606020202030204" pitchFamily="34" charset="0"/>
              </a:rPr>
              <a:t>(months)</a:t>
            </a:r>
          </a:p>
          <a:p>
            <a:r>
              <a:rPr lang="en-US" sz="2000" dirty="0" err="1">
                <a:solidFill>
                  <a:schemeClr val="accent1"/>
                </a:solidFill>
                <a:latin typeface="Arial Narrow" panose="020B0606020202030204" pitchFamily="34" charset="0"/>
              </a:rPr>
              <a:t>ax.set_xticklabels</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month_names</a:t>
            </a:r>
            <a:r>
              <a:rPr lang="en-US" sz="2000" dirty="0">
                <a:solidFill>
                  <a:schemeClr val="accent1"/>
                </a:solidFill>
                <a:latin typeface="Arial Narrow" panose="020B0606020202030204" pitchFamily="34" charset="0"/>
              </a:rPr>
              <a:t>)</a:t>
            </a:r>
          </a:p>
          <a:p>
            <a:r>
              <a:rPr lang="en-US" sz="2000" dirty="0" err="1">
                <a:solidFill>
                  <a:schemeClr val="accent1"/>
                </a:solidFill>
                <a:latin typeface="Arial Narrow" panose="020B0606020202030204" pitchFamily="34" charset="0"/>
              </a:rPr>
              <a:t>ax.set_yticks</a:t>
            </a:r>
            <a:r>
              <a:rPr lang="en-US" sz="2000" dirty="0">
                <a:solidFill>
                  <a:schemeClr val="accent1"/>
                </a:solidFill>
                <a:latin typeface="Arial Narrow" panose="020B0606020202030204" pitchFamily="34" charset="0"/>
              </a:rPr>
              <a:t>([0.10, 0.25, 0.5, 0.75])</a:t>
            </a:r>
          </a:p>
          <a:p>
            <a:r>
              <a:rPr lang="en-US" sz="2000" dirty="0" err="1">
                <a:solidFill>
                  <a:schemeClr val="accent1"/>
                </a:solidFill>
                <a:latin typeface="Arial Narrow" panose="020B0606020202030204" pitchFamily="34" charset="0"/>
              </a:rPr>
              <a:t>ax.set_yticklabels</a:t>
            </a:r>
            <a:r>
              <a:rPr lang="en-US" sz="2000" dirty="0">
                <a:solidFill>
                  <a:schemeClr val="accent1"/>
                </a:solidFill>
                <a:latin typeface="Arial Narrow" panose="020B0606020202030204" pitchFamily="34" charset="0"/>
              </a:rPr>
              <a:t>(["10%", "25%", "50%", "75%"])</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58EEBBEE-0C8A-400B-8DC6-A4E8D785A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18357"/>
            <a:ext cx="5825824" cy="4254586"/>
          </a:xfrm>
          <a:prstGeom prst="rect">
            <a:avLst/>
          </a:prstGeom>
        </p:spPr>
      </p:pic>
    </p:spTree>
    <p:extLst>
      <p:ext uri="{BB962C8B-B14F-4D97-AF65-F5344CB8AC3E}">
        <p14:creationId xmlns:p14="http://schemas.microsoft.com/office/powerpoint/2010/main" val="3621144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 Figures</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8334830" cy="5555673"/>
          </a:xfrm>
        </p:spPr>
        <p:txBody>
          <a:bodyPr>
            <a:normAutofit/>
          </a:bodyPr>
          <a:lstStyle/>
          <a:p>
            <a:pPr marL="0" indent="0">
              <a:buNone/>
            </a:pPr>
            <a:r>
              <a:rPr lang="en-US" sz="2200" dirty="0">
                <a:latin typeface="Arial Narrow" panose="020B0606020202030204" pitchFamily="34" charset="0"/>
              </a:rPr>
              <a:t>To create a figure with a width of 4 inches, and height of 10 inches, we would use:</a:t>
            </a:r>
          </a:p>
          <a:p>
            <a:pPr marL="0" indent="0">
              <a:buNone/>
            </a:pPr>
            <a:r>
              <a:rPr lang="en-US" sz="2200" dirty="0" err="1">
                <a:solidFill>
                  <a:schemeClr val="accent1"/>
                </a:solidFill>
                <a:latin typeface="Arial Narrow" panose="020B0606020202030204" pitchFamily="34" charset="0"/>
              </a:rPr>
              <a:t>plt.figure</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figsize</a:t>
            </a:r>
            <a:r>
              <a:rPr lang="en-US" sz="2200" dirty="0">
                <a:solidFill>
                  <a:schemeClr val="accent1"/>
                </a:solidFill>
                <a:latin typeface="Arial Narrow" panose="020B0606020202030204" pitchFamily="34" charset="0"/>
              </a:rPr>
              <a:t>=(4, 10))</a:t>
            </a:r>
          </a:p>
          <a:p>
            <a:pPr marL="0" indent="0">
              <a:buNone/>
            </a:pPr>
            <a:endParaRPr lang="en-US" sz="2200" dirty="0">
              <a:latin typeface="Arial Narrow" panose="020B0606020202030204" pitchFamily="34" charset="0"/>
            </a:endParaRPr>
          </a:p>
          <a:p>
            <a:pPr marL="0" indent="0">
              <a:buNone/>
            </a:pPr>
            <a:r>
              <a:rPr lang="en-US" sz="2200" dirty="0">
                <a:latin typeface="Arial Narrow" panose="020B0606020202030204" pitchFamily="34" charset="0"/>
              </a:rPr>
              <a:t>To save it, we can use the command </a:t>
            </a:r>
            <a:r>
              <a:rPr lang="en-US" sz="2200" dirty="0" err="1">
                <a:solidFill>
                  <a:schemeClr val="accent1"/>
                </a:solidFill>
                <a:latin typeface="Arial Narrow" panose="020B0606020202030204" pitchFamily="34" charset="0"/>
              </a:rPr>
              <a:t>plt.savefig</a:t>
            </a:r>
            <a:r>
              <a:rPr lang="en-US" sz="2200" dirty="0">
                <a:solidFill>
                  <a:schemeClr val="accent1"/>
                </a:solidFill>
                <a:latin typeface="Arial Narrow" panose="020B0606020202030204" pitchFamily="34" charset="0"/>
              </a:rPr>
              <a:t>() </a:t>
            </a:r>
            <a:r>
              <a:rPr lang="en-US" sz="2200" dirty="0">
                <a:latin typeface="Arial Narrow" panose="020B0606020202030204" pitchFamily="34" charset="0"/>
              </a:rPr>
              <a:t>to save out to many different file formats, such as </a:t>
            </a:r>
            <a:r>
              <a:rPr lang="en-US" sz="2200" dirty="0" err="1">
                <a:latin typeface="Arial Narrow" panose="020B0606020202030204" pitchFamily="34" charset="0"/>
              </a:rPr>
              <a:t>png</a:t>
            </a:r>
            <a:r>
              <a:rPr lang="en-US" sz="2200" dirty="0">
                <a:latin typeface="Arial Narrow" panose="020B0606020202030204" pitchFamily="34" charset="0"/>
              </a:rPr>
              <a:t>, </a:t>
            </a:r>
            <a:r>
              <a:rPr lang="en-US" sz="2200" dirty="0" err="1">
                <a:latin typeface="Arial Narrow" panose="020B0606020202030204" pitchFamily="34" charset="0"/>
              </a:rPr>
              <a:t>svg</a:t>
            </a:r>
            <a:r>
              <a:rPr lang="en-US" sz="2200" dirty="0">
                <a:latin typeface="Arial Narrow" panose="020B0606020202030204" pitchFamily="34" charset="0"/>
              </a:rPr>
              <a:t>, or pdf. </a:t>
            </a:r>
          </a:p>
          <a:p>
            <a:pPr marL="0" indent="0">
              <a:buNone/>
            </a:pPr>
            <a:r>
              <a:rPr lang="en-US" sz="2200" dirty="0">
                <a:latin typeface="Arial Narrow" panose="020B0606020202030204" pitchFamily="34" charset="0"/>
              </a:rPr>
              <a:t>After plotting, we can call </a:t>
            </a:r>
            <a:r>
              <a:rPr lang="en-US" sz="2200" dirty="0" err="1">
                <a:solidFill>
                  <a:srgbClr val="FF0000"/>
                </a:solidFill>
                <a:latin typeface="Arial Narrow" panose="020B0606020202030204" pitchFamily="34" charset="0"/>
              </a:rPr>
              <a:t>plt.savefig</a:t>
            </a:r>
            <a:r>
              <a:rPr lang="en-US" sz="2200" dirty="0">
                <a:solidFill>
                  <a:srgbClr val="FF0000"/>
                </a:solidFill>
                <a:latin typeface="Arial Narrow" panose="020B0606020202030204" pitchFamily="34" charset="0"/>
              </a:rPr>
              <a:t>('name_of_graph.png’)</a:t>
            </a:r>
          </a:p>
          <a:p>
            <a:pPr marL="0" indent="0">
              <a:buNone/>
            </a:pPr>
            <a:endParaRPr lang="en-US" sz="2200" dirty="0">
              <a:latin typeface="Arial Narrow" panose="020B0606020202030204" pitchFamily="34" charset="0"/>
            </a:endParaRPr>
          </a:p>
          <a:p>
            <a:pPr marL="0" indent="0">
              <a:buNone/>
            </a:pPr>
            <a:r>
              <a:rPr lang="en-US" sz="2200" dirty="0">
                <a:solidFill>
                  <a:schemeClr val="accent1"/>
                </a:solidFill>
                <a:latin typeface="Arial Narrow" panose="020B0606020202030204" pitchFamily="34" charset="0"/>
              </a:rPr>
              <a:t># Figure 2</a:t>
            </a:r>
          </a:p>
          <a:p>
            <a:pPr marL="0" indent="0">
              <a:lnSpc>
                <a:spcPct val="150000"/>
              </a:lnSpc>
              <a:buNone/>
            </a:pPr>
            <a:r>
              <a:rPr lang="en-US" sz="2200" dirty="0" err="1">
                <a:solidFill>
                  <a:schemeClr val="accent1"/>
                </a:solidFill>
                <a:latin typeface="Arial Narrow" panose="020B0606020202030204" pitchFamily="34" charset="0"/>
              </a:rPr>
              <a:t>plt.figure</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figsize</a:t>
            </a:r>
            <a:r>
              <a:rPr lang="en-US" sz="2200" dirty="0">
                <a:solidFill>
                  <a:schemeClr val="accent1"/>
                </a:solidFill>
                <a:latin typeface="Arial Narrow" panose="020B0606020202030204" pitchFamily="34" charset="0"/>
              </a:rPr>
              <a:t>=(4, 10)) </a:t>
            </a:r>
          </a:p>
          <a:p>
            <a:pPr marL="0" indent="0">
              <a:lnSpc>
                <a:spcPct val="150000"/>
              </a:lnSpc>
              <a:buNone/>
            </a:pPr>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(x, parabola)</a:t>
            </a:r>
          </a:p>
          <a:p>
            <a:pPr marL="0" indent="0">
              <a:lnSpc>
                <a:spcPct val="150000"/>
              </a:lnSpc>
              <a:buNone/>
            </a:pPr>
            <a:r>
              <a:rPr lang="en-US" sz="2200" dirty="0" err="1">
                <a:solidFill>
                  <a:schemeClr val="accent1"/>
                </a:solidFill>
                <a:latin typeface="Arial Narrow" panose="020B0606020202030204" pitchFamily="34" charset="0"/>
              </a:rPr>
              <a:t>plt.savefig</a:t>
            </a:r>
            <a:r>
              <a:rPr lang="en-US" sz="2200" dirty="0">
                <a:solidFill>
                  <a:schemeClr val="accent1"/>
                </a:solidFill>
                <a:latin typeface="Arial Narrow" panose="020B0606020202030204" pitchFamily="34" charset="0"/>
              </a:rPr>
              <a:t>('tall_and_narrow.png')</a:t>
            </a:r>
          </a:p>
        </p:txBody>
      </p:sp>
      <p:pic>
        <p:nvPicPr>
          <p:cNvPr id="6" name="Picture 5">
            <a:extLst>
              <a:ext uri="{FF2B5EF4-FFF2-40B4-BE49-F238E27FC236}">
                <a16:creationId xmlns:a16="http://schemas.microsoft.com/office/drawing/2014/main" id="{AF3ADF24-3B63-4EA5-94DE-6428425D7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8961" y="-1"/>
            <a:ext cx="3120809" cy="6937801"/>
          </a:xfrm>
          <a:prstGeom prst="rect">
            <a:avLst/>
          </a:prstGeom>
        </p:spPr>
      </p:pic>
    </p:spTree>
    <p:extLst>
      <p:ext uri="{BB962C8B-B14F-4D97-AF65-F5344CB8AC3E}">
        <p14:creationId xmlns:p14="http://schemas.microsoft.com/office/powerpoint/2010/main" val="23870149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1"/>
            <a:ext cx="10515600" cy="521570"/>
          </a:xfrm>
        </p:spPr>
        <p:txBody>
          <a:bodyPr>
            <a:normAutofit fontScale="90000"/>
          </a:bodyPr>
          <a:lstStyle/>
          <a:p>
            <a:pPr algn="ctr"/>
            <a:r>
              <a:rPr lang="en-US" sz="4000" dirty="0">
                <a:solidFill>
                  <a:srgbClr val="FF0000"/>
                </a:solidFill>
                <a:latin typeface="Arial Narrow" panose="020B0606020202030204" pitchFamily="34" charset="0"/>
              </a:rPr>
              <a:t>Line Graphs in Matplotlib: Figures</a:t>
            </a:r>
          </a:p>
        </p:txBody>
      </p:sp>
      <p:sp>
        <p:nvSpPr>
          <p:cNvPr id="6" name="Rectangle 5">
            <a:extLst>
              <a:ext uri="{FF2B5EF4-FFF2-40B4-BE49-F238E27FC236}">
                <a16:creationId xmlns:a16="http://schemas.microsoft.com/office/drawing/2014/main" id="{DBAF639A-03C3-4047-92B8-F27057DBFFE7}"/>
              </a:ext>
            </a:extLst>
          </p:cNvPr>
          <p:cNvSpPr/>
          <p:nvPr/>
        </p:nvSpPr>
        <p:spPr>
          <a:xfrm>
            <a:off x="261256" y="554228"/>
            <a:ext cx="6966858" cy="6035755"/>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pPr>
              <a:lnSpc>
                <a:spcPct val="150000"/>
              </a:lnSpc>
            </a:pPr>
            <a:endParaRPr lang="en-US" sz="1000" dirty="0">
              <a:solidFill>
                <a:schemeClr val="accent1"/>
              </a:solidFill>
              <a:latin typeface="Arial Narrow" panose="020B0606020202030204" pitchFamily="34" charset="0"/>
            </a:endParaRPr>
          </a:p>
          <a:p>
            <a:pPr>
              <a:lnSpc>
                <a:spcPct val="150000"/>
              </a:lnSpc>
            </a:pPr>
            <a:r>
              <a:rPr lang="en-US" sz="2000" dirty="0" err="1">
                <a:solidFill>
                  <a:schemeClr val="accent1"/>
                </a:solidFill>
                <a:latin typeface="Arial Narrow" panose="020B0606020202030204" pitchFamily="34" charset="0"/>
              </a:rPr>
              <a:t>word_length</a:t>
            </a:r>
            <a:r>
              <a:rPr lang="en-US" sz="2000" dirty="0">
                <a:solidFill>
                  <a:schemeClr val="accent1"/>
                </a:solidFill>
                <a:latin typeface="Arial Narrow" panose="020B0606020202030204" pitchFamily="34" charset="0"/>
              </a:rPr>
              <a:t> = [8, 11, 12, 11, 13, 12, 9, 9, 7, 9]</a:t>
            </a:r>
          </a:p>
          <a:p>
            <a:pPr>
              <a:lnSpc>
                <a:spcPct val="150000"/>
              </a:lnSpc>
            </a:pPr>
            <a:r>
              <a:rPr lang="en-US" sz="2000" dirty="0" err="1">
                <a:solidFill>
                  <a:schemeClr val="accent1"/>
                </a:solidFill>
                <a:latin typeface="Arial Narrow" panose="020B0606020202030204" pitchFamily="34" charset="0"/>
              </a:rPr>
              <a:t>power_generated</a:t>
            </a:r>
            <a:r>
              <a:rPr lang="en-US" sz="2000" dirty="0">
                <a:solidFill>
                  <a:schemeClr val="accent1"/>
                </a:solidFill>
                <a:latin typeface="Arial Narrow" panose="020B0606020202030204" pitchFamily="34" charset="0"/>
              </a:rPr>
              <a:t> = [753.9, 768.8, 780.1, 763.7, 788.5, 782, 787.2, 806.4, 806.2, 798.9]</a:t>
            </a:r>
          </a:p>
          <a:p>
            <a:pPr>
              <a:lnSpc>
                <a:spcPct val="150000"/>
              </a:lnSpc>
            </a:pPr>
            <a:r>
              <a:rPr lang="en-US" sz="2000" dirty="0">
                <a:solidFill>
                  <a:schemeClr val="accent1"/>
                </a:solidFill>
                <a:latin typeface="Arial Narrow" panose="020B0606020202030204" pitchFamily="34" charset="0"/>
              </a:rPr>
              <a:t>years = [2000, 2001, 2002, 2003, 2004, 2005, 2006, 2007, 2008, 2009]</a:t>
            </a:r>
          </a:p>
          <a:p>
            <a:pPr>
              <a:lnSpc>
                <a:spcPct val="150000"/>
              </a:lnSpc>
            </a:pPr>
            <a:endParaRPr lang="en-US" sz="1000" dirty="0">
              <a:solidFill>
                <a:schemeClr val="accent1"/>
              </a:solidFill>
              <a:latin typeface="Arial Narrow" panose="020B0606020202030204" pitchFamily="34" charset="0"/>
            </a:endParaRPr>
          </a:p>
          <a:p>
            <a:pPr>
              <a:lnSpc>
                <a:spcPct val="150000"/>
              </a:lnSpc>
            </a:pPr>
            <a:r>
              <a:rPr lang="en-US" sz="2000" dirty="0" err="1">
                <a:solidFill>
                  <a:schemeClr val="accent1"/>
                </a:solidFill>
                <a:latin typeface="Arial Narrow" panose="020B0606020202030204" pitchFamily="34" charset="0"/>
              </a:rPr>
              <a:t>plt.close</a:t>
            </a:r>
            <a:r>
              <a:rPr lang="en-US" sz="2000" dirty="0">
                <a:solidFill>
                  <a:schemeClr val="accent1"/>
                </a:solidFill>
                <a:latin typeface="Arial Narrow" panose="020B0606020202030204" pitchFamily="34" charset="0"/>
              </a:rPr>
              <a:t>('all')</a:t>
            </a:r>
          </a:p>
          <a:p>
            <a:pPr>
              <a:lnSpc>
                <a:spcPct val="150000"/>
              </a:lnSpc>
            </a:pPr>
            <a:r>
              <a:rPr lang="en-US" sz="2000" dirty="0" err="1">
                <a:solidFill>
                  <a:schemeClr val="accent1"/>
                </a:solidFill>
                <a:latin typeface="Arial Narrow" panose="020B0606020202030204" pitchFamily="34" charset="0"/>
              </a:rPr>
              <a:t>plt.figure</a:t>
            </a:r>
            <a:r>
              <a:rPr lang="en-US" sz="2000" dirty="0">
                <a:solidFill>
                  <a:schemeClr val="accent1"/>
                </a:solidFill>
                <a:latin typeface="Arial Narrow" panose="020B0606020202030204" pitchFamily="34" charset="0"/>
              </a:rPr>
              <a:t>()</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(years, </a:t>
            </a:r>
            <a:r>
              <a:rPr lang="en-US" sz="2000" dirty="0" err="1">
                <a:solidFill>
                  <a:schemeClr val="accent1"/>
                </a:solidFill>
                <a:latin typeface="Arial Narrow" panose="020B0606020202030204" pitchFamily="34" charset="0"/>
              </a:rPr>
              <a:t>word_length</a:t>
            </a:r>
            <a:r>
              <a:rPr lang="en-US" sz="2000" dirty="0">
                <a:solidFill>
                  <a:schemeClr val="accent1"/>
                </a:solidFill>
                <a:latin typeface="Arial Narrow" panose="020B0606020202030204" pitchFamily="34" charset="0"/>
              </a:rPr>
              <a:t>)</a:t>
            </a:r>
          </a:p>
          <a:p>
            <a:pPr>
              <a:lnSpc>
                <a:spcPct val="150000"/>
              </a:lnSpc>
            </a:pPr>
            <a:r>
              <a:rPr lang="en-US" sz="2000" dirty="0" err="1">
                <a:solidFill>
                  <a:schemeClr val="accent1"/>
                </a:solidFill>
                <a:latin typeface="Arial Narrow" panose="020B0606020202030204" pitchFamily="34" charset="0"/>
              </a:rPr>
              <a:t>plt.savefig</a:t>
            </a:r>
            <a:r>
              <a:rPr lang="en-US" sz="2000" dirty="0">
                <a:solidFill>
                  <a:schemeClr val="accent1"/>
                </a:solidFill>
                <a:latin typeface="Arial Narrow" panose="020B0606020202030204" pitchFamily="34" charset="0"/>
              </a:rPr>
              <a:t>('winning_word_lengths.png')</a:t>
            </a:r>
          </a:p>
          <a:p>
            <a:pPr>
              <a:lnSpc>
                <a:spcPct val="150000"/>
              </a:lnSpc>
            </a:pPr>
            <a:r>
              <a:rPr lang="en-US" sz="2000" dirty="0" err="1">
                <a:solidFill>
                  <a:schemeClr val="accent1"/>
                </a:solidFill>
                <a:latin typeface="Arial Narrow" panose="020B0606020202030204" pitchFamily="34" charset="0"/>
              </a:rPr>
              <a:t>plt.figure</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figsize</a:t>
            </a:r>
            <a:r>
              <a:rPr lang="en-US" sz="2000" dirty="0">
                <a:solidFill>
                  <a:schemeClr val="accent1"/>
                </a:solidFill>
                <a:latin typeface="Arial Narrow" panose="020B0606020202030204" pitchFamily="34" charset="0"/>
              </a:rPr>
              <a:t>=(7, 3))</a:t>
            </a:r>
          </a:p>
          <a:p>
            <a:pPr>
              <a:lnSpc>
                <a:spcPct val="150000"/>
              </a:lnSpc>
            </a:pP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(years, </a:t>
            </a:r>
            <a:r>
              <a:rPr lang="en-US" sz="2000" dirty="0" err="1">
                <a:solidFill>
                  <a:schemeClr val="accent1"/>
                </a:solidFill>
                <a:latin typeface="Arial Narrow" panose="020B0606020202030204" pitchFamily="34" charset="0"/>
              </a:rPr>
              <a:t>power_generated</a:t>
            </a:r>
            <a:r>
              <a:rPr lang="en-US" sz="2000" dirty="0">
                <a:solidFill>
                  <a:schemeClr val="accent1"/>
                </a:solidFill>
                <a:latin typeface="Arial Narrow" panose="020B0606020202030204" pitchFamily="34" charset="0"/>
              </a:rPr>
              <a:t>)</a:t>
            </a:r>
          </a:p>
          <a:p>
            <a:pPr>
              <a:lnSpc>
                <a:spcPct val="150000"/>
              </a:lnSpc>
            </a:pPr>
            <a:r>
              <a:rPr lang="en-US" sz="2000" dirty="0" err="1">
                <a:solidFill>
                  <a:schemeClr val="accent1"/>
                </a:solidFill>
                <a:latin typeface="Arial Narrow" panose="020B0606020202030204" pitchFamily="34" charset="0"/>
              </a:rPr>
              <a:t>plt.savefig</a:t>
            </a:r>
            <a:r>
              <a:rPr lang="en-US" sz="2000" dirty="0">
                <a:solidFill>
                  <a:schemeClr val="accent1"/>
                </a:solidFill>
                <a:latin typeface="Arial Narrow" panose="020B0606020202030204" pitchFamily="34" charset="0"/>
              </a:rPr>
              <a:t>('power_generated.png')</a:t>
            </a:r>
          </a:p>
        </p:txBody>
      </p:sp>
      <p:pic>
        <p:nvPicPr>
          <p:cNvPr id="8" name="Picture 7">
            <a:extLst>
              <a:ext uri="{FF2B5EF4-FFF2-40B4-BE49-F238E27FC236}">
                <a16:creationId xmlns:a16="http://schemas.microsoft.com/office/drawing/2014/main" id="{30D68AA2-2A9E-4478-A1D4-F08D40BE4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454" y="700964"/>
            <a:ext cx="4537290" cy="2166191"/>
          </a:xfrm>
          <a:prstGeom prst="rect">
            <a:avLst/>
          </a:prstGeom>
        </p:spPr>
      </p:pic>
      <p:pic>
        <p:nvPicPr>
          <p:cNvPr id="10" name="Picture 9">
            <a:extLst>
              <a:ext uri="{FF2B5EF4-FFF2-40B4-BE49-F238E27FC236}">
                <a16:creationId xmlns:a16="http://schemas.microsoft.com/office/drawing/2014/main" id="{A57D7A28-6224-4098-8D6D-F7D9F3EF6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454" y="3153653"/>
            <a:ext cx="4537290" cy="3436330"/>
          </a:xfrm>
          <a:prstGeom prst="rect">
            <a:avLst/>
          </a:prstGeom>
        </p:spPr>
      </p:pic>
    </p:spTree>
    <p:extLst>
      <p:ext uri="{BB962C8B-B14F-4D97-AF65-F5344CB8AC3E}">
        <p14:creationId xmlns:p14="http://schemas.microsoft.com/office/powerpoint/2010/main" val="34729339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937E-CF1D-4BD5-8DFC-CF4F7BFCAA3F}"/>
              </a:ext>
            </a:extLst>
          </p:cNvPr>
          <p:cNvSpPr>
            <a:spLocks noGrp="1"/>
          </p:cNvSpPr>
          <p:nvPr>
            <p:ph type="title"/>
          </p:nvPr>
        </p:nvSpPr>
        <p:spPr>
          <a:xfrm>
            <a:off x="595085" y="365125"/>
            <a:ext cx="10758715" cy="854075"/>
          </a:xfrm>
        </p:spPr>
        <p:txBody>
          <a:bodyPr>
            <a:normAutofit/>
          </a:bodyPr>
          <a:lstStyle/>
          <a:p>
            <a:r>
              <a:rPr lang="en-US" sz="3200" dirty="0">
                <a:solidFill>
                  <a:srgbClr val="FF0000"/>
                </a:solidFill>
                <a:latin typeface="Arial Narrow" panose="020B0606020202030204" pitchFamily="34" charset="0"/>
              </a:rPr>
              <a:t>Final Exercise on Line Graphs in Matplotlib </a:t>
            </a:r>
          </a:p>
        </p:txBody>
      </p:sp>
      <p:sp>
        <p:nvSpPr>
          <p:cNvPr id="3" name="Content Placeholder 2">
            <a:extLst>
              <a:ext uri="{FF2B5EF4-FFF2-40B4-BE49-F238E27FC236}">
                <a16:creationId xmlns:a16="http://schemas.microsoft.com/office/drawing/2014/main" id="{A479CB9E-33A4-4704-BAD3-18C3A91FA6C2}"/>
              </a:ext>
            </a:extLst>
          </p:cNvPr>
          <p:cNvSpPr>
            <a:spLocks noGrp="1"/>
          </p:cNvSpPr>
          <p:nvPr>
            <p:ph idx="1"/>
          </p:nvPr>
        </p:nvSpPr>
        <p:spPr>
          <a:xfrm>
            <a:off x="595085" y="1378857"/>
            <a:ext cx="11045371" cy="4798106"/>
          </a:xfrm>
        </p:spPr>
        <p:txBody>
          <a:bodyPr>
            <a:normAutofit/>
          </a:bodyPr>
          <a:lstStyle/>
          <a:p>
            <a:r>
              <a:rPr lang="en-US" sz="2400" dirty="0">
                <a:latin typeface="Arial Narrow" panose="020B0606020202030204" pitchFamily="34" charset="0"/>
              </a:rPr>
              <a:t>Define three lists, x, y1, and y2 and fill them with integers. These numbers can be anything you want, but it would be neat to have them be actual metrics that you want to compare. </a:t>
            </a:r>
          </a:p>
          <a:p>
            <a:r>
              <a:rPr lang="en-US" sz="2400" dirty="0">
                <a:latin typeface="Arial Narrow" panose="020B0606020202030204" pitchFamily="34" charset="0"/>
              </a:rPr>
              <a:t>Plot y1 vs x and display the plot.</a:t>
            </a:r>
          </a:p>
          <a:p>
            <a:r>
              <a:rPr lang="en-US" sz="2400" dirty="0">
                <a:latin typeface="Arial Narrow" panose="020B0606020202030204" pitchFamily="34" charset="0"/>
              </a:rPr>
              <a:t>On the same graph, plot y2 vs x (after the line where you plot y1 vs x)</a:t>
            </a:r>
          </a:p>
          <a:p>
            <a:r>
              <a:rPr lang="en-US" sz="2400" dirty="0">
                <a:latin typeface="Arial Narrow" panose="020B0606020202030204" pitchFamily="34" charset="0"/>
              </a:rPr>
              <a:t>Make the y1 line a pink line and the y2 line a gray line. Give both lines round markers.</a:t>
            </a:r>
          </a:p>
          <a:p>
            <a:r>
              <a:rPr lang="en-US" sz="2400" dirty="0">
                <a:latin typeface="Arial Narrow" panose="020B0606020202030204" pitchFamily="34" charset="0"/>
              </a:rPr>
              <a:t>Give your graph a title of “Two Lines on One Graph”, and label the x-axis ”Amazing X-axis” and y-axis ”Incredible Y-axis”.</a:t>
            </a:r>
          </a:p>
          <a:p>
            <a:r>
              <a:rPr lang="en-US" sz="2400" dirty="0">
                <a:latin typeface="Arial Narrow" panose="020B0606020202030204" pitchFamily="34" charset="0"/>
              </a:rPr>
              <a:t>Give the graph a legend and put it in the lower right.</a:t>
            </a:r>
          </a:p>
        </p:txBody>
      </p:sp>
    </p:spTree>
    <p:extLst>
      <p:ext uri="{BB962C8B-B14F-4D97-AF65-F5344CB8AC3E}">
        <p14:creationId xmlns:p14="http://schemas.microsoft.com/office/powerpoint/2010/main" val="7384183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4054-371B-43F4-AD6E-C2AB79FFF894}"/>
              </a:ext>
            </a:extLst>
          </p:cNvPr>
          <p:cNvSpPr>
            <a:spLocks noGrp="1"/>
          </p:cNvSpPr>
          <p:nvPr>
            <p:ph type="title"/>
          </p:nvPr>
        </p:nvSpPr>
        <p:spPr>
          <a:xfrm>
            <a:off x="838200" y="365126"/>
            <a:ext cx="10515600" cy="592818"/>
          </a:xfrm>
        </p:spPr>
        <p:txBody>
          <a:bodyPr>
            <a:normAutofit fontScale="90000"/>
          </a:bodyPr>
          <a:lstStyle/>
          <a:p>
            <a:r>
              <a:rPr lang="en-US" dirty="0">
                <a:solidFill>
                  <a:srgbClr val="FF0000"/>
                </a:solidFill>
              </a:rPr>
              <a:t>Solution:</a:t>
            </a:r>
          </a:p>
        </p:txBody>
      </p:sp>
      <p:sp>
        <p:nvSpPr>
          <p:cNvPr id="4" name="Rectangle 3">
            <a:extLst>
              <a:ext uri="{FF2B5EF4-FFF2-40B4-BE49-F238E27FC236}">
                <a16:creationId xmlns:a16="http://schemas.microsoft.com/office/drawing/2014/main" id="{904DB36E-F4DC-4190-A882-1B2F8C958A52}"/>
              </a:ext>
            </a:extLst>
          </p:cNvPr>
          <p:cNvSpPr/>
          <p:nvPr/>
        </p:nvSpPr>
        <p:spPr>
          <a:xfrm>
            <a:off x="838200" y="1094271"/>
            <a:ext cx="6096000" cy="5509200"/>
          </a:xfrm>
          <a:prstGeom prst="rect">
            <a:avLst/>
          </a:prstGeom>
          <a:ln>
            <a:solidFill>
              <a:schemeClr val="accent1"/>
            </a:solidFill>
          </a:ln>
        </p:spPr>
        <p:txBody>
          <a:bodyPr>
            <a:spAutoFit/>
          </a:bodyPr>
          <a:lstStyle/>
          <a:p>
            <a:r>
              <a:rPr lang="en-US" sz="2200" dirty="0">
                <a:solidFill>
                  <a:schemeClr val="accent1"/>
                </a:solidFill>
                <a:latin typeface="Arial Narrow" panose="020B0606020202030204" pitchFamily="34" charset="0"/>
              </a:rPr>
              <a:t>from matplotlib import </a:t>
            </a:r>
            <a:r>
              <a:rPr lang="en-US" sz="2200" dirty="0" err="1">
                <a:solidFill>
                  <a:schemeClr val="accent1"/>
                </a:solidFill>
                <a:latin typeface="Arial Narrow" panose="020B0606020202030204" pitchFamily="34" charset="0"/>
              </a:rPr>
              <a:t>pyplot</a:t>
            </a:r>
            <a:r>
              <a:rPr lang="en-US" sz="2200" dirty="0">
                <a:solidFill>
                  <a:schemeClr val="accent1"/>
                </a:solidFill>
                <a:latin typeface="Arial Narrow" panose="020B0606020202030204" pitchFamily="34" charset="0"/>
              </a:rPr>
              <a:t> as </a:t>
            </a:r>
            <a:r>
              <a:rPr lang="en-US" sz="2200" dirty="0" err="1">
                <a:solidFill>
                  <a:schemeClr val="accent1"/>
                </a:solidFill>
                <a:latin typeface="Arial Narrow" panose="020B0606020202030204" pitchFamily="34" charset="0"/>
              </a:rPr>
              <a:t>plt</a:t>
            </a:r>
            <a:endParaRPr lang="en-US" sz="2200" dirty="0">
              <a:solidFill>
                <a:schemeClr val="accent1"/>
              </a:solidFill>
              <a:latin typeface="Arial Narrow" panose="020B0606020202030204" pitchFamily="34" charset="0"/>
            </a:endParaRPr>
          </a:p>
          <a:p>
            <a:endParaRPr lang="en-US" sz="2200" dirty="0">
              <a:solidFill>
                <a:schemeClr val="accent1"/>
              </a:solidFill>
              <a:latin typeface="Arial Narrow" panose="020B0606020202030204" pitchFamily="34" charset="0"/>
            </a:endParaRPr>
          </a:p>
          <a:p>
            <a:r>
              <a:rPr lang="en-US" sz="2200" dirty="0">
                <a:solidFill>
                  <a:schemeClr val="accent1"/>
                </a:solidFill>
                <a:latin typeface="Arial Narrow" panose="020B0606020202030204" pitchFamily="34" charset="0"/>
              </a:rPr>
              <a:t>x = range(6)</a:t>
            </a:r>
          </a:p>
          <a:p>
            <a:r>
              <a:rPr lang="en-US" sz="2200" dirty="0">
                <a:solidFill>
                  <a:schemeClr val="accent1"/>
                </a:solidFill>
                <a:latin typeface="Arial Narrow" panose="020B0606020202030204" pitchFamily="34" charset="0"/>
              </a:rPr>
              <a:t>y1 = [1, 2, 3, 4, 5, 6]</a:t>
            </a:r>
          </a:p>
          <a:p>
            <a:r>
              <a:rPr lang="en-US" sz="2200" dirty="0">
                <a:solidFill>
                  <a:schemeClr val="accent1"/>
                </a:solidFill>
                <a:latin typeface="Arial Narrow" panose="020B0606020202030204" pitchFamily="34" charset="0"/>
              </a:rPr>
              <a:t>y2 = [-1, 1, 3, 4, 4, 4]</a:t>
            </a:r>
          </a:p>
          <a:p>
            <a:endParaRPr lang="en-US" sz="2200" dirty="0">
              <a:solidFill>
                <a:schemeClr val="accent1"/>
              </a:solidFill>
              <a:latin typeface="Arial Narrow" panose="020B0606020202030204" pitchFamily="34" charset="0"/>
            </a:endParaRPr>
          </a:p>
          <a:p>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(x, y1, marker='o', color='pink')</a:t>
            </a:r>
          </a:p>
          <a:p>
            <a:r>
              <a:rPr lang="en-US" sz="2200" dirty="0" err="1">
                <a:solidFill>
                  <a:schemeClr val="accent1"/>
                </a:solidFill>
                <a:latin typeface="Arial Narrow" panose="020B0606020202030204" pitchFamily="34" charset="0"/>
              </a:rPr>
              <a:t>plt.plot</a:t>
            </a:r>
            <a:r>
              <a:rPr lang="en-US" sz="2200" dirty="0">
                <a:solidFill>
                  <a:schemeClr val="accent1"/>
                </a:solidFill>
                <a:latin typeface="Arial Narrow" panose="020B0606020202030204" pitchFamily="34" charset="0"/>
              </a:rPr>
              <a:t>(x, y2, marker='o', color='gray')</a:t>
            </a:r>
          </a:p>
          <a:p>
            <a:endParaRPr lang="en-US" sz="2200" dirty="0">
              <a:solidFill>
                <a:schemeClr val="accent1"/>
              </a:solidFill>
              <a:latin typeface="Arial Narrow" panose="020B0606020202030204" pitchFamily="34" charset="0"/>
            </a:endParaRPr>
          </a:p>
          <a:p>
            <a:r>
              <a:rPr lang="en-US" sz="2200" dirty="0" err="1">
                <a:solidFill>
                  <a:schemeClr val="accent1"/>
                </a:solidFill>
                <a:latin typeface="Arial Narrow" panose="020B0606020202030204" pitchFamily="34" charset="0"/>
              </a:rPr>
              <a:t>plt.title</a:t>
            </a:r>
            <a:r>
              <a:rPr lang="en-US" sz="2200" dirty="0">
                <a:solidFill>
                  <a:schemeClr val="accent1"/>
                </a:solidFill>
                <a:latin typeface="Arial Narrow" panose="020B0606020202030204" pitchFamily="34" charset="0"/>
              </a:rPr>
              <a:t>("Two Lines on One Graph")</a:t>
            </a:r>
          </a:p>
          <a:p>
            <a:r>
              <a:rPr lang="en-US" sz="2200" dirty="0" err="1">
                <a:solidFill>
                  <a:schemeClr val="accent1"/>
                </a:solidFill>
                <a:latin typeface="Arial Narrow" panose="020B0606020202030204" pitchFamily="34" charset="0"/>
              </a:rPr>
              <a:t>plt.xlabel</a:t>
            </a:r>
            <a:r>
              <a:rPr lang="en-US" sz="2200" dirty="0">
                <a:solidFill>
                  <a:schemeClr val="accent1"/>
                </a:solidFill>
                <a:latin typeface="Arial Narrow" panose="020B0606020202030204" pitchFamily="34" charset="0"/>
              </a:rPr>
              <a:t>("Amazing X-axis")</a:t>
            </a:r>
          </a:p>
          <a:p>
            <a:r>
              <a:rPr lang="en-US" sz="2200" dirty="0" err="1">
                <a:solidFill>
                  <a:schemeClr val="accent1"/>
                </a:solidFill>
                <a:latin typeface="Arial Narrow" panose="020B0606020202030204" pitchFamily="34" charset="0"/>
              </a:rPr>
              <a:t>plt.ylabel</a:t>
            </a:r>
            <a:r>
              <a:rPr lang="en-US" sz="2200" dirty="0">
                <a:solidFill>
                  <a:schemeClr val="accent1"/>
                </a:solidFill>
                <a:latin typeface="Arial Narrow" panose="020B0606020202030204" pitchFamily="34" charset="0"/>
              </a:rPr>
              <a:t>("Incredible Y-axis")</a:t>
            </a:r>
          </a:p>
          <a:p>
            <a:endParaRPr lang="en-US" sz="2200" dirty="0">
              <a:solidFill>
                <a:schemeClr val="accent1"/>
              </a:solidFill>
              <a:latin typeface="Arial Narrow" panose="020B0606020202030204" pitchFamily="34" charset="0"/>
            </a:endParaRPr>
          </a:p>
          <a:p>
            <a:r>
              <a:rPr lang="en-US" sz="2200" dirty="0" err="1">
                <a:solidFill>
                  <a:schemeClr val="accent1"/>
                </a:solidFill>
                <a:latin typeface="Arial Narrow" panose="020B0606020202030204" pitchFamily="34" charset="0"/>
              </a:rPr>
              <a:t>plt.legend</a:t>
            </a:r>
            <a:r>
              <a:rPr lang="en-US" sz="2200" dirty="0">
                <a:solidFill>
                  <a:schemeClr val="accent1"/>
                </a:solidFill>
                <a:latin typeface="Arial Narrow" panose="020B0606020202030204" pitchFamily="34" charset="0"/>
              </a:rPr>
              <a:t>(["Y1","Y2"], loc=4)</a:t>
            </a:r>
          </a:p>
          <a:p>
            <a:endParaRPr lang="en-US" sz="2200" dirty="0">
              <a:solidFill>
                <a:schemeClr val="accent1"/>
              </a:solidFill>
              <a:latin typeface="Arial Narrow" panose="020B0606020202030204" pitchFamily="34" charset="0"/>
            </a:endParaRPr>
          </a:p>
          <a:p>
            <a:r>
              <a:rPr lang="en-US" sz="2200" dirty="0" err="1">
                <a:solidFill>
                  <a:schemeClr val="accent1"/>
                </a:solidFill>
                <a:latin typeface="Arial Narrow" panose="020B0606020202030204" pitchFamily="34" charset="0"/>
              </a:rPr>
              <a:t>plt.show</a:t>
            </a:r>
            <a:r>
              <a:rPr lang="en-US" sz="2200" dirty="0">
                <a:solidFill>
                  <a:schemeClr val="accent1"/>
                </a:solidFill>
                <a:latin typeface="Arial Narrow" panose="020B0606020202030204" pitchFamily="34" charset="0"/>
              </a:rPr>
              <a:t>()</a:t>
            </a:r>
          </a:p>
        </p:txBody>
      </p:sp>
    </p:spTree>
    <p:extLst>
      <p:ext uri="{BB962C8B-B14F-4D97-AF65-F5344CB8AC3E}">
        <p14:creationId xmlns:p14="http://schemas.microsoft.com/office/powerpoint/2010/main" val="7838452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C7B6-78DA-42CF-A118-504F0BA997D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F8221A9-8033-483B-8D25-620F065D57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0983" y="0"/>
            <a:ext cx="4731187" cy="6887581"/>
          </a:xfrm>
        </p:spPr>
      </p:pic>
    </p:spTree>
    <p:extLst>
      <p:ext uri="{BB962C8B-B14F-4D97-AF65-F5344CB8AC3E}">
        <p14:creationId xmlns:p14="http://schemas.microsoft.com/office/powerpoint/2010/main" val="14194430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fontScale="90000"/>
          </a:bodyPr>
          <a:lstStyle/>
          <a:p>
            <a:r>
              <a:rPr lang="en-US" sz="3200" dirty="0">
                <a:solidFill>
                  <a:srgbClr val="FF0000"/>
                </a:solidFill>
                <a:latin typeface="Arial Narrow" panose="020B0606020202030204" pitchFamily="34" charset="0"/>
              </a:rPr>
              <a:t>Simple Bar Chart</a:t>
            </a:r>
            <a:r>
              <a:rPr lang="en-US" sz="3200" dirty="0">
                <a:latin typeface="Arial Narrow" panose="020B0606020202030204" pitchFamily="34" charset="0"/>
              </a:rPr>
              <a:t/>
            </a:r>
            <a:br>
              <a:rPr lang="en-US" sz="3200" dirty="0">
                <a:latin typeface="Arial Narrow" panose="020B0606020202030204" pitchFamily="34" charset="0"/>
              </a:rPr>
            </a:br>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5128532"/>
          </a:xfrm>
        </p:spPr>
        <p:txBody>
          <a:bodyPr>
            <a:normAutofit/>
          </a:bodyPr>
          <a:lstStyle/>
          <a:p>
            <a:r>
              <a:rPr lang="en-US" sz="2200" dirty="0">
                <a:latin typeface="Arial Narrow" panose="020B0606020202030204" pitchFamily="34" charset="0"/>
              </a:rPr>
              <a:t>The </a:t>
            </a:r>
            <a:r>
              <a:rPr lang="en-US" sz="2200" dirty="0" err="1">
                <a:latin typeface="Arial Narrow" panose="020B0606020202030204" pitchFamily="34" charset="0"/>
              </a:rPr>
              <a:t>plt.bar</a:t>
            </a:r>
            <a:r>
              <a:rPr lang="en-US" sz="2200" dirty="0">
                <a:latin typeface="Arial Narrow" panose="020B0606020202030204" pitchFamily="34" charset="0"/>
              </a:rPr>
              <a:t> function allows you to create simple bar charts </a:t>
            </a:r>
            <a:r>
              <a:rPr lang="en-US" sz="2200" dirty="0">
                <a:solidFill>
                  <a:srgbClr val="FF0000"/>
                </a:solidFill>
                <a:latin typeface="Arial Narrow" panose="020B0606020202030204" pitchFamily="34" charset="0"/>
              </a:rPr>
              <a:t>to compare multiple categories of data</a:t>
            </a:r>
            <a:r>
              <a:rPr lang="en-US" sz="2200" dirty="0">
                <a:latin typeface="Arial Narrow" panose="020B0606020202030204" pitchFamily="34" charset="0"/>
              </a:rPr>
              <a:t>.</a:t>
            </a:r>
          </a:p>
          <a:p>
            <a:endParaRPr lang="en-US" sz="2200" dirty="0">
              <a:latin typeface="Arial Narrow" panose="020B0606020202030204" pitchFamily="34" charset="0"/>
            </a:endParaRPr>
          </a:p>
          <a:p>
            <a:r>
              <a:rPr lang="en-US" sz="2200" dirty="0">
                <a:latin typeface="Arial Narrow" panose="020B0606020202030204" pitchFamily="34" charset="0"/>
              </a:rPr>
              <a:t>Some possible data that would be displayed with a bar chart:</a:t>
            </a:r>
          </a:p>
          <a:p>
            <a:endParaRPr lang="en-US" sz="2200" dirty="0">
              <a:latin typeface="Arial Narrow" panose="020B0606020202030204" pitchFamily="34" charset="0"/>
            </a:endParaRPr>
          </a:p>
          <a:p>
            <a:pPr lvl="1"/>
            <a:r>
              <a:rPr lang="en-US" sz="2000" dirty="0">
                <a:latin typeface="Arial Narrow" panose="020B0606020202030204" pitchFamily="34" charset="0"/>
              </a:rPr>
              <a:t>    x-axis — famous buildings, y-axis — heights</a:t>
            </a:r>
          </a:p>
          <a:p>
            <a:pPr lvl="1"/>
            <a:r>
              <a:rPr lang="en-US" sz="2000" dirty="0">
                <a:latin typeface="Arial Narrow" panose="020B0606020202030204" pitchFamily="34" charset="0"/>
              </a:rPr>
              <a:t>    x-axis — different planets, y-axis — number of days in the year</a:t>
            </a:r>
          </a:p>
          <a:p>
            <a:pPr lvl="1"/>
            <a:r>
              <a:rPr lang="en-US" sz="2000" dirty="0">
                <a:latin typeface="Arial Narrow" panose="020B0606020202030204" pitchFamily="34" charset="0"/>
              </a:rPr>
              <a:t>    x-axis — programming languages, y-axis — lines of code written by you</a:t>
            </a:r>
          </a:p>
          <a:p>
            <a:endParaRPr lang="en-US" sz="2200" dirty="0">
              <a:latin typeface="Arial Narrow" panose="020B0606020202030204" pitchFamily="34" charset="0"/>
            </a:endParaRPr>
          </a:p>
          <a:p>
            <a:r>
              <a:rPr lang="en-US" sz="2200" dirty="0">
                <a:latin typeface="Arial Narrow" panose="020B0606020202030204" pitchFamily="34" charset="0"/>
              </a:rPr>
              <a:t>We call </a:t>
            </a:r>
            <a:r>
              <a:rPr lang="en-US" sz="2200" dirty="0" err="1">
                <a:solidFill>
                  <a:schemeClr val="accent1"/>
                </a:solidFill>
                <a:latin typeface="Arial Narrow" panose="020B0606020202030204" pitchFamily="34" charset="0"/>
              </a:rPr>
              <a:t>plt.bar</a:t>
            </a:r>
            <a:r>
              <a:rPr lang="en-US" sz="2200" dirty="0">
                <a:solidFill>
                  <a:schemeClr val="accent1"/>
                </a:solidFill>
                <a:latin typeface="Arial Narrow" panose="020B0606020202030204" pitchFamily="34" charset="0"/>
              </a:rPr>
              <a:t> </a:t>
            </a:r>
            <a:r>
              <a:rPr lang="en-US" sz="2200" dirty="0">
                <a:latin typeface="Arial Narrow" panose="020B0606020202030204" pitchFamily="34" charset="0"/>
              </a:rPr>
              <a:t>with two arguments:</a:t>
            </a:r>
          </a:p>
          <a:p>
            <a:endParaRPr lang="en-US" sz="2200" dirty="0">
              <a:latin typeface="Arial Narrow" panose="020B0606020202030204" pitchFamily="34" charset="0"/>
            </a:endParaRPr>
          </a:p>
          <a:p>
            <a:r>
              <a:rPr lang="en-US" sz="2200" dirty="0">
                <a:latin typeface="Arial Narrow" panose="020B0606020202030204" pitchFamily="34" charset="0"/>
              </a:rPr>
              <a:t>    the x-values — a list of x-positions for each bar</a:t>
            </a:r>
          </a:p>
          <a:p>
            <a:r>
              <a:rPr lang="en-US" sz="2200" dirty="0">
                <a:latin typeface="Arial Narrow" panose="020B0606020202030204" pitchFamily="34" charset="0"/>
              </a:rPr>
              <a:t>    the y-values — a list of heights for each bar</a:t>
            </a:r>
          </a:p>
          <a:p>
            <a:endParaRPr lang="en-US" sz="2200" dirty="0">
              <a:latin typeface="Arial Narrow" panose="020B0606020202030204" pitchFamily="34" charset="0"/>
            </a:endParaRPr>
          </a:p>
        </p:txBody>
      </p:sp>
      <p:sp>
        <p:nvSpPr>
          <p:cNvPr id="5" name="Rectangle 4">
            <a:extLst>
              <a:ext uri="{FF2B5EF4-FFF2-40B4-BE49-F238E27FC236}">
                <a16:creationId xmlns:a16="http://schemas.microsoft.com/office/drawing/2014/main" id="{A5B66A1A-1EF5-4E84-B32D-D62E816331CA}"/>
              </a:ext>
            </a:extLst>
          </p:cNvPr>
          <p:cNvSpPr/>
          <p:nvPr/>
        </p:nvSpPr>
        <p:spPr>
          <a:xfrm>
            <a:off x="5123543" y="4333541"/>
            <a:ext cx="6868886" cy="957442"/>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heights = [88, 225, 365, 687, 4333, 10756, 30687, 60190, 90553]</a:t>
            </a:r>
          </a:p>
          <a:p>
            <a:pPr>
              <a:lnSpc>
                <a:spcPct val="150000"/>
              </a:lnSpc>
            </a:pPr>
            <a:r>
              <a:rPr lang="en-US" sz="2000" dirty="0" err="1">
                <a:solidFill>
                  <a:schemeClr val="accent1"/>
                </a:solidFill>
                <a:latin typeface="Arial Narrow" panose="020B0606020202030204" pitchFamily="34" charset="0"/>
              </a:rPr>
              <a:t>x_values</a:t>
            </a:r>
            <a:r>
              <a:rPr lang="en-US" sz="2000" dirty="0">
                <a:solidFill>
                  <a:schemeClr val="accent1"/>
                </a:solidFill>
                <a:latin typeface="Arial Narrow" panose="020B0606020202030204" pitchFamily="34" charset="0"/>
              </a:rPr>
              <a:t> = range(</a:t>
            </a:r>
            <a:r>
              <a:rPr lang="en-US" sz="2000" dirty="0" err="1">
                <a:solidFill>
                  <a:schemeClr val="accent1"/>
                </a:solidFill>
                <a:latin typeface="Arial Narrow" panose="020B0606020202030204" pitchFamily="34" charset="0"/>
              </a:rPr>
              <a:t>len</a:t>
            </a:r>
            <a:r>
              <a:rPr lang="en-US" sz="2000" dirty="0">
                <a:solidFill>
                  <a:schemeClr val="accent1"/>
                </a:solidFill>
                <a:latin typeface="Arial Narrow" panose="020B0606020202030204" pitchFamily="34" charset="0"/>
              </a:rPr>
              <a:t>(heights))</a:t>
            </a:r>
          </a:p>
        </p:txBody>
      </p:sp>
    </p:spTree>
    <p:extLst>
      <p:ext uri="{BB962C8B-B14F-4D97-AF65-F5344CB8AC3E}">
        <p14:creationId xmlns:p14="http://schemas.microsoft.com/office/powerpoint/2010/main" val="3143510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8483ED-9F69-4E3D-A2DB-5E3E07AB50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0457" y="0"/>
            <a:ext cx="4980349" cy="6858000"/>
          </a:xfrm>
        </p:spPr>
      </p:pic>
      <p:pic>
        <p:nvPicPr>
          <p:cNvPr id="7" name="Picture 6">
            <a:extLst>
              <a:ext uri="{FF2B5EF4-FFF2-40B4-BE49-F238E27FC236}">
                <a16:creationId xmlns:a16="http://schemas.microsoft.com/office/drawing/2014/main" id="{9A2EFA6F-4261-44D5-8DDA-61E1ADAED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21" y="0"/>
            <a:ext cx="5918979" cy="6450480"/>
          </a:xfrm>
          <a:prstGeom prst="rect">
            <a:avLst/>
          </a:prstGeom>
        </p:spPr>
      </p:pic>
    </p:spTree>
    <p:extLst>
      <p:ext uri="{BB962C8B-B14F-4D97-AF65-F5344CB8AC3E}">
        <p14:creationId xmlns:p14="http://schemas.microsoft.com/office/powerpoint/2010/main" val="2316972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latin typeface="Arial Narrow" panose="020B0606020202030204" pitchFamily="34" charset="0"/>
              </a:rPr>
              <a:t>Simple Bar Chart</a:t>
            </a:r>
            <a:endParaRPr lang="en-US" sz="3200" dirty="0">
              <a:solidFill>
                <a:srgbClr val="FF0000"/>
              </a:solidFill>
            </a:endParaRPr>
          </a:p>
        </p:txBody>
      </p:sp>
      <p:sp>
        <p:nvSpPr>
          <p:cNvPr id="4" name="Rectangle 3">
            <a:extLst>
              <a:ext uri="{FF2B5EF4-FFF2-40B4-BE49-F238E27FC236}">
                <a16:creationId xmlns:a16="http://schemas.microsoft.com/office/drawing/2014/main" id="{787F5F6F-49FC-4CDD-9998-3A0098E8A94C}"/>
              </a:ext>
            </a:extLst>
          </p:cNvPr>
          <p:cNvSpPr/>
          <p:nvPr/>
        </p:nvSpPr>
        <p:spPr>
          <a:xfrm>
            <a:off x="638629" y="1951672"/>
            <a:ext cx="6357257" cy="2059603"/>
          </a:xfrm>
          <a:prstGeom prst="rect">
            <a:avLst/>
          </a:prstGeom>
          <a:ln>
            <a:solidFill>
              <a:schemeClr val="accent1"/>
            </a:solidFill>
          </a:ln>
        </p:spPr>
        <p:txBody>
          <a:bodyPr wrap="square">
            <a:spAutoFit/>
          </a:bodyPr>
          <a:lstStyle/>
          <a:p>
            <a:pPr>
              <a:lnSpc>
                <a:spcPct val="150000"/>
              </a:lnSpc>
            </a:pPr>
            <a:r>
              <a:rPr lang="en-US" sz="2200" dirty="0" err="1">
                <a:solidFill>
                  <a:schemeClr val="accent1"/>
                </a:solidFill>
                <a:latin typeface="Arial Narrow" panose="020B0606020202030204" pitchFamily="34" charset="0"/>
              </a:rPr>
              <a:t>days_in_year</a:t>
            </a:r>
            <a:r>
              <a:rPr lang="en-US" sz="2200" dirty="0">
                <a:solidFill>
                  <a:schemeClr val="accent1"/>
                </a:solidFill>
                <a:latin typeface="Arial Narrow" panose="020B0606020202030204" pitchFamily="34" charset="0"/>
              </a:rPr>
              <a:t> = [88, 225, 365, 687, 4333, 10756, 30687, 60190, 90553]</a:t>
            </a:r>
          </a:p>
          <a:p>
            <a:pPr>
              <a:lnSpc>
                <a:spcPct val="150000"/>
              </a:lnSpc>
            </a:pPr>
            <a:r>
              <a:rPr lang="en-US" sz="2200" dirty="0" err="1">
                <a:solidFill>
                  <a:schemeClr val="accent1"/>
                </a:solidFill>
                <a:latin typeface="Arial Narrow" panose="020B0606020202030204" pitchFamily="34" charset="0"/>
              </a:rPr>
              <a:t>plt.bar</a:t>
            </a:r>
            <a:r>
              <a:rPr lang="en-US" sz="2200" dirty="0">
                <a:solidFill>
                  <a:schemeClr val="accent1"/>
                </a:solidFill>
                <a:latin typeface="Arial Narrow" panose="020B0606020202030204" pitchFamily="34" charset="0"/>
              </a:rPr>
              <a:t>(range(</a:t>
            </a:r>
            <a:r>
              <a:rPr lang="en-US" sz="2200" dirty="0" err="1">
                <a:solidFill>
                  <a:schemeClr val="accent1"/>
                </a:solidFill>
                <a:latin typeface="Arial Narrow" panose="020B0606020202030204" pitchFamily="34" charset="0"/>
              </a:rPr>
              <a:t>len</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days_in_year</a:t>
            </a:r>
            <a:r>
              <a:rPr lang="en-US" sz="2200" dirty="0">
                <a:solidFill>
                  <a:schemeClr val="accent1"/>
                </a:solidFill>
                <a:latin typeface="Arial Narrow" panose="020B0606020202030204" pitchFamily="34" charset="0"/>
              </a:rPr>
              <a:t>)), </a:t>
            </a:r>
            <a:r>
              <a:rPr lang="en-US" sz="2200" dirty="0" err="1">
                <a:solidFill>
                  <a:schemeClr val="accent1"/>
                </a:solidFill>
                <a:latin typeface="Arial Narrow" panose="020B0606020202030204" pitchFamily="34" charset="0"/>
              </a:rPr>
              <a:t>days_in_year</a:t>
            </a:r>
            <a:r>
              <a:rPr lang="en-US" sz="2200" dirty="0">
                <a:solidFill>
                  <a:schemeClr val="accent1"/>
                </a:solidFill>
                <a:latin typeface="Arial Narrow" panose="020B0606020202030204" pitchFamily="34" charset="0"/>
              </a:rPr>
              <a:t>)</a:t>
            </a:r>
          </a:p>
          <a:p>
            <a:pPr>
              <a:lnSpc>
                <a:spcPct val="150000"/>
              </a:lnSpc>
            </a:pPr>
            <a:r>
              <a:rPr lang="en-US" sz="2200" dirty="0" err="1">
                <a:solidFill>
                  <a:schemeClr val="accent1"/>
                </a:solidFill>
                <a:latin typeface="Arial Narrow" panose="020B0606020202030204" pitchFamily="34" charset="0"/>
              </a:rPr>
              <a:t>plt.show</a:t>
            </a:r>
            <a:r>
              <a:rPr lang="en-US" sz="2200" dirty="0">
                <a:solidFill>
                  <a:schemeClr val="accent1"/>
                </a:solidFill>
                <a:latin typeface="Arial Narrow" panose="020B0606020202030204" pitchFamily="34" charset="0"/>
              </a:rPr>
              <a:t>()</a:t>
            </a:r>
          </a:p>
        </p:txBody>
      </p:sp>
      <p:pic>
        <p:nvPicPr>
          <p:cNvPr id="7" name="Picture 6">
            <a:extLst>
              <a:ext uri="{FF2B5EF4-FFF2-40B4-BE49-F238E27FC236}">
                <a16:creationId xmlns:a16="http://schemas.microsoft.com/office/drawing/2014/main" id="{FF9620E3-2233-4EB2-B0B6-602AE6C2C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168" y="1012826"/>
            <a:ext cx="4966832" cy="3201129"/>
          </a:xfrm>
          <a:prstGeom prst="rect">
            <a:avLst/>
          </a:prstGeom>
        </p:spPr>
      </p:pic>
    </p:spTree>
    <p:extLst>
      <p:ext uri="{BB962C8B-B14F-4D97-AF65-F5344CB8AC3E}">
        <p14:creationId xmlns:p14="http://schemas.microsoft.com/office/powerpoint/2010/main" val="1714593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Exercise 1</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We are going to help the cafe </a:t>
            </a:r>
            <a:r>
              <a:rPr lang="en-US" sz="2200" dirty="0" err="1">
                <a:latin typeface="Arial Narrow" panose="020B0606020202030204" pitchFamily="34" charset="0"/>
              </a:rPr>
              <a:t>MatplotSip</a:t>
            </a:r>
            <a:r>
              <a:rPr lang="en-US" sz="2200" dirty="0">
                <a:latin typeface="Arial Narrow" panose="020B0606020202030204" pitchFamily="34" charset="0"/>
              </a:rPr>
              <a:t> analyze some of the sales data they have been collecting. In script.py, we have included a list of drink categories and a list of numbers representing the sales of each drink over the past month.</a:t>
            </a:r>
          </a:p>
          <a:p>
            <a:endParaRPr lang="en-US" sz="2200" dirty="0">
              <a:latin typeface="Arial Narrow" panose="020B0606020202030204" pitchFamily="34" charset="0"/>
            </a:endParaRPr>
          </a:p>
          <a:p>
            <a:r>
              <a:rPr lang="en-US" sz="2200" dirty="0">
                <a:latin typeface="Arial Narrow" panose="020B0606020202030204" pitchFamily="34" charset="0"/>
              </a:rPr>
              <a:t>Use </a:t>
            </a:r>
            <a:r>
              <a:rPr lang="en-US" sz="2200" dirty="0" err="1">
                <a:latin typeface="Arial Narrow" panose="020B0606020202030204" pitchFamily="34" charset="0"/>
              </a:rPr>
              <a:t>plt.bar</a:t>
            </a:r>
            <a:r>
              <a:rPr lang="en-US" sz="2200" dirty="0">
                <a:latin typeface="Arial Narrow" panose="020B0606020202030204" pitchFamily="34" charset="0"/>
              </a:rPr>
              <a:t> to plot numbers of drinks sold on the y-axis. The x-values of the graph should just be the list [0, 1 ... , n-1], where n is the number of categories (drinks) we are plotting. So at x=0, we’ll have the number of cappuccinos sold.</a:t>
            </a:r>
          </a:p>
          <a:p>
            <a:endParaRPr lang="en-US" sz="2200" dirty="0">
              <a:latin typeface="Arial Narrow" panose="020B0606020202030204" pitchFamily="34" charset="0"/>
            </a:endParaRPr>
          </a:p>
          <a:p>
            <a:r>
              <a:rPr lang="en-US" sz="2000" dirty="0">
                <a:latin typeface="Arial Narrow" panose="020B0606020202030204" pitchFamily="34" charset="0"/>
              </a:rPr>
              <a:t>Show the plot and examine it. At this point, we can’t tell which bar corresponds to which drink, so this chart is not very helpful. We’ll fix this in the next section.</a:t>
            </a:r>
          </a:p>
          <a:p>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D4E7F049-DC33-4AEE-88B2-8F88777C897A}"/>
              </a:ext>
            </a:extLst>
          </p:cNvPr>
          <p:cNvSpPr/>
          <p:nvPr/>
        </p:nvSpPr>
        <p:spPr>
          <a:xfrm>
            <a:off x="2844799" y="5186793"/>
            <a:ext cx="7460343" cy="1323439"/>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drinks = ["cappuccino", "latte", "chai", "americano", "mocha", "espresso"]</a:t>
            </a:r>
          </a:p>
          <a:p>
            <a:r>
              <a:rPr lang="en-US" sz="2000" dirty="0">
                <a:solidFill>
                  <a:schemeClr val="accent1"/>
                </a:solidFill>
                <a:latin typeface="Arial Narrow" panose="020B0606020202030204" pitchFamily="34" charset="0"/>
              </a:rPr>
              <a:t>sales =  [91, 76, 56, 66, 52, 27]</a:t>
            </a:r>
          </a:p>
        </p:txBody>
      </p:sp>
    </p:spTree>
    <p:extLst>
      <p:ext uri="{BB962C8B-B14F-4D97-AF65-F5344CB8AC3E}">
        <p14:creationId xmlns:p14="http://schemas.microsoft.com/office/powerpoint/2010/main" val="20505393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Solution:</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pPr marL="0" indent="0">
              <a:buNone/>
            </a:pPr>
            <a:r>
              <a:rPr lang="en-US" sz="2200" dirty="0" smtClean="0">
                <a:solidFill>
                  <a:schemeClr val="accent1"/>
                </a:solidFill>
                <a:latin typeface="Arial Narrow" panose="020B0606020202030204" pitchFamily="34" charset="0"/>
              </a:rPr>
              <a:t>from </a:t>
            </a:r>
            <a:r>
              <a:rPr lang="en-US" sz="2200" dirty="0">
                <a:solidFill>
                  <a:schemeClr val="accent1"/>
                </a:solidFill>
                <a:latin typeface="Arial Narrow" panose="020B0606020202030204" pitchFamily="34" charset="0"/>
              </a:rPr>
              <a:t>matplotlib import </a:t>
            </a:r>
            <a:r>
              <a:rPr lang="en-US" sz="2200" dirty="0" err="1">
                <a:solidFill>
                  <a:schemeClr val="accent1"/>
                </a:solidFill>
                <a:latin typeface="Arial Narrow" panose="020B0606020202030204" pitchFamily="34" charset="0"/>
              </a:rPr>
              <a:t>pyplot</a:t>
            </a:r>
            <a:r>
              <a:rPr lang="en-US" sz="2200" dirty="0">
                <a:solidFill>
                  <a:schemeClr val="accent1"/>
                </a:solidFill>
                <a:latin typeface="Arial Narrow" panose="020B0606020202030204" pitchFamily="34" charset="0"/>
              </a:rPr>
              <a:t> as </a:t>
            </a:r>
            <a:r>
              <a:rPr lang="en-US" sz="2200" dirty="0" err="1">
                <a:solidFill>
                  <a:schemeClr val="accent1"/>
                </a:solidFill>
                <a:latin typeface="Arial Narrow" panose="020B0606020202030204" pitchFamily="34" charset="0"/>
              </a:rPr>
              <a:t>plt</a:t>
            </a:r>
            <a:endParaRPr lang="en-US" sz="2200" dirty="0">
              <a:solidFill>
                <a:schemeClr val="accent1"/>
              </a:solidFill>
              <a:latin typeface="Arial Narrow" panose="020B0606020202030204" pitchFamily="34" charset="0"/>
            </a:endParaRPr>
          </a:p>
          <a:p>
            <a:pPr marL="0" indent="0">
              <a:buNone/>
            </a:pPr>
            <a:endParaRPr lang="en-US" sz="2200" dirty="0">
              <a:solidFill>
                <a:schemeClr val="accent1"/>
              </a:solidFill>
              <a:latin typeface="Arial Narrow" panose="020B0606020202030204" pitchFamily="34" charset="0"/>
            </a:endParaRPr>
          </a:p>
          <a:p>
            <a:pPr marL="0" indent="0">
              <a:buNone/>
            </a:pPr>
            <a:r>
              <a:rPr lang="en-US" sz="2200" dirty="0">
                <a:solidFill>
                  <a:schemeClr val="accent1"/>
                </a:solidFill>
                <a:latin typeface="Arial Narrow" panose="020B0606020202030204" pitchFamily="34" charset="0"/>
              </a:rPr>
              <a:t>drinks = ["cappuccino", "latte", "chai", "americano", "mocha", "espresso"]</a:t>
            </a:r>
          </a:p>
          <a:p>
            <a:pPr marL="0" indent="0">
              <a:buNone/>
            </a:pPr>
            <a:r>
              <a:rPr lang="en-US" sz="2200" dirty="0">
                <a:solidFill>
                  <a:schemeClr val="accent1"/>
                </a:solidFill>
                <a:latin typeface="Arial Narrow" panose="020B0606020202030204" pitchFamily="34" charset="0"/>
              </a:rPr>
              <a:t>sales =  [91, 76, 56, 66, 52, 27]</a:t>
            </a:r>
          </a:p>
          <a:p>
            <a:pPr marL="0" indent="0">
              <a:buNone/>
            </a:pPr>
            <a:endParaRPr lang="en-US" sz="2200" dirty="0">
              <a:solidFill>
                <a:schemeClr val="accent1"/>
              </a:solidFill>
              <a:latin typeface="Arial Narrow" panose="020B0606020202030204" pitchFamily="34" charset="0"/>
            </a:endParaRPr>
          </a:p>
          <a:p>
            <a:pPr marL="0" indent="0">
              <a:buNone/>
            </a:pPr>
            <a:r>
              <a:rPr lang="en-US" sz="2200" dirty="0" err="1">
                <a:solidFill>
                  <a:schemeClr val="accent1"/>
                </a:solidFill>
                <a:latin typeface="Arial Narrow" panose="020B0606020202030204" pitchFamily="34" charset="0"/>
              </a:rPr>
              <a:t>plt.bar</a:t>
            </a:r>
            <a:r>
              <a:rPr lang="en-US" sz="2200" dirty="0">
                <a:solidFill>
                  <a:schemeClr val="accent1"/>
                </a:solidFill>
                <a:latin typeface="Arial Narrow" panose="020B0606020202030204" pitchFamily="34" charset="0"/>
              </a:rPr>
              <a:t>(range(</a:t>
            </a:r>
            <a:r>
              <a:rPr lang="en-US" sz="2200" dirty="0" err="1">
                <a:solidFill>
                  <a:schemeClr val="accent1"/>
                </a:solidFill>
                <a:latin typeface="Arial Narrow" panose="020B0606020202030204" pitchFamily="34" charset="0"/>
              </a:rPr>
              <a:t>len</a:t>
            </a:r>
            <a:r>
              <a:rPr lang="en-US" sz="2200" dirty="0">
                <a:solidFill>
                  <a:schemeClr val="accent1"/>
                </a:solidFill>
                <a:latin typeface="Arial Narrow" panose="020B0606020202030204" pitchFamily="34" charset="0"/>
              </a:rPr>
              <a:t>(sales)), sales)</a:t>
            </a:r>
          </a:p>
          <a:p>
            <a:pPr marL="0" indent="0">
              <a:buNone/>
            </a:pPr>
            <a:r>
              <a:rPr lang="en-US" sz="2200" dirty="0" err="1">
                <a:solidFill>
                  <a:schemeClr val="accent1"/>
                </a:solidFill>
                <a:latin typeface="Arial Narrow" panose="020B0606020202030204" pitchFamily="34" charset="0"/>
              </a:rPr>
              <a:t>plt.show</a:t>
            </a:r>
            <a:r>
              <a:rPr lang="en-US" sz="2200" dirty="0">
                <a:solidFill>
                  <a:schemeClr val="accent1"/>
                </a:solidFill>
                <a:latin typeface="Arial Narrow" panose="020B0606020202030204" pitchFamily="34" charset="0"/>
              </a:rPr>
              <a:t>()</a:t>
            </a:r>
          </a:p>
        </p:txBody>
      </p:sp>
      <p:pic>
        <p:nvPicPr>
          <p:cNvPr id="5" name="Picture 4">
            <a:extLst>
              <a:ext uri="{FF2B5EF4-FFF2-40B4-BE49-F238E27FC236}">
                <a16:creationId xmlns:a16="http://schemas.microsoft.com/office/drawing/2014/main" id="{EA5569AF-5276-414C-A66E-6AAE3CC84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214" y="3095100"/>
            <a:ext cx="5010849" cy="3762900"/>
          </a:xfrm>
          <a:prstGeom prst="rect">
            <a:avLst/>
          </a:prstGeom>
        </p:spPr>
      </p:pic>
    </p:spTree>
    <p:extLst>
      <p:ext uri="{BB962C8B-B14F-4D97-AF65-F5344CB8AC3E}">
        <p14:creationId xmlns:p14="http://schemas.microsoft.com/office/powerpoint/2010/main" val="14470108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738414" y="0"/>
            <a:ext cx="10715171" cy="839561"/>
          </a:xfrm>
        </p:spPr>
        <p:txBody>
          <a:bodyPr>
            <a:normAutofit/>
          </a:bodyPr>
          <a:lstStyle/>
          <a:p>
            <a:r>
              <a:rPr lang="en-US" sz="3200" dirty="0">
                <a:solidFill>
                  <a:srgbClr val="FF0000"/>
                </a:solidFill>
              </a:rPr>
              <a:t>Simple Bar Chart II</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253999" y="839560"/>
            <a:ext cx="11683999" cy="5445125"/>
          </a:xfrm>
        </p:spPr>
        <p:txBody>
          <a:bodyPr>
            <a:noAutofit/>
          </a:bodyPr>
          <a:lstStyle/>
          <a:p>
            <a:r>
              <a:rPr lang="en-US" sz="2200" dirty="0">
                <a:latin typeface="Arial Narrow" panose="020B0606020202030204" pitchFamily="34" charset="0"/>
              </a:rPr>
              <a:t>In the drinks chart from the last exercise, we could see that sales were different for different drink items, but this wasn’t very helpful to us, since we didn’t know which bar corresponded to which drink.</a:t>
            </a:r>
          </a:p>
          <a:p>
            <a:pPr marL="0" indent="0">
              <a:buNone/>
            </a:pPr>
            <a:endParaRPr lang="en-US" sz="700" dirty="0"/>
          </a:p>
          <a:p>
            <a:pPr marL="0" indent="0">
              <a:buNone/>
            </a:pPr>
            <a:r>
              <a:rPr lang="en-US" sz="2200" dirty="0">
                <a:latin typeface="Arial Narrow" panose="020B0606020202030204" pitchFamily="34" charset="0"/>
              </a:rPr>
              <a:t>To customize the tick marks on the x-axis:</a:t>
            </a:r>
          </a:p>
          <a:p>
            <a:pPr marL="0" indent="0">
              <a:buNone/>
            </a:pPr>
            <a:r>
              <a:rPr lang="en-US" sz="2200" dirty="0">
                <a:latin typeface="Arial Narrow" panose="020B0606020202030204" pitchFamily="34" charset="0"/>
              </a:rPr>
              <a:t>(a) Create an axes object</a:t>
            </a:r>
          </a:p>
          <a:p>
            <a:pPr marL="0" indent="0">
              <a:buNone/>
            </a:pPr>
            <a:r>
              <a:rPr lang="en-US" sz="2200" dirty="0">
                <a:latin typeface="Arial Narrow" panose="020B0606020202030204" pitchFamily="34" charset="0"/>
              </a:rPr>
              <a:t>	</a:t>
            </a:r>
            <a:r>
              <a:rPr lang="en-US" sz="2200" dirty="0">
                <a:solidFill>
                  <a:schemeClr val="accent1"/>
                </a:solidFill>
                <a:latin typeface="Arial Narrow" panose="020B0606020202030204" pitchFamily="34" charset="0"/>
              </a:rPr>
              <a:t>ax = </a:t>
            </a:r>
            <a:r>
              <a:rPr lang="en-US" sz="2200" dirty="0" err="1">
                <a:solidFill>
                  <a:schemeClr val="accent1"/>
                </a:solidFill>
                <a:latin typeface="Arial Narrow" panose="020B0606020202030204" pitchFamily="34" charset="0"/>
              </a:rPr>
              <a:t>plt.subplot</a:t>
            </a:r>
            <a:r>
              <a:rPr lang="en-US" sz="2200" dirty="0">
                <a:solidFill>
                  <a:schemeClr val="accent1"/>
                </a:solidFill>
                <a:latin typeface="Arial Narrow" panose="020B0606020202030204" pitchFamily="34" charset="0"/>
              </a:rPr>
              <a:t>()</a:t>
            </a:r>
          </a:p>
          <a:p>
            <a:pPr marL="0" indent="0">
              <a:buNone/>
            </a:pPr>
            <a:r>
              <a:rPr lang="en-US" sz="2200" dirty="0">
                <a:latin typeface="Arial Narrow" panose="020B0606020202030204" pitchFamily="34" charset="0"/>
              </a:rPr>
              <a:t>(b) Set the x-tick positions using a list of numbers</a:t>
            </a:r>
          </a:p>
          <a:p>
            <a:pPr marL="0" indent="0">
              <a:buNone/>
            </a:pPr>
            <a:r>
              <a:rPr lang="en-US" sz="2200" dirty="0">
                <a:latin typeface="Arial Narrow" panose="020B0606020202030204" pitchFamily="34" charset="0"/>
              </a:rPr>
              <a:t>	</a:t>
            </a:r>
            <a:r>
              <a:rPr lang="en-US" sz="2200" dirty="0" err="1">
                <a:solidFill>
                  <a:schemeClr val="accent1"/>
                </a:solidFill>
                <a:latin typeface="Arial Narrow" panose="020B0606020202030204" pitchFamily="34" charset="0"/>
              </a:rPr>
              <a:t>ax.set_xticks</a:t>
            </a:r>
            <a:r>
              <a:rPr lang="en-US" sz="2200" dirty="0">
                <a:solidFill>
                  <a:schemeClr val="accent1"/>
                </a:solidFill>
                <a:latin typeface="Arial Narrow" panose="020B0606020202030204" pitchFamily="34" charset="0"/>
              </a:rPr>
              <a:t>([0, 1, 2, 3, 4, 5, 6, 7, 8])</a:t>
            </a:r>
          </a:p>
          <a:p>
            <a:pPr marL="0" indent="0">
              <a:buNone/>
            </a:pPr>
            <a:r>
              <a:rPr lang="en-US" sz="2200" dirty="0">
                <a:latin typeface="Arial Narrow" panose="020B0606020202030204" pitchFamily="34" charset="0"/>
              </a:rPr>
              <a:t>(c) Set the x-tick labels using a list of strings</a:t>
            </a:r>
          </a:p>
          <a:p>
            <a:pPr marL="0" indent="0">
              <a:buNone/>
            </a:pPr>
            <a:r>
              <a:rPr lang="en-US" sz="2200" dirty="0">
                <a:latin typeface="Arial Narrow" panose="020B0606020202030204" pitchFamily="34" charset="0"/>
              </a:rPr>
              <a:t>	</a:t>
            </a:r>
            <a:r>
              <a:rPr lang="en-US" sz="2200" dirty="0" err="1">
                <a:solidFill>
                  <a:schemeClr val="accent1"/>
                </a:solidFill>
                <a:latin typeface="Arial Narrow" panose="020B0606020202030204" pitchFamily="34" charset="0"/>
              </a:rPr>
              <a:t>ax.set_xticklabels</a:t>
            </a:r>
            <a:r>
              <a:rPr lang="en-US" sz="2200" dirty="0">
                <a:solidFill>
                  <a:schemeClr val="accent1"/>
                </a:solidFill>
                <a:latin typeface="Arial Narrow" panose="020B0606020202030204" pitchFamily="34" charset="0"/>
              </a:rPr>
              <a:t>(['Mercury', 'Venus', 'Earth', 'Mars', 'Jupiter', 'Saturn', 'Uranus', 'Neptune', 'Pluto’])</a:t>
            </a:r>
          </a:p>
          <a:p>
            <a:pPr marL="290513" indent="-290513">
              <a:buNone/>
            </a:pPr>
            <a:r>
              <a:rPr lang="en-US" sz="2200" dirty="0">
                <a:latin typeface="Arial Narrow" panose="020B0606020202030204" pitchFamily="34" charset="0"/>
              </a:rPr>
              <a:t>(d) If your labels are particularly long, you can use the rotation keyword to rotate your labels by a specified number of degrees:</a:t>
            </a:r>
          </a:p>
          <a:p>
            <a:pPr marL="0" indent="0">
              <a:buNone/>
            </a:pPr>
            <a:r>
              <a:rPr lang="en-US" sz="2200" dirty="0">
                <a:latin typeface="Arial Narrow" panose="020B0606020202030204" pitchFamily="34" charset="0"/>
              </a:rPr>
              <a:t>	</a:t>
            </a:r>
            <a:r>
              <a:rPr lang="en-US" sz="2200" dirty="0" err="1">
                <a:solidFill>
                  <a:schemeClr val="accent1"/>
                </a:solidFill>
                <a:latin typeface="Arial Narrow" panose="020B0606020202030204" pitchFamily="34" charset="0"/>
              </a:rPr>
              <a:t>ax.set_xticklabels</a:t>
            </a:r>
            <a:r>
              <a:rPr lang="en-US" sz="2200" dirty="0">
                <a:solidFill>
                  <a:schemeClr val="accent1"/>
                </a:solidFill>
                <a:latin typeface="Arial Narrow" panose="020B0606020202030204" pitchFamily="34" charset="0"/>
              </a:rPr>
              <a:t>(['Mercury', 'Venus', 'Earth', 'Mars', 'Jupiter', 'Saturn', 'Uranus', 'Neptune', 'Pluto’], 	rotation=30)</a:t>
            </a:r>
          </a:p>
          <a:p>
            <a:endParaRPr lang="en-US" sz="2200" dirty="0">
              <a:latin typeface="Arial Narrow" panose="020B0606020202030204" pitchFamily="34" charset="0"/>
            </a:endParaRPr>
          </a:p>
          <a:p>
            <a:endParaRPr lang="en-US" sz="2200" dirty="0">
              <a:latin typeface="Arial Narrow" panose="020B0606020202030204" pitchFamily="34" charset="0"/>
            </a:endParaRPr>
          </a:p>
          <a:p>
            <a:endParaRPr lang="en-US" sz="2200" dirty="0">
              <a:latin typeface="Arial Narrow" panose="020B0606020202030204" pitchFamily="34" charset="0"/>
            </a:endParaRPr>
          </a:p>
        </p:txBody>
      </p:sp>
      <p:pic>
        <p:nvPicPr>
          <p:cNvPr id="5" name="Picture 4">
            <a:extLst>
              <a:ext uri="{FF2B5EF4-FFF2-40B4-BE49-F238E27FC236}">
                <a16:creationId xmlns:a16="http://schemas.microsoft.com/office/drawing/2014/main" id="{0D36A2BD-4ED1-42FD-BBD4-859585A75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8487" y="1407886"/>
            <a:ext cx="4427282" cy="3126427"/>
          </a:xfrm>
          <a:prstGeom prst="rect">
            <a:avLst/>
          </a:prstGeom>
        </p:spPr>
      </p:pic>
    </p:spTree>
    <p:extLst>
      <p:ext uri="{BB962C8B-B14F-4D97-AF65-F5344CB8AC3E}">
        <p14:creationId xmlns:p14="http://schemas.microsoft.com/office/powerpoint/2010/main" val="38740359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Exercise:</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022690"/>
            <a:ext cx="10715171" cy="4812620"/>
          </a:xfrm>
        </p:spPr>
        <p:txBody>
          <a:bodyPr>
            <a:normAutofit/>
          </a:bodyPr>
          <a:lstStyle/>
          <a:p>
            <a:r>
              <a:rPr lang="en-US" sz="2200" dirty="0">
                <a:latin typeface="Arial Narrow" panose="020B0606020202030204" pitchFamily="34" charset="0"/>
              </a:rPr>
              <a:t>The list drinks represents the drinks sold at </a:t>
            </a:r>
            <a:r>
              <a:rPr lang="en-US" sz="2200" dirty="0" err="1">
                <a:latin typeface="Arial Narrow" panose="020B0606020202030204" pitchFamily="34" charset="0"/>
              </a:rPr>
              <a:t>MatplotSip</a:t>
            </a:r>
            <a:r>
              <a:rPr lang="en-US" sz="2200" dirty="0">
                <a:latin typeface="Arial Narrow" panose="020B0606020202030204" pitchFamily="34" charset="0"/>
              </a:rPr>
              <a:t>. We are going to set x-tick labels on the chart you made with </a:t>
            </a:r>
            <a:r>
              <a:rPr lang="en-US" sz="2200" dirty="0" err="1">
                <a:latin typeface="Arial Narrow" panose="020B0606020202030204" pitchFamily="34" charset="0"/>
              </a:rPr>
              <a:t>plt.bar</a:t>
            </a:r>
            <a:r>
              <a:rPr lang="en-US" sz="2200" dirty="0">
                <a:latin typeface="Arial Narrow" panose="020B0606020202030204" pitchFamily="34" charset="0"/>
              </a:rPr>
              <a:t> in the last exercise.</a:t>
            </a:r>
          </a:p>
          <a:p>
            <a:endParaRPr lang="en-US" sz="1000" dirty="0">
              <a:latin typeface="Arial Narrow" panose="020B0606020202030204" pitchFamily="34" charset="0"/>
            </a:endParaRPr>
          </a:p>
          <a:p>
            <a:r>
              <a:rPr lang="en-US" sz="2200" dirty="0">
                <a:latin typeface="Arial Narrow" panose="020B0606020202030204" pitchFamily="34" charset="0"/>
              </a:rPr>
              <a:t>First, create the axes object for the plot and store it in a variable called ax.</a:t>
            </a:r>
          </a:p>
          <a:p>
            <a:r>
              <a:rPr lang="en-US" sz="2200" dirty="0">
                <a:latin typeface="Arial Narrow" panose="020B0606020202030204" pitchFamily="34" charset="0"/>
              </a:rPr>
              <a:t>Set the x-axis ticks to be the numbers from 0 to the length of drinks. </a:t>
            </a:r>
          </a:p>
          <a:p>
            <a:r>
              <a:rPr lang="en-US" sz="2200" dirty="0">
                <a:latin typeface="Arial Narrow" panose="020B0606020202030204" pitchFamily="34" charset="0"/>
              </a:rPr>
              <a:t>Use the strings in the drinks list for the x-axis ticks of the plot you made with </a:t>
            </a:r>
            <a:r>
              <a:rPr lang="en-US" sz="2200" dirty="0" err="1">
                <a:latin typeface="Arial Narrow" panose="020B0606020202030204" pitchFamily="34" charset="0"/>
              </a:rPr>
              <a:t>plt.bar</a:t>
            </a:r>
            <a:r>
              <a:rPr lang="en-US" sz="2200" dirty="0">
                <a:latin typeface="Arial Narrow" panose="020B0606020202030204" pitchFamily="34" charset="0"/>
              </a:rPr>
              <a:t>.</a:t>
            </a:r>
          </a:p>
        </p:txBody>
      </p:sp>
      <p:sp>
        <p:nvSpPr>
          <p:cNvPr id="5" name="Rectangle 4">
            <a:extLst>
              <a:ext uri="{FF2B5EF4-FFF2-40B4-BE49-F238E27FC236}">
                <a16:creationId xmlns:a16="http://schemas.microsoft.com/office/drawing/2014/main" id="{481B5E56-3952-4592-BBF0-81AB1EA8F3A1}"/>
              </a:ext>
            </a:extLst>
          </p:cNvPr>
          <p:cNvSpPr/>
          <p:nvPr/>
        </p:nvSpPr>
        <p:spPr>
          <a:xfrm>
            <a:off x="1596571" y="3429000"/>
            <a:ext cx="8998858" cy="3262432"/>
          </a:xfrm>
          <a:prstGeom prst="rect">
            <a:avLst/>
          </a:prstGeom>
          <a:ln>
            <a:solidFill>
              <a:schemeClr val="accent1"/>
            </a:solidFill>
          </a:ln>
        </p:spPr>
        <p:txBody>
          <a:bodyPr wrap="square">
            <a:spAutoFit/>
          </a:bodyPr>
          <a:lstStyle/>
          <a:p>
            <a:r>
              <a:rPr lang="en-US" sz="2400" dirty="0">
                <a:solidFill>
                  <a:schemeClr val="accent1"/>
                </a:solidFill>
                <a:latin typeface="Arial Narrow" panose="020B0606020202030204" pitchFamily="34" charset="0"/>
              </a:rPr>
              <a:t>from matplotlib import </a:t>
            </a:r>
            <a:r>
              <a:rPr lang="en-US" sz="2400" dirty="0" err="1">
                <a:solidFill>
                  <a:schemeClr val="accent1"/>
                </a:solidFill>
                <a:latin typeface="Arial Narrow" panose="020B0606020202030204" pitchFamily="34" charset="0"/>
              </a:rPr>
              <a:t>pyplot</a:t>
            </a:r>
            <a:r>
              <a:rPr lang="en-US" sz="2400" dirty="0">
                <a:solidFill>
                  <a:schemeClr val="accent1"/>
                </a:solidFill>
                <a:latin typeface="Arial Narrow" panose="020B0606020202030204" pitchFamily="34" charset="0"/>
              </a:rPr>
              <a:t> as </a:t>
            </a:r>
            <a:r>
              <a:rPr lang="en-US" sz="2400" dirty="0" err="1">
                <a:solidFill>
                  <a:schemeClr val="accent1"/>
                </a:solidFill>
                <a:latin typeface="Arial Narrow" panose="020B0606020202030204" pitchFamily="34" charset="0"/>
              </a:rPr>
              <a:t>plt</a:t>
            </a:r>
            <a:endParaRPr lang="en-US" sz="2400" dirty="0">
              <a:solidFill>
                <a:schemeClr val="accent1"/>
              </a:solidFill>
              <a:latin typeface="Arial Narrow" panose="020B0606020202030204" pitchFamily="34" charset="0"/>
            </a:endParaRPr>
          </a:p>
          <a:p>
            <a:endParaRPr lang="en-US" sz="2400" dirty="0">
              <a:solidFill>
                <a:schemeClr val="accent1"/>
              </a:solidFill>
              <a:latin typeface="Arial Narrow" panose="020B0606020202030204" pitchFamily="34" charset="0"/>
            </a:endParaRPr>
          </a:p>
          <a:p>
            <a:r>
              <a:rPr lang="en-US" sz="2400" dirty="0">
                <a:solidFill>
                  <a:schemeClr val="accent1"/>
                </a:solidFill>
                <a:latin typeface="Arial Narrow" panose="020B0606020202030204" pitchFamily="34" charset="0"/>
              </a:rPr>
              <a:t>drinks = ["cappuccino", "latte", "chai", "americano", "mocha", "espresso"]</a:t>
            </a:r>
          </a:p>
          <a:p>
            <a:r>
              <a:rPr lang="en-US" sz="2400" dirty="0">
                <a:solidFill>
                  <a:schemeClr val="accent1"/>
                </a:solidFill>
                <a:latin typeface="Arial Narrow" panose="020B0606020202030204" pitchFamily="34" charset="0"/>
              </a:rPr>
              <a:t>sales =  [91, 76, 56, 66, 52, 27]</a:t>
            </a:r>
          </a:p>
          <a:p>
            <a:endParaRPr lang="en-US" sz="1400" dirty="0">
              <a:solidFill>
                <a:schemeClr val="accent1"/>
              </a:solidFill>
              <a:latin typeface="Arial Narrow" panose="020B0606020202030204" pitchFamily="34" charset="0"/>
            </a:endParaRPr>
          </a:p>
          <a:p>
            <a:r>
              <a:rPr lang="en-US" sz="2400" dirty="0" err="1">
                <a:solidFill>
                  <a:schemeClr val="accent1"/>
                </a:solidFill>
                <a:latin typeface="Arial Narrow" panose="020B0606020202030204" pitchFamily="34" charset="0"/>
              </a:rPr>
              <a:t>plt.bar</a:t>
            </a:r>
            <a:r>
              <a:rPr lang="en-US" sz="2400" dirty="0">
                <a:solidFill>
                  <a:schemeClr val="accent1"/>
                </a:solidFill>
                <a:latin typeface="Arial Narrow" panose="020B0606020202030204" pitchFamily="34" charset="0"/>
              </a:rPr>
              <a:t>(range(</a:t>
            </a:r>
            <a:r>
              <a:rPr lang="en-US" sz="2400" dirty="0" err="1">
                <a:solidFill>
                  <a:schemeClr val="accent1"/>
                </a:solidFill>
                <a:latin typeface="Arial Narrow" panose="020B0606020202030204" pitchFamily="34" charset="0"/>
              </a:rPr>
              <a:t>len</a:t>
            </a:r>
            <a:r>
              <a:rPr lang="en-US" sz="2400" dirty="0">
                <a:solidFill>
                  <a:schemeClr val="accent1"/>
                </a:solidFill>
                <a:latin typeface="Arial Narrow" panose="020B0606020202030204" pitchFamily="34" charset="0"/>
              </a:rPr>
              <a:t>(drinks)), sales)</a:t>
            </a:r>
          </a:p>
          <a:p>
            <a:endParaRPr lang="en-US" sz="2400" dirty="0">
              <a:solidFill>
                <a:schemeClr val="accent1"/>
              </a:solidFill>
              <a:latin typeface="Arial Narrow" panose="020B0606020202030204" pitchFamily="34" charset="0"/>
            </a:endParaRPr>
          </a:p>
          <a:p>
            <a:r>
              <a:rPr lang="en-US" sz="2400" dirty="0">
                <a:solidFill>
                  <a:schemeClr val="accent1"/>
                </a:solidFill>
                <a:latin typeface="Arial Narrow" panose="020B0606020202030204" pitchFamily="34" charset="0"/>
              </a:rPr>
              <a:t>#create your ax object here</a:t>
            </a:r>
          </a:p>
          <a:p>
            <a:r>
              <a:rPr lang="en-US" sz="2400" dirty="0" err="1">
                <a:solidFill>
                  <a:schemeClr val="accent1"/>
                </a:solidFill>
                <a:latin typeface="Arial Narrow" panose="020B0606020202030204" pitchFamily="34" charset="0"/>
              </a:rPr>
              <a:t>plt.show</a:t>
            </a:r>
            <a:r>
              <a:rPr lang="en-US" sz="2400" dirty="0">
                <a:solidFill>
                  <a:schemeClr val="accent1"/>
                </a:solidFill>
                <a:latin typeface="Arial Narrow" panose="020B0606020202030204" pitchFamily="34" charset="0"/>
              </a:rPr>
              <a:t>()</a:t>
            </a:r>
          </a:p>
        </p:txBody>
      </p:sp>
    </p:spTree>
    <p:extLst>
      <p:ext uri="{BB962C8B-B14F-4D97-AF65-F5344CB8AC3E}">
        <p14:creationId xmlns:p14="http://schemas.microsoft.com/office/powerpoint/2010/main" val="12198108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Solution:</a:t>
            </a:r>
          </a:p>
        </p:txBody>
      </p:sp>
      <p:sp>
        <p:nvSpPr>
          <p:cNvPr id="4" name="Rectangle 3">
            <a:extLst>
              <a:ext uri="{FF2B5EF4-FFF2-40B4-BE49-F238E27FC236}">
                <a16:creationId xmlns:a16="http://schemas.microsoft.com/office/drawing/2014/main" id="{8267F35B-0EB3-47A3-B0A8-267608D077D0}"/>
              </a:ext>
            </a:extLst>
          </p:cNvPr>
          <p:cNvSpPr/>
          <p:nvPr/>
        </p:nvSpPr>
        <p:spPr>
          <a:xfrm>
            <a:off x="638629" y="1204686"/>
            <a:ext cx="6110514" cy="5574090"/>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pPr>
              <a:lnSpc>
                <a:spcPct val="150000"/>
              </a:lnSpc>
            </a:pPr>
            <a:endParaRPr lang="en-US" sz="2000" dirty="0">
              <a:solidFill>
                <a:schemeClr val="accent1"/>
              </a:solidFill>
              <a:latin typeface="Arial Narrow" panose="020B0606020202030204" pitchFamily="34" charset="0"/>
            </a:endParaRPr>
          </a:p>
          <a:p>
            <a:pPr>
              <a:lnSpc>
                <a:spcPct val="150000"/>
              </a:lnSpc>
            </a:pPr>
            <a:r>
              <a:rPr lang="en-US" sz="2000" dirty="0">
                <a:solidFill>
                  <a:schemeClr val="accent1"/>
                </a:solidFill>
                <a:latin typeface="Arial Narrow" panose="020B0606020202030204" pitchFamily="34" charset="0"/>
              </a:rPr>
              <a:t>drinks = ["cappuccino", "latte", "chai", "americano", "mocha", "espresso"]</a:t>
            </a:r>
          </a:p>
          <a:p>
            <a:pPr>
              <a:lnSpc>
                <a:spcPct val="150000"/>
              </a:lnSpc>
            </a:pPr>
            <a:r>
              <a:rPr lang="en-US" sz="2000" dirty="0">
                <a:solidFill>
                  <a:schemeClr val="accent1"/>
                </a:solidFill>
                <a:latin typeface="Arial Narrow" panose="020B0606020202030204" pitchFamily="34" charset="0"/>
              </a:rPr>
              <a:t>sales =  [91, 76, 56, 66, 52, 27]</a:t>
            </a:r>
          </a:p>
          <a:p>
            <a:pPr>
              <a:lnSpc>
                <a:spcPct val="150000"/>
              </a:lnSpc>
            </a:pPr>
            <a:endParaRPr lang="en-US" sz="2000" dirty="0">
              <a:solidFill>
                <a:schemeClr val="accent1"/>
              </a:solidFill>
              <a:latin typeface="Arial Narrow" panose="020B0606020202030204" pitchFamily="34" charset="0"/>
            </a:endParaRPr>
          </a:p>
          <a:p>
            <a:pPr>
              <a:lnSpc>
                <a:spcPct val="150000"/>
              </a:lnSpc>
            </a:pPr>
            <a:r>
              <a:rPr lang="en-US" sz="2000" dirty="0" err="1">
                <a:solidFill>
                  <a:schemeClr val="accent1"/>
                </a:solidFill>
                <a:latin typeface="Arial Narrow" panose="020B0606020202030204" pitchFamily="34" charset="0"/>
              </a:rPr>
              <a:t>plt.bar</a:t>
            </a:r>
            <a:r>
              <a:rPr lang="en-US" sz="2000" dirty="0">
                <a:solidFill>
                  <a:schemeClr val="accent1"/>
                </a:solidFill>
                <a:latin typeface="Arial Narrow" panose="020B0606020202030204" pitchFamily="34" charset="0"/>
              </a:rPr>
              <a:t>(range(</a:t>
            </a:r>
            <a:r>
              <a:rPr lang="en-US" sz="2000" dirty="0" err="1">
                <a:solidFill>
                  <a:schemeClr val="accent1"/>
                </a:solidFill>
                <a:latin typeface="Arial Narrow" panose="020B0606020202030204" pitchFamily="34" charset="0"/>
              </a:rPr>
              <a:t>len</a:t>
            </a:r>
            <a:r>
              <a:rPr lang="en-US" sz="2000" dirty="0">
                <a:solidFill>
                  <a:schemeClr val="accent1"/>
                </a:solidFill>
                <a:latin typeface="Arial Narrow" panose="020B0606020202030204" pitchFamily="34" charset="0"/>
              </a:rPr>
              <a:t>(drinks)), sales)</a:t>
            </a:r>
          </a:p>
          <a:p>
            <a:pPr>
              <a:lnSpc>
                <a:spcPct val="150000"/>
              </a:lnSpc>
            </a:pPr>
            <a:endParaRPr lang="en-US" sz="2000" dirty="0">
              <a:solidFill>
                <a:schemeClr val="accent1"/>
              </a:solidFill>
              <a:latin typeface="Arial Narrow" panose="020B0606020202030204" pitchFamily="34" charset="0"/>
            </a:endParaRPr>
          </a:p>
          <a:p>
            <a:pPr>
              <a:lnSpc>
                <a:spcPct val="150000"/>
              </a:lnSpc>
            </a:pPr>
            <a:r>
              <a:rPr lang="en-US" sz="2000" dirty="0">
                <a:solidFill>
                  <a:schemeClr val="accent1"/>
                </a:solidFill>
                <a:latin typeface="Arial Narrow" panose="020B0606020202030204" pitchFamily="34" charset="0"/>
              </a:rPr>
              <a:t>ax = </a:t>
            </a:r>
            <a:r>
              <a:rPr lang="en-US" sz="2000" dirty="0" err="1">
                <a:solidFill>
                  <a:schemeClr val="accent1"/>
                </a:solidFill>
                <a:latin typeface="Arial Narrow" panose="020B0606020202030204" pitchFamily="34" charset="0"/>
              </a:rPr>
              <a:t>plt.subplot</a:t>
            </a:r>
            <a:r>
              <a:rPr lang="en-US" sz="2000" dirty="0">
                <a:solidFill>
                  <a:schemeClr val="accent1"/>
                </a:solidFill>
                <a:latin typeface="Arial Narrow" panose="020B0606020202030204" pitchFamily="34" charset="0"/>
              </a:rPr>
              <a:t>()</a:t>
            </a:r>
          </a:p>
          <a:p>
            <a:pPr>
              <a:lnSpc>
                <a:spcPct val="150000"/>
              </a:lnSpc>
            </a:pPr>
            <a:r>
              <a:rPr lang="en-US" sz="2000" dirty="0" err="1">
                <a:solidFill>
                  <a:schemeClr val="accent1"/>
                </a:solidFill>
                <a:latin typeface="Arial Narrow" panose="020B0606020202030204" pitchFamily="34" charset="0"/>
              </a:rPr>
              <a:t>ax.set_xticks</a:t>
            </a:r>
            <a:r>
              <a:rPr lang="en-US" sz="2000" dirty="0">
                <a:solidFill>
                  <a:schemeClr val="accent1"/>
                </a:solidFill>
                <a:latin typeface="Arial Narrow" panose="020B0606020202030204" pitchFamily="34" charset="0"/>
              </a:rPr>
              <a:t>(range(6))</a:t>
            </a:r>
          </a:p>
          <a:p>
            <a:pPr>
              <a:lnSpc>
                <a:spcPct val="150000"/>
              </a:lnSpc>
            </a:pPr>
            <a:r>
              <a:rPr lang="en-US" sz="2000" dirty="0" err="1">
                <a:solidFill>
                  <a:schemeClr val="accent1"/>
                </a:solidFill>
                <a:latin typeface="Arial Narrow" panose="020B0606020202030204" pitchFamily="34" charset="0"/>
              </a:rPr>
              <a:t>ax.set_xticklabels</a:t>
            </a:r>
            <a:r>
              <a:rPr lang="en-US" sz="2000" dirty="0">
                <a:solidFill>
                  <a:schemeClr val="accent1"/>
                </a:solidFill>
                <a:latin typeface="Arial Narrow" panose="020B0606020202030204" pitchFamily="34" charset="0"/>
              </a:rPr>
              <a:t>(drinks)</a:t>
            </a:r>
          </a:p>
          <a:p>
            <a:pPr>
              <a:lnSpc>
                <a:spcPct val="150000"/>
              </a:lnSpc>
            </a:pPr>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283D6519-91EC-4C5E-99E0-77FA86B5E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767" y="1979142"/>
            <a:ext cx="5250233" cy="4025178"/>
          </a:xfrm>
          <a:prstGeom prst="rect">
            <a:avLst/>
          </a:prstGeom>
        </p:spPr>
      </p:pic>
    </p:spTree>
    <p:extLst>
      <p:ext uri="{BB962C8B-B14F-4D97-AF65-F5344CB8AC3E}">
        <p14:creationId xmlns:p14="http://schemas.microsoft.com/office/powerpoint/2010/main" val="32759003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rgbClr val="FF0000"/>
                </a:solidFill>
              </a:rPr>
              <a:t>Side-By-Side Bars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We can use a bar </a:t>
            </a:r>
            <a:r>
              <a:rPr lang="en-US" sz="2200" dirty="0">
                <a:solidFill>
                  <a:srgbClr val="FF0000"/>
                </a:solidFill>
                <a:latin typeface="Arial Narrow" panose="020B0606020202030204" pitchFamily="34" charset="0"/>
              </a:rPr>
              <a:t>chart to compare two sets of data with the same types of axis values. </a:t>
            </a:r>
          </a:p>
          <a:p>
            <a:r>
              <a:rPr lang="en-US" sz="2200" dirty="0">
                <a:latin typeface="Arial Narrow" panose="020B0606020202030204" pitchFamily="34" charset="0"/>
              </a:rPr>
              <a:t>To do this, we plot two sets of bars next to each other, so that the values of each category can be compared. </a:t>
            </a:r>
          </a:p>
          <a:p>
            <a:r>
              <a:rPr lang="en-US" sz="2200" dirty="0">
                <a:latin typeface="Arial Narrow" panose="020B0606020202030204" pitchFamily="34" charset="0"/>
              </a:rPr>
              <a:t>For example, here is a chart with side-by-side bars for the populations of the United States and China over the age of 65 (in percentages):</a:t>
            </a:r>
          </a:p>
        </p:txBody>
      </p:sp>
      <p:pic>
        <p:nvPicPr>
          <p:cNvPr id="5" name="Picture 4">
            <a:extLst>
              <a:ext uri="{FF2B5EF4-FFF2-40B4-BE49-F238E27FC236}">
                <a16:creationId xmlns:a16="http://schemas.microsoft.com/office/drawing/2014/main" id="{5165F3EA-7760-467D-A011-FDDB8F178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655" y="3291746"/>
            <a:ext cx="7736062" cy="3201129"/>
          </a:xfrm>
          <a:prstGeom prst="rect">
            <a:avLst/>
          </a:prstGeom>
        </p:spPr>
      </p:pic>
    </p:spTree>
    <p:extLst>
      <p:ext uri="{BB962C8B-B14F-4D97-AF65-F5344CB8AC3E}">
        <p14:creationId xmlns:p14="http://schemas.microsoft.com/office/powerpoint/2010/main" val="9193368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F73C2A-1D87-4CBA-83F1-3AA3AEA12E14}"/>
              </a:ext>
            </a:extLst>
          </p:cNvPr>
          <p:cNvSpPr/>
          <p:nvPr/>
        </p:nvSpPr>
        <p:spPr>
          <a:xfrm>
            <a:off x="188685" y="303378"/>
            <a:ext cx="5338837" cy="2804101"/>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 China Data (blue bars)</a:t>
            </a:r>
          </a:p>
          <a:p>
            <a:pPr>
              <a:lnSpc>
                <a:spcPct val="150000"/>
              </a:lnSpc>
            </a:pPr>
            <a:r>
              <a:rPr lang="en-US" sz="2000" dirty="0">
                <a:solidFill>
                  <a:schemeClr val="accent1"/>
                </a:solidFill>
                <a:latin typeface="Arial Narrow" panose="020B0606020202030204" pitchFamily="34" charset="0"/>
              </a:rPr>
              <a:t>n = 1  # This is our first dataset (out of 2)</a:t>
            </a:r>
          </a:p>
          <a:p>
            <a:pPr>
              <a:lnSpc>
                <a:spcPct val="150000"/>
              </a:lnSpc>
            </a:pPr>
            <a:r>
              <a:rPr lang="en-US" sz="2000" dirty="0">
                <a:solidFill>
                  <a:schemeClr val="accent1"/>
                </a:solidFill>
                <a:latin typeface="Arial Narrow" panose="020B0606020202030204" pitchFamily="34" charset="0"/>
              </a:rPr>
              <a:t>t = 2 # Number of datasets</a:t>
            </a:r>
          </a:p>
          <a:p>
            <a:pPr>
              <a:lnSpc>
                <a:spcPct val="150000"/>
              </a:lnSpc>
            </a:pPr>
            <a:r>
              <a:rPr lang="en-US" sz="2000" dirty="0">
                <a:solidFill>
                  <a:schemeClr val="accent1"/>
                </a:solidFill>
                <a:latin typeface="Arial Narrow" panose="020B0606020202030204" pitchFamily="34" charset="0"/>
              </a:rPr>
              <a:t>d = 7 # Number of sets of bars</a:t>
            </a:r>
          </a:p>
          <a:p>
            <a:pPr>
              <a:lnSpc>
                <a:spcPct val="150000"/>
              </a:lnSpc>
            </a:pPr>
            <a:r>
              <a:rPr lang="en-US" sz="2000" dirty="0">
                <a:solidFill>
                  <a:schemeClr val="accent1"/>
                </a:solidFill>
                <a:latin typeface="Arial Narrow" panose="020B0606020202030204" pitchFamily="34" charset="0"/>
              </a:rPr>
              <a:t>w = 0.8 # Width of each bar</a:t>
            </a:r>
          </a:p>
          <a:p>
            <a:pPr>
              <a:lnSpc>
                <a:spcPct val="150000"/>
              </a:lnSpc>
            </a:pPr>
            <a:r>
              <a:rPr lang="en-US" sz="2000" dirty="0">
                <a:solidFill>
                  <a:schemeClr val="accent1"/>
                </a:solidFill>
                <a:latin typeface="Arial Narrow" panose="020B0606020202030204" pitchFamily="34" charset="0"/>
              </a:rPr>
              <a:t>x_values1 = [t*element + w*n for element in range(d)]</a:t>
            </a:r>
          </a:p>
        </p:txBody>
      </p:sp>
      <p:pic>
        <p:nvPicPr>
          <p:cNvPr id="6" name="Picture 5">
            <a:extLst>
              <a:ext uri="{FF2B5EF4-FFF2-40B4-BE49-F238E27FC236}">
                <a16:creationId xmlns:a16="http://schemas.microsoft.com/office/drawing/2014/main" id="{0A454D4E-5BDA-45A2-8844-9CE43C44E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523" y="2278744"/>
            <a:ext cx="6664477" cy="2757714"/>
          </a:xfrm>
          <a:prstGeom prst="rect">
            <a:avLst/>
          </a:prstGeom>
        </p:spPr>
      </p:pic>
      <p:sp>
        <p:nvSpPr>
          <p:cNvPr id="8" name="Rectangle 7">
            <a:extLst>
              <a:ext uri="{FF2B5EF4-FFF2-40B4-BE49-F238E27FC236}">
                <a16:creationId xmlns:a16="http://schemas.microsoft.com/office/drawing/2014/main" id="{6CC7B086-6941-456B-B6CD-D25AFBDC03A8}"/>
              </a:ext>
            </a:extLst>
          </p:cNvPr>
          <p:cNvSpPr/>
          <p:nvPr/>
        </p:nvSpPr>
        <p:spPr>
          <a:xfrm>
            <a:off x="188686" y="3429000"/>
            <a:ext cx="5338837" cy="2804101"/>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 US Data (orange bars)</a:t>
            </a:r>
          </a:p>
          <a:p>
            <a:pPr>
              <a:lnSpc>
                <a:spcPct val="150000"/>
              </a:lnSpc>
            </a:pPr>
            <a:r>
              <a:rPr lang="en-US" sz="2000" dirty="0">
                <a:solidFill>
                  <a:schemeClr val="accent1"/>
                </a:solidFill>
                <a:latin typeface="Arial Narrow" panose="020B0606020202030204" pitchFamily="34" charset="0"/>
              </a:rPr>
              <a:t>n = 2  # This is our second dataset (out of 2)</a:t>
            </a:r>
          </a:p>
          <a:p>
            <a:pPr>
              <a:lnSpc>
                <a:spcPct val="150000"/>
              </a:lnSpc>
            </a:pPr>
            <a:r>
              <a:rPr lang="en-US" sz="2000" dirty="0">
                <a:solidFill>
                  <a:schemeClr val="accent1"/>
                </a:solidFill>
                <a:latin typeface="Arial Narrow" panose="020B0606020202030204" pitchFamily="34" charset="0"/>
              </a:rPr>
              <a:t>t = 2 # Number of datasets</a:t>
            </a:r>
          </a:p>
          <a:p>
            <a:pPr>
              <a:lnSpc>
                <a:spcPct val="150000"/>
              </a:lnSpc>
            </a:pPr>
            <a:r>
              <a:rPr lang="en-US" sz="2000" dirty="0">
                <a:solidFill>
                  <a:schemeClr val="accent1"/>
                </a:solidFill>
                <a:latin typeface="Arial Narrow" panose="020B0606020202030204" pitchFamily="34" charset="0"/>
              </a:rPr>
              <a:t>d = 7 # Number of sets of bars</a:t>
            </a:r>
          </a:p>
          <a:p>
            <a:pPr>
              <a:lnSpc>
                <a:spcPct val="150000"/>
              </a:lnSpc>
            </a:pPr>
            <a:r>
              <a:rPr lang="en-US" sz="2000" dirty="0">
                <a:solidFill>
                  <a:schemeClr val="accent1"/>
                </a:solidFill>
                <a:latin typeface="Arial Narrow" panose="020B0606020202030204" pitchFamily="34" charset="0"/>
              </a:rPr>
              <a:t>w = 0.8 # Width of each bar</a:t>
            </a:r>
          </a:p>
          <a:p>
            <a:pPr>
              <a:lnSpc>
                <a:spcPct val="150000"/>
              </a:lnSpc>
            </a:pPr>
            <a:r>
              <a:rPr lang="en-US" sz="2000" dirty="0">
                <a:solidFill>
                  <a:schemeClr val="accent1"/>
                </a:solidFill>
                <a:latin typeface="Arial Narrow" panose="020B0606020202030204" pitchFamily="34" charset="0"/>
              </a:rPr>
              <a:t>x_values2 = [t*element + w*n for element in range(d)]</a:t>
            </a:r>
          </a:p>
        </p:txBody>
      </p:sp>
    </p:spTree>
    <p:extLst>
      <p:ext uri="{BB962C8B-B14F-4D97-AF65-F5344CB8AC3E}">
        <p14:creationId xmlns:p14="http://schemas.microsoft.com/office/powerpoint/2010/main" val="27463157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Exercise</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The second location of </a:t>
            </a:r>
            <a:r>
              <a:rPr lang="en-US" sz="2200" dirty="0" err="1">
                <a:latin typeface="Arial Narrow" panose="020B0606020202030204" pitchFamily="34" charset="0"/>
              </a:rPr>
              <a:t>MatplotSip</a:t>
            </a:r>
            <a:r>
              <a:rPr lang="en-US" sz="2200" dirty="0">
                <a:latin typeface="Arial Narrow" panose="020B0606020202030204" pitchFamily="34" charset="0"/>
              </a:rPr>
              <a:t> recently opened up, and the owners want to compare the drink choices of the clientele at the two different locations. </a:t>
            </a:r>
          </a:p>
          <a:p>
            <a:r>
              <a:rPr lang="en-US" sz="2200" dirty="0">
                <a:latin typeface="Arial Narrow" panose="020B0606020202030204" pitchFamily="34" charset="0"/>
              </a:rPr>
              <a:t>To do this, it will be helpful to have the sales of each drink plotted on the same axes. We have provided sales2, a list of values representing the sales of the same drinks at the second </a:t>
            </a:r>
            <a:r>
              <a:rPr lang="en-US" sz="2200" dirty="0" err="1">
                <a:latin typeface="Arial Narrow" panose="020B0606020202030204" pitchFamily="34" charset="0"/>
              </a:rPr>
              <a:t>MatplotSip</a:t>
            </a:r>
            <a:r>
              <a:rPr lang="en-US" sz="2200" dirty="0">
                <a:latin typeface="Arial Narrow" panose="020B0606020202030204" pitchFamily="34" charset="0"/>
              </a:rPr>
              <a:t> location.</a:t>
            </a:r>
          </a:p>
          <a:p>
            <a:r>
              <a:rPr lang="en-US" sz="2200" dirty="0">
                <a:latin typeface="Arial Narrow" panose="020B0606020202030204" pitchFamily="34" charset="0"/>
              </a:rPr>
              <a:t>Use the </a:t>
            </a:r>
            <a:r>
              <a:rPr lang="en-US" sz="2200" dirty="0" err="1">
                <a:latin typeface="Arial Narrow" panose="020B0606020202030204" pitchFamily="34" charset="0"/>
              </a:rPr>
              <a:t>plt.bar</a:t>
            </a:r>
            <a:r>
              <a:rPr lang="en-US" sz="2200" dirty="0">
                <a:latin typeface="Arial Narrow" panose="020B0606020202030204" pitchFamily="34" charset="0"/>
              </a:rPr>
              <a:t> to position the bars corresponding to sales1 on the plot. The x-values for </a:t>
            </a:r>
            <a:r>
              <a:rPr lang="en-US" sz="2200" dirty="0" err="1">
                <a:latin typeface="Arial Narrow" panose="020B0606020202030204" pitchFamily="34" charset="0"/>
              </a:rPr>
              <a:t>plt.bar</a:t>
            </a:r>
            <a:r>
              <a:rPr lang="en-US" sz="2200" dirty="0">
                <a:latin typeface="Arial Narrow" panose="020B0606020202030204" pitchFamily="34" charset="0"/>
              </a:rPr>
              <a:t> should be the store1_x list that you just created.</a:t>
            </a:r>
          </a:p>
        </p:txBody>
      </p:sp>
      <p:sp>
        <p:nvSpPr>
          <p:cNvPr id="5" name="Rectangle 4">
            <a:extLst>
              <a:ext uri="{FF2B5EF4-FFF2-40B4-BE49-F238E27FC236}">
                <a16:creationId xmlns:a16="http://schemas.microsoft.com/office/drawing/2014/main" id="{89E249D0-296D-4449-A8C4-E4FBE0F06937}"/>
              </a:ext>
            </a:extLst>
          </p:cNvPr>
          <p:cNvSpPr/>
          <p:nvPr/>
        </p:nvSpPr>
        <p:spPr>
          <a:xfrm>
            <a:off x="2612571" y="3782735"/>
            <a:ext cx="7170058" cy="2936766"/>
          </a:xfrm>
          <a:prstGeom prst="rect">
            <a:avLst/>
          </a:prstGeom>
          <a:ln>
            <a:solidFill>
              <a:schemeClr val="accent1"/>
            </a:solidFill>
          </a:ln>
        </p:spPr>
        <p:txBody>
          <a:bodyPr wrap="square">
            <a:spAutoFit/>
          </a:bodyPr>
          <a:lstStyle/>
          <a:p>
            <a:pPr>
              <a:lnSpc>
                <a:spcPct val="150000"/>
              </a:lnSpc>
            </a:pPr>
            <a:r>
              <a:rPr lang="en-US" sz="2200" dirty="0">
                <a:solidFill>
                  <a:schemeClr val="accent1"/>
                </a:solidFill>
                <a:latin typeface="Arial Narrow" panose="020B0606020202030204" pitchFamily="34" charset="0"/>
              </a:rPr>
              <a:t>from matplotlib import </a:t>
            </a:r>
            <a:r>
              <a:rPr lang="en-US" sz="2200" dirty="0" err="1">
                <a:solidFill>
                  <a:schemeClr val="accent1"/>
                </a:solidFill>
                <a:latin typeface="Arial Narrow" panose="020B0606020202030204" pitchFamily="34" charset="0"/>
              </a:rPr>
              <a:t>pyplot</a:t>
            </a:r>
            <a:r>
              <a:rPr lang="en-US" sz="2200" dirty="0">
                <a:solidFill>
                  <a:schemeClr val="accent1"/>
                </a:solidFill>
                <a:latin typeface="Arial Narrow" panose="020B0606020202030204" pitchFamily="34" charset="0"/>
              </a:rPr>
              <a:t> as </a:t>
            </a:r>
            <a:r>
              <a:rPr lang="en-US" sz="2200" dirty="0" err="1">
                <a:solidFill>
                  <a:schemeClr val="accent1"/>
                </a:solidFill>
                <a:latin typeface="Arial Narrow" panose="020B0606020202030204" pitchFamily="34" charset="0"/>
              </a:rPr>
              <a:t>plt</a:t>
            </a:r>
            <a:endParaRPr lang="en-US" sz="2200" dirty="0">
              <a:solidFill>
                <a:schemeClr val="accent1"/>
              </a:solidFill>
              <a:latin typeface="Arial Narrow" panose="020B0606020202030204" pitchFamily="34" charset="0"/>
            </a:endParaRPr>
          </a:p>
          <a:p>
            <a:pPr>
              <a:lnSpc>
                <a:spcPct val="150000"/>
              </a:lnSpc>
            </a:pPr>
            <a:endParaRPr lang="en-US" sz="1200" dirty="0">
              <a:solidFill>
                <a:schemeClr val="accent1"/>
              </a:solidFill>
              <a:latin typeface="Arial Narrow" panose="020B0606020202030204" pitchFamily="34" charset="0"/>
            </a:endParaRPr>
          </a:p>
          <a:p>
            <a:pPr>
              <a:lnSpc>
                <a:spcPct val="150000"/>
              </a:lnSpc>
            </a:pPr>
            <a:r>
              <a:rPr lang="en-US" sz="2200" dirty="0">
                <a:solidFill>
                  <a:schemeClr val="accent1"/>
                </a:solidFill>
                <a:latin typeface="Arial Narrow" panose="020B0606020202030204" pitchFamily="34" charset="0"/>
              </a:rPr>
              <a:t>drinks = ["cappuccino", "latte", "chai", "americano", "mocha", "espresso"]</a:t>
            </a:r>
          </a:p>
          <a:p>
            <a:pPr>
              <a:lnSpc>
                <a:spcPct val="150000"/>
              </a:lnSpc>
            </a:pPr>
            <a:r>
              <a:rPr lang="en-US" sz="2200" dirty="0">
                <a:solidFill>
                  <a:schemeClr val="accent1"/>
                </a:solidFill>
                <a:latin typeface="Arial Narrow" panose="020B0606020202030204" pitchFamily="34" charset="0"/>
              </a:rPr>
              <a:t>sales1 = [91, 76, 56, 66, 52, 27]</a:t>
            </a:r>
          </a:p>
          <a:p>
            <a:pPr>
              <a:lnSpc>
                <a:spcPct val="150000"/>
              </a:lnSpc>
            </a:pPr>
            <a:r>
              <a:rPr lang="en-US" sz="2200" dirty="0">
                <a:solidFill>
                  <a:schemeClr val="accent1"/>
                </a:solidFill>
                <a:latin typeface="Arial Narrow" panose="020B0606020202030204" pitchFamily="34" charset="0"/>
              </a:rPr>
              <a:t>sales2 = [65, 82, 36, 68, 38, 40]</a:t>
            </a:r>
          </a:p>
        </p:txBody>
      </p:sp>
    </p:spTree>
    <p:extLst>
      <p:ext uri="{BB962C8B-B14F-4D97-AF65-F5344CB8AC3E}">
        <p14:creationId xmlns:p14="http://schemas.microsoft.com/office/powerpoint/2010/main" val="38080415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246743" y="5062077"/>
            <a:ext cx="4154714" cy="839561"/>
          </a:xfrm>
        </p:spPr>
        <p:txBody>
          <a:bodyPr>
            <a:normAutofit/>
          </a:bodyPr>
          <a:lstStyle/>
          <a:p>
            <a:r>
              <a:rPr lang="en-US" sz="3200" dirty="0">
                <a:solidFill>
                  <a:srgbClr val="FF0000"/>
                </a:solidFill>
              </a:rPr>
              <a:t>Solution</a:t>
            </a:r>
          </a:p>
        </p:txBody>
      </p:sp>
      <p:sp>
        <p:nvSpPr>
          <p:cNvPr id="4" name="Rectangle 3">
            <a:extLst>
              <a:ext uri="{FF2B5EF4-FFF2-40B4-BE49-F238E27FC236}">
                <a16:creationId xmlns:a16="http://schemas.microsoft.com/office/drawing/2014/main" id="{B5096737-680F-4AE3-B87A-68A10547049A}"/>
              </a:ext>
            </a:extLst>
          </p:cNvPr>
          <p:cNvSpPr/>
          <p:nvPr/>
        </p:nvSpPr>
        <p:spPr>
          <a:xfrm>
            <a:off x="246743" y="73475"/>
            <a:ext cx="5486401" cy="4708981"/>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drinks = ["cappuccino", "latte", "chai", "americano", "mocha", "espresso"]</a:t>
            </a:r>
          </a:p>
          <a:p>
            <a:r>
              <a:rPr lang="en-US" sz="2000" dirty="0">
                <a:solidFill>
                  <a:schemeClr val="accent1"/>
                </a:solidFill>
                <a:latin typeface="Arial Narrow" panose="020B0606020202030204" pitchFamily="34" charset="0"/>
              </a:rPr>
              <a:t>sales1 = [91, 76, 56, 66, 52, 27]</a:t>
            </a:r>
          </a:p>
          <a:p>
            <a:r>
              <a:rPr lang="en-US" sz="2000" dirty="0">
                <a:solidFill>
                  <a:schemeClr val="accent1"/>
                </a:solidFill>
                <a:latin typeface="Arial Narrow" panose="020B0606020202030204" pitchFamily="34" charset="0"/>
              </a:rPr>
              <a:t>sales2 = [65, 82, 36, 68, 38, 40]</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#Paste the </a:t>
            </a:r>
            <a:r>
              <a:rPr lang="en-US" sz="2000" dirty="0" err="1">
                <a:solidFill>
                  <a:schemeClr val="accent1"/>
                </a:solidFill>
                <a:latin typeface="Arial Narrow" panose="020B0606020202030204" pitchFamily="34" charset="0"/>
              </a:rPr>
              <a:t>x_values</a:t>
            </a:r>
            <a:r>
              <a:rPr lang="en-US" sz="2000" dirty="0">
                <a:solidFill>
                  <a:schemeClr val="accent1"/>
                </a:solidFill>
                <a:latin typeface="Arial Narrow" panose="020B0606020202030204" pitchFamily="34" charset="0"/>
              </a:rPr>
              <a:t> code here</a:t>
            </a:r>
          </a:p>
          <a:p>
            <a:r>
              <a:rPr lang="en-US" sz="2000" dirty="0">
                <a:solidFill>
                  <a:schemeClr val="accent1"/>
                </a:solidFill>
                <a:latin typeface="Arial Narrow" panose="020B0606020202030204" pitchFamily="34" charset="0"/>
              </a:rPr>
              <a:t>n = 1  # This is our first dataset (out of 2)</a:t>
            </a:r>
          </a:p>
          <a:p>
            <a:r>
              <a:rPr lang="en-US" sz="2000" dirty="0">
                <a:solidFill>
                  <a:schemeClr val="accent1"/>
                </a:solidFill>
                <a:latin typeface="Arial Narrow" panose="020B0606020202030204" pitchFamily="34" charset="0"/>
              </a:rPr>
              <a:t>t = 2 # Number of dataset</a:t>
            </a:r>
          </a:p>
          <a:p>
            <a:r>
              <a:rPr lang="en-US" sz="2000" dirty="0">
                <a:solidFill>
                  <a:schemeClr val="accent1"/>
                </a:solidFill>
                <a:latin typeface="Arial Narrow" panose="020B0606020202030204" pitchFamily="34" charset="0"/>
              </a:rPr>
              <a:t>d = 6 # Number of sets of bars</a:t>
            </a:r>
          </a:p>
          <a:p>
            <a:r>
              <a:rPr lang="en-US" sz="2000" dirty="0">
                <a:solidFill>
                  <a:schemeClr val="accent1"/>
                </a:solidFill>
                <a:latin typeface="Arial Narrow" panose="020B0606020202030204" pitchFamily="34" charset="0"/>
              </a:rPr>
              <a:t>w = 0.8 # Width of each bar</a:t>
            </a:r>
          </a:p>
          <a:p>
            <a:r>
              <a:rPr lang="en-US" sz="2000" dirty="0">
                <a:solidFill>
                  <a:schemeClr val="accent1"/>
                </a:solidFill>
                <a:latin typeface="Arial Narrow" panose="020B0606020202030204" pitchFamily="34" charset="0"/>
              </a:rPr>
              <a:t>store1_x = [t*element + w*n for element in range(d)]</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plt.bar</a:t>
            </a:r>
            <a:r>
              <a:rPr lang="en-US" sz="2000" dirty="0">
                <a:solidFill>
                  <a:schemeClr val="accent1"/>
                </a:solidFill>
                <a:latin typeface="Arial Narrow" panose="020B0606020202030204" pitchFamily="34" charset="0"/>
              </a:rPr>
              <a:t>(store1_x, sales1)</a:t>
            </a:r>
          </a:p>
        </p:txBody>
      </p:sp>
      <p:sp>
        <p:nvSpPr>
          <p:cNvPr id="5" name="Rectangle 4">
            <a:extLst>
              <a:ext uri="{FF2B5EF4-FFF2-40B4-BE49-F238E27FC236}">
                <a16:creationId xmlns:a16="http://schemas.microsoft.com/office/drawing/2014/main" id="{6661E7CD-187C-4980-9AC1-E831FDD225E2}"/>
              </a:ext>
            </a:extLst>
          </p:cNvPr>
          <p:cNvSpPr/>
          <p:nvPr/>
        </p:nvSpPr>
        <p:spPr>
          <a:xfrm>
            <a:off x="6096000" y="43995"/>
            <a:ext cx="5689600" cy="3170099"/>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#Paste the </a:t>
            </a:r>
            <a:r>
              <a:rPr lang="en-US" sz="2000" dirty="0" err="1">
                <a:solidFill>
                  <a:schemeClr val="accent1"/>
                </a:solidFill>
                <a:latin typeface="Arial Narrow" panose="020B0606020202030204" pitchFamily="34" charset="0"/>
              </a:rPr>
              <a:t>x_values</a:t>
            </a:r>
            <a:r>
              <a:rPr lang="en-US" sz="2000" dirty="0">
                <a:solidFill>
                  <a:schemeClr val="accent1"/>
                </a:solidFill>
                <a:latin typeface="Arial Narrow" panose="020B0606020202030204" pitchFamily="34" charset="0"/>
              </a:rPr>
              <a:t> code here</a:t>
            </a:r>
          </a:p>
          <a:p>
            <a:r>
              <a:rPr lang="en-US" sz="2000" dirty="0">
                <a:solidFill>
                  <a:schemeClr val="accent1"/>
                </a:solidFill>
                <a:latin typeface="Arial Narrow" panose="020B0606020202030204" pitchFamily="34" charset="0"/>
              </a:rPr>
              <a:t>n = 2  # This is our second dataset (out of 2)</a:t>
            </a:r>
          </a:p>
          <a:p>
            <a:r>
              <a:rPr lang="en-US" sz="2000" dirty="0">
                <a:solidFill>
                  <a:schemeClr val="accent1"/>
                </a:solidFill>
                <a:latin typeface="Arial Narrow" panose="020B0606020202030204" pitchFamily="34" charset="0"/>
              </a:rPr>
              <a:t>t = 2 # Number of dataset</a:t>
            </a:r>
          </a:p>
          <a:p>
            <a:r>
              <a:rPr lang="en-US" sz="2000" dirty="0">
                <a:solidFill>
                  <a:schemeClr val="accent1"/>
                </a:solidFill>
                <a:latin typeface="Arial Narrow" panose="020B0606020202030204" pitchFamily="34" charset="0"/>
              </a:rPr>
              <a:t>d = 6 # Number of sets of bars</a:t>
            </a:r>
          </a:p>
          <a:p>
            <a:r>
              <a:rPr lang="en-US" sz="2000" dirty="0">
                <a:solidFill>
                  <a:schemeClr val="accent1"/>
                </a:solidFill>
                <a:latin typeface="Arial Narrow" panose="020B0606020202030204" pitchFamily="34" charset="0"/>
              </a:rPr>
              <a:t>w = 0.8 # Width of each bar</a:t>
            </a:r>
          </a:p>
          <a:p>
            <a:r>
              <a:rPr lang="en-US" sz="2000" dirty="0">
                <a:solidFill>
                  <a:schemeClr val="accent1"/>
                </a:solidFill>
                <a:latin typeface="Arial Narrow" panose="020B0606020202030204" pitchFamily="34" charset="0"/>
              </a:rPr>
              <a:t>store2_x = [t*element + w*n for element in range(d)]</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plt.bar</a:t>
            </a:r>
            <a:r>
              <a:rPr lang="en-US" sz="2000" dirty="0">
                <a:solidFill>
                  <a:schemeClr val="accent1"/>
                </a:solidFill>
                <a:latin typeface="Arial Narrow" panose="020B0606020202030204" pitchFamily="34" charset="0"/>
              </a:rPr>
              <a:t>(store2_x, sales2)</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7" name="Picture 6">
            <a:extLst>
              <a:ext uri="{FF2B5EF4-FFF2-40B4-BE49-F238E27FC236}">
                <a16:creationId xmlns:a16="http://schemas.microsoft.com/office/drawing/2014/main" id="{7C804195-EFA3-498B-896B-233D22145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844" y="3310150"/>
            <a:ext cx="4772041" cy="3503855"/>
          </a:xfrm>
          <a:prstGeom prst="rect">
            <a:avLst/>
          </a:prstGeom>
        </p:spPr>
      </p:pic>
    </p:spTree>
    <p:extLst>
      <p:ext uri="{BB962C8B-B14F-4D97-AF65-F5344CB8AC3E}">
        <p14:creationId xmlns:p14="http://schemas.microsoft.com/office/powerpoint/2010/main" val="16636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6C6F-3C92-4AD0-8B0B-E9450631934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75A305A-CE9A-4B1F-B636-B0AFF476E0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7681686" cy="5551661"/>
          </a:xfrm>
        </p:spPr>
      </p:pic>
    </p:spTree>
    <p:extLst>
      <p:ext uri="{BB962C8B-B14F-4D97-AF65-F5344CB8AC3E}">
        <p14:creationId xmlns:p14="http://schemas.microsoft.com/office/powerpoint/2010/main" val="26850186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Stacked Bars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204687"/>
            <a:ext cx="10715171" cy="1482186"/>
          </a:xfrm>
        </p:spPr>
        <p:txBody>
          <a:bodyPr>
            <a:normAutofit/>
          </a:bodyPr>
          <a:lstStyle/>
          <a:p>
            <a:r>
              <a:rPr lang="en-US" sz="2200" dirty="0">
                <a:latin typeface="Arial Narrow" panose="020B0606020202030204" pitchFamily="34" charset="0"/>
              </a:rPr>
              <a:t>If we want to compare two sets of data while preserving knowledge of the total between them, we can also stack the bars instead of putting them side by side. </a:t>
            </a:r>
          </a:p>
          <a:p>
            <a:r>
              <a:rPr lang="en-US" sz="2200" dirty="0">
                <a:latin typeface="Arial Narrow" panose="020B0606020202030204" pitchFamily="34" charset="0"/>
              </a:rPr>
              <a:t>For instance, if someone was plotting the hours they’ve spent on entertaining themselves with video games and books in the past week and the second set of bars has bottom specified:</a:t>
            </a:r>
          </a:p>
          <a:p>
            <a:endParaRPr lang="en-US" sz="2200" dirty="0">
              <a:latin typeface="Arial Narrow" panose="020B0606020202030204" pitchFamily="34" charset="0"/>
            </a:endParaRPr>
          </a:p>
        </p:txBody>
      </p:sp>
      <p:pic>
        <p:nvPicPr>
          <p:cNvPr id="5" name="Picture 4">
            <a:extLst>
              <a:ext uri="{FF2B5EF4-FFF2-40B4-BE49-F238E27FC236}">
                <a16:creationId xmlns:a16="http://schemas.microsoft.com/office/drawing/2014/main" id="{8B588374-FFBD-44AD-A0BB-0C89C3C2F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76419"/>
            <a:ext cx="5901149" cy="3737060"/>
          </a:xfrm>
          <a:prstGeom prst="rect">
            <a:avLst/>
          </a:prstGeom>
        </p:spPr>
      </p:pic>
      <p:sp>
        <p:nvSpPr>
          <p:cNvPr id="6" name="Rectangle 5">
            <a:extLst>
              <a:ext uri="{FF2B5EF4-FFF2-40B4-BE49-F238E27FC236}">
                <a16:creationId xmlns:a16="http://schemas.microsoft.com/office/drawing/2014/main" id="{43E7F451-2DBF-4314-81DB-128D6A2505A3}"/>
              </a:ext>
            </a:extLst>
          </p:cNvPr>
          <p:cNvSpPr/>
          <p:nvPr/>
        </p:nvSpPr>
        <p:spPr>
          <a:xfrm>
            <a:off x="304801" y="2906012"/>
            <a:ext cx="5515428" cy="3170099"/>
          </a:xfrm>
          <a:prstGeom prst="rect">
            <a:avLst/>
          </a:prstGeom>
          <a:ln>
            <a:solidFill>
              <a:schemeClr val="accent1"/>
            </a:solidFill>
          </a:ln>
        </p:spPr>
        <p:txBody>
          <a:bodyPr wrap="square">
            <a:spAutoFit/>
          </a:bodyPr>
          <a:lstStyle/>
          <a:p>
            <a:r>
              <a:rPr lang="en-US" sz="2000" dirty="0" err="1">
                <a:solidFill>
                  <a:schemeClr val="accent1"/>
                </a:solidFill>
                <a:latin typeface="Arial Narrow" panose="020B0606020202030204" pitchFamily="34" charset="0"/>
              </a:rPr>
              <a:t>video_game_hours</a:t>
            </a:r>
            <a:r>
              <a:rPr lang="en-US" sz="2000" dirty="0">
                <a:solidFill>
                  <a:schemeClr val="accent1"/>
                </a:solidFill>
                <a:latin typeface="Arial Narrow" panose="020B0606020202030204" pitchFamily="34" charset="0"/>
              </a:rPr>
              <a:t> = [1, 2, 2, 1, 2]</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plt.bar</a:t>
            </a:r>
            <a:r>
              <a:rPr lang="en-US" sz="2000" dirty="0">
                <a:solidFill>
                  <a:schemeClr val="accent1"/>
                </a:solidFill>
                <a:latin typeface="Arial Narrow" panose="020B0606020202030204" pitchFamily="34" charset="0"/>
              </a:rPr>
              <a:t>(range(</a:t>
            </a:r>
            <a:r>
              <a:rPr lang="en-US" sz="2000" dirty="0" err="1">
                <a:solidFill>
                  <a:schemeClr val="accent1"/>
                </a:solidFill>
                <a:latin typeface="Arial Narrow" panose="020B0606020202030204" pitchFamily="34" charset="0"/>
              </a:rPr>
              <a:t>len</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video_game_hours</a:t>
            </a:r>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video_game_hours</a:t>
            </a:r>
            <a:r>
              <a:rPr lang="en-US" sz="2000" dirty="0">
                <a:solidFill>
                  <a:schemeClr val="accent1"/>
                </a:solidFill>
                <a:latin typeface="Arial Narrow" panose="020B0606020202030204" pitchFamily="34" charset="0"/>
              </a:rPr>
              <a:t>) </a:t>
            </a:r>
          </a:p>
          <a:p>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book_hours</a:t>
            </a:r>
            <a:r>
              <a:rPr lang="en-US" sz="2000" dirty="0">
                <a:solidFill>
                  <a:schemeClr val="accent1"/>
                </a:solidFill>
                <a:latin typeface="Arial Narrow" panose="020B0606020202030204" pitchFamily="34" charset="0"/>
              </a:rPr>
              <a:t> = [2, 3, 4, 2, 1]</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plt.bar</a:t>
            </a:r>
            <a:r>
              <a:rPr lang="en-US" sz="2000" dirty="0">
                <a:solidFill>
                  <a:schemeClr val="accent1"/>
                </a:solidFill>
                <a:latin typeface="Arial Narrow" panose="020B0606020202030204" pitchFamily="34" charset="0"/>
              </a:rPr>
              <a:t>(range(</a:t>
            </a:r>
            <a:r>
              <a:rPr lang="en-US" sz="2000" dirty="0" err="1">
                <a:solidFill>
                  <a:schemeClr val="accent1"/>
                </a:solidFill>
                <a:latin typeface="Arial Narrow" panose="020B0606020202030204" pitchFamily="34" charset="0"/>
              </a:rPr>
              <a:t>len</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book_hours</a:t>
            </a:r>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book_hours</a:t>
            </a:r>
            <a:r>
              <a:rPr lang="en-US" sz="2000" dirty="0">
                <a:solidFill>
                  <a:schemeClr val="accent1"/>
                </a:solidFill>
                <a:latin typeface="Arial Narrow" panose="020B0606020202030204" pitchFamily="34" charset="0"/>
              </a:rPr>
              <a:t>, bottom=</a:t>
            </a:r>
            <a:r>
              <a:rPr lang="en-US" sz="2000" dirty="0" err="1">
                <a:solidFill>
                  <a:schemeClr val="accent1"/>
                </a:solidFill>
                <a:latin typeface="Arial Narrow" panose="020B0606020202030204" pitchFamily="34" charset="0"/>
              </a:rPr>
              <a:t>video_game_hours</a:t>
            </a:r>
            <a:r>
              <a:rPr lang="en-US" sz="2000" dirty="0">
                <a:solidFill>
                  <a:schemeClr val="accent1"/>
                </a:solidFill>
                <a:latin typeface="Arial Narrow" panose="020B0606020202030204" pitchFamily="34" charset="0"/>
              </a:rPr>
              <a:t>)</a:t>
            </a:r>
          </a:p>
        </p:txBody>
      </p:sp>
    </p:spTree>
    <p:extLst>
      <p:ext uri="{BB962C8B-B14F-4D97-AF65-F5344CB8AC3E}">
        <p14:creationId xmlns:p14="http://schemas.microsoft.com/office/powerpoint/2010/main" val="41522679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rgbClr val="FF0000"/>
                </a:solidFill>
              </a:rPr>
              <a:t>Exercise</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You just made a chart with two sets of sales data plotted side by side. Let’s instead make a stacked bar chart by using the keyword bottom. </a:t>
            </a:r>
          </a:p>
          <a:p>
            <a:r>
              <a:rPr lang="en-US" sz="2200" dirty="0">
                <a:latin typeface="Arial Narrow" panose="020B0606020202030204" pitchFamily="34" charset="0"/>
              </a:rPr>
              <a:t>Put the sales1 bars on the bottom and set the sales2 bars to start where the sales1 bars end.</a:t>
            </a:r>
          </a:p>
          <a:p>
            <a:r>
              <a:rPr lang="en-US" sz="2200" dirty="0">
                <a:latin typeface="Arial Narrow" panose="020B0606020202030204" pitchFamily="34" charset="0"/>
              </a:rPr>
              <a:t>We should add a legend to make sure we know which set of bars corresponds to which location.</a:t>
            </a:r>
          </a:p>
          <a:p>
            <a:r>
              <a:rPr lang="en-US" sz="2200" dirty="0">
                <a:latin typeface="Arial Narrow" panose="020B0606020202030204" pitchFamily="34" charset="0"/>
              </a:rPr>
              <a:t> Label the bottom set of bars as “Location 1” and the top set of bars as “Location 2” and add a legend to the chart.</a:t>
            </a:r>
          </a:p>
          <a:p>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72F4603A-AFCF-46A2-9CFF-917187F14727}"/>
              </a:ext>
            </a:extLst>
          </p:cNvPr>
          <p:cNvSpPr/>
          <p:nvPr/>
        </p:nvSpPr>
        <p:spPr>
          <a:xfrm>
            <a:off x="838200" y="3770653"/>
            <a:ext cx="7507514" cy="2246769"/>
          </a:xfrm>
          <a:prstGeom prst="rect">
            <a:avLst/>
          </a:prstGeom>
        </p:spPr>
        <p:txBody>
          <a:bodyPr wrap="square">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drinks = ["cappuccino", "latte", "chai", "americano", "mocha", "espresso"]</a:t>
            </a:r>
          </a:p>
          <a:p>
            <a:r>
              <a:rPr lang="en-US" sz="2000" dirty="0">
                <a:solidFill>
                  <a:schemeClr val="accent1"/>
                </a:solidFill>
                <a:latin typeface="Arial Narrow" panose="020B0606020202030204" pitchFamily="34" charset="0"/>
              </a:rPr>
              <a:t>sales1 =  [91, 76, 56, 66, 52, 27]</a:t>
            </a:r>
          </a:p>
          <a:p>
            <a:r>
              <a:rPr lang="en-US" sz="2000" dirty="0">
                <a:solidFill>
                  <a:schemeClr val="accent1"/>
                </a:solidFill>
                <a:latin typeface="Arial Narrow" panose="020B0606020202030204" pitchFamily="34" charset="0"/>
              </a:rPr>
              <a:t>sales2 = [65, 82, 36, 68, 38, 40]</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spTree>
    <p:extLst>
      <p:ext uri="{BB962C8B-B14F-4D97-AF65-F5344CB8AC3E}">
        <p14:creationId xmlns:p14="http://schemas.microsoft.com/office/powerpoint/2010/main" val="23769717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Solution:</a:t>
            </a:r>
          </a:p>
        </p:txBody>
      </p:sp>
      <p:sp>
        <p:nvSpPr>
          <p:cNvPr id="4" name="Rectangle 3">
            <a:extLst>
              <a:ext uri="{FF2B5EF4-FFF2-40B4-BE49-F238E27FC236}">
                <a16:creationId xmlns:a16="http://schemas.microsoft.com/office/drawing/2014/main" id="{0A522DC4-286A-42DE-93C7-59FF50D7182F}"/>
              </a:ext>
            </a:extLst>
          </p:cNvPr>
          <p:cNvSpPr/>
          <p:nvPr/>
        </p:nvSpPr>
        <p:spPr>
          <a:xfrm>
            <a:off x="638629" y="1771027"/>
            <a:ext cx="6096000" cy="4062651"/>
          </a:xfrm>
          <a:prstGeom prst="rect">
            <a:avLst/>
          </a:prstGeom>
          <a:ln>
            <a:solidFill>
              <a:schemeClr val="accent1"/>
            </a:solidFill>
          </a:ln>
        </p:spPr>
        <p:txBody>
          <a:bodyPr wrap="square">
            <a:spAutoFit/>
          </a:bodyPr>
          <a:lstStyle/>
          <a:p>
            <a:r>
              <a:rPr lang="en-US" sz="2000" dirty="0">
                <a:latin typeface="Arial Narrow" panose="020B0606020202030204" pitchFamily="34" charset="0"/>
              </a:rPr>
              <a:t>from matplotlib import </a:t>
            </a:r>
            <a:r>
              <a:rPr lang="en-US" sz="2000" dirty="0" err="1">
                <a:latin typeface="Arial Narrow" panose="020B0606020202030204" pitchFamily="34" charset="0"/>
              </a:rPr>
              <a:t>pyplot</a:t>
            </a:r>
            <a:r>
              <a:rPr lang="en-US" sz="2000" dirty="0">
                <a:latin typeface="Arial Narrow" panose="020B0606020202030204" pitchFamily="34" charset="0"/>
              </a:rPr>
              <a:t> as </a:t>
            </a:r>
            <a:r>
              <a:rPr lang="en-US" sz="2000" dirty="0" err="1">
                <a:latin typeface="Arial Narrow" panose="020B0606020202030204" pitchFamily="34" charset="0"/>
              </a:rPr>
              <a:t>plt</a:t>
            </a:r>
            <a:endParaRPr lang="en-US" sz="2000" dirty="0">
              <a:latin typeface="Arial Narrow" panose="020B0606020202030204" pitchFamily="34" charset="0"/>
            </a:endParaRPr>
          </a:p>
          <a:p>
            <a:endParaRPr lang="en-US" sz="2000" dirty="0">
              <a:latin typeface="Arial Narrow" panose="020B0606020202030204" pitchFamily="34" charset="0"/>
            </a:endParaRPr>
          </a:p>
          <a:p>
            <a:r>
              <a:rPr lang="en-US" sz="2000" dirty="0">
                <a:latin typeface="Arial Narrow" panose="020B0606020202030204" pitchFamily="34" charset="0"/>
              </a:rPr>
              <a:t>drinks = ["cappuccino", "latte", "chai", "americano", "mocha", "espresso"]</a:t>
            </a:r>
          </a:p>
          <a:p>
            <a:r>
              <a:rPr lang="en-US" sz="2000" dirty="0">
                <a:latin typeface="Arial Narrow" panose="020B0606020202030204" pitchFamily="34" charset="0"/>
              </a:rPr>
              <a:t>sales1 =  [91, 76, 56, 66, 52, 27]</a:t>
            </a:r>
          </a:p>
          <a:p>
            <a:r>
              <a:rPr lang="en-US" sz="2000" dirty="0">
                <a:latin typeface="Arial Narrow" panose="020B0606020202030204" pitchFamily="34" charset="0"/>
              </a:rPr>
              <a:t>sales2 = [65, 82, 36, 68, 38, 40]</a:t>
            </a:r>
          </a:p>
          <a:p>
            <a:r>
              <a:rPr lang="en-US" sz="2000" dirty="0">
                <a:latin typeface="Arial Narrow" panose="020B0606020202030204" pitchFamily="34" charset="0"/>
              </a:rPr>
              <a:t>  </a:t>
            </a:r>
          </a:p>
          <a:p>
            <a:r>
              <a:rPr lang="en-US" sz="2000" dirty="0" err="1">
                <a:latin typeface="Arial Narrow" panose="020B0606020202030204" pitchFamily="34" charset="0"/>
              </a:rPr>
              <a:t>plt.bar</a:t>
            </a:r>
            <a:r>
              <a:rPr lang="en-US" sz="2000" dirty="0">
                <a:latin typeface="Arial Narrow" panose="020B0606020202030204" pitchFamily="34" charset="0"/>
              </a:rPr>
              <a:t>(range(</a:t>
            </a:r>
            <a:r>
              <a:rPr lang="en-US" sz="2000" dirty="0" err="1">
                <a:latin typeface="Arial Narrow" panose="020B0606020202030204" pitchFamily="34" charset="0"/>
              </a:rPr>
              <a:t>len</a:t>
            </a:r>
            <a:r>
              <a:rPr lang="en-US" sz="2000" dirty="0">
                <a:latin typeface="Arial Narrow" panose="020B0606020202030204" pitchFamily="34" charset="0"/>
              </a:rPr>
              <a:t>(drinks)), sales1)</a:t>
            </a:r>
          </a:p>
          <a:p>
            <a:r>
              <a:rPr lang="en-US" sz="2000" dirty="0" err="1">
                <a:latin typeface="Arial Narrow" panose="020B0606020202030204" pitchFamily="34" charset="0"/>
              </a:rPr>
              <a:t>plt.bar</a:t>
            </a:r>
            <a:r>
              <a:rPr lang="en-US" sz="2000" dirty="0">
                <a:latin typeface="Arial Narrow" panose="020B0606020202030204" pitchFamily="34" charset="0"/>
              </a:rPr>
              <a:t>(range(</a:t>
            </a:r>
            <a:r>
              <a:rPr lang="en-US" sz="2000" dirty="0" err="1">
                <a:latin typeface="Arial Narrow" panose="020B0606020202030204" pitchFamily="34" charset="0"/>
              </a:rPr>
              <a:t>len</a:t>
            </a:r>
            <a:r>
              <a:rPr lang="en-US" sz="2000" dirty="0">
                <a:latin typeface="Arial Narrow" panose="020B0606020202030204" pitchFamily="34" charset="0"/>
              </a:rPr>
              <a:t>(drinks)), sales2, bottom=sales1)</a:t>
            </a:r>
          </a:p>
          <a:p>
            <a:endParaRPr lang="en-US" sz="2000" dirty="0">
              <a:latin typeface="Arial Narrow" panose="020B0606020202030204" pitchFamily="34" charset="0"/>
            </a:endParaRPr>
          </a:p>
          <a:p>
            <a:r>
              <a:rPr lang="en-US" sz="2000" dirty="0" err="1">
                <a:latin typeface="Arial Narrow" panose="020B0606020202030204" pitchFamily="34" charset="0"/>
              </a:rPr>
              <a:t>plt.legend</a:t>
            </a:r>
            <a:r>
              <a:rPr lang="en-US" sz="2000" dirty="0">
                <a:latin typeface="Arial Narrow" panose="020B0606020202030204" pitchFamily="34" charset="0"/>
              </a:rPr>
              <a:t>(["Location 1", "Location 2"])</a:t>
            </a:r>
          </a:p>
          <a:p>
            <a:endParaRPr lang="en-US" sz="2000" dirty="0">
              <a:latin typeface="Arial Narrow" panose="020B0606020202030204" pitchFamily="34" charset="0"/>
            </a:endParaRPr>
          </a:p>
          <a:p>
            <a:r>
              <a:rPr lang="en-US" sz="2000" dirty="0" err="1">
                <a:latin typeface="Arial Narrow" panose="020B0606020202030204" pitchFamily="34" charset="0"/>
              </a:rPr>
              <a:t>plt.show</a:t>
            </a:r>
            <a:r>
              <a:rPr lang="en-US" sz="2000" dirty="0">
                <a:latin typeface="Arial Narrow" panose="020B0606020202030204" pitchFamily="34" charset="0"/>
              </a:rPr>
              <a:t>()</a:t>
            </a:r>
          </a:p>
        </p:txBody>
      </p:sp>
      <p:pic>
        <p:nvPicPr>
          <p:cNvPr id="6" name="Picture 5">
            <a:extLst>
              <a:ext uri="{FF2B5EF4-FFF2-40B4-BE49-F238E27FC236}">
                <a16:creationId xmlns:a16="http://schemas.microsoft.com/office/drawing/2014/main" id="{78A673A9-7BCA-4687-8067-F8BD98FE3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930" y="1969237"/>
            <a:ext cx="4991797" cy="3791479"/>
          </a:xfrm>
          <a:prstGeom prst="rect">
            <a:avLst/>
          </a:prstGeom>
        </p:spPr>
      </p:pic>
    </p:spTree>
    <p:extLst>
      <p:ext uri="{BB962C8B-B14F-4D97-AF65-F5344CB8AC3E}">
        <p14:creationId xmlns:p14="http://schemas.microsoft.com/office/powerpoint/2010/main" val="5323172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t>Error Bars</a:t>
            </a:r>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148232" y="1212672"/>
            <a:ext cx="7389818" cy="5492928"/>
          </a:xfrm>
        </p:spPr>
        <p:txBody>
          <a:bodyPr>
            <a:normAutofit/>
          </a:bodyPr>
          <a:lstStyle/>
          <a:p>
            <a:r>
              <a:rPr lang="en-US" sz="2400" dirty="0">
                <a:latin typeface="Arial Narrow" panose="020B0606020202030204" pitchFamily="34" charset="0"/>
              </a:rPr>
              <a:t>Sometimes, we need to visually communicate some sort of uncertainty in the heights of those bars. Here are some examples:</a:t>
            </a:r>
          </a:p>
          <a:p>
            <a:endParaRPr lang="en-US" sz="2400" dirty="0">
              <a:latin typeface="Arial Narrow" panose="020B0606020202030204" pitchFamily="34" charset="0"/>
            </a:endParaRPr>
          </a:p>
          <a:p>
            <a:pPr lvl="1"/>
            <a:r>
              <a:rPr lang="en-US" sz="2000" dirty="0">
                <a:latin typeface="Arial Narrow" panose="020B0606020202030204" pitchFamily="34" charset="0"/>
              </a:rPr>
              <a:t>The average number of students in a 3rd grade classroom is 30, but some classes have as few as 18 and others have as many as 35 students.</a:t>
            </a:r>
          </a:p>
          <a:p>
            <a:pPr lvl="1"/>
            <a:r>
              <a:rPr lang="en-US" sz="2000" dirty="0">
                <a:latin typeface="Arial Narrow" panose="020B0606020202030204" pitchFamily="34" charset="0"/>
              </a:rPr>
              <a:t>We measured that the weight of a certain fruit was 35g, but we know that our scale isn’t very precise, so the true weight of the fruit might be as much as 40g or as little as 30g.</a:t>
            </a:r>
          </a:p>
          <a:p>
            <a:pPr lvl="1"/>
            <a:r>
              <a:rPr lang="en-US" sz="2000" dirty="0">
                <a:latin typeface="Arial Narrow" panose="020B0606020202030204" pitchFamily="34" charset="0"/>
              </a:rPr>
              <a:t>The average price of a soda is $1.00, but we also want to communicate that the standard deviation is $0.20.</a:t>
            </a:r>
          </a:p>
          <a:p>
            <a:r>
              <a:rPr lang="en-US" sz="2400" dirty="0">
                <a:latin typeface="Arial Narrow" panose="020B0606020202030204" pitchFamily="34" charset="0"/>
              </a:rPr>
              <a:t>To display error visually in a bar chart, we often use error bars to show where each bar could be, taking errors into account.</a:t>
            </a:r>
          </a:p>
        </p:txBody>
      </p:sp>
      <p:pic>
        <p:nvPicPr>
          <p:cNvPr id="5" name="Picture 4">
            <a:extLst>
              <a:ext uri="{FF2B5EF4-FFF2-40B4-BE49-F238E27FC236}">
                <a16:creationId xmlns:a16="http://schemas.microsoft.com/office/drawing/2014/main" id="{728C4690-F9F5-4949-8A35-10AF45176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8050" y="1214941"/>
            <a:ext cx="4505718" cy="3052260"/>
          </a:xfrm>
          <a:prstGeom prst="rect">
            <a:avLst/>
          </a:prstGeom>
        </p:spPr>
      </p:pic>
    </p:spTree>
    <p:extLst>
      <p:ext uri="{BB962C8B-B14F-4D97-AF65-F5344CB8AC3E}">
        <p14:creationId xmlns:p14="http://schemas.microsoft.com/office/powerpoint/2010/main" val="32268872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8" y="228940"/>
            <a:ext cx="11114853" cy="64633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7" y="895535"/>
            <a:ext cx="10715171" cy="4812620"/>
          </a:xfrm>
        </p:spPr>
        <p:txBody>
          <a:bodyPr>
            <a:normAutofit/>
          </a:bodyPr>
          <a:lstStyle/>
          <a:p>
            <a:r>
              <a:rPr lang="en-US" sz="2400" dirty="0">
                <a:latin typeface="Arial Narrow" panose="020B0606020202030204" pitchFamily="34" charset="0"/>
              </a:rPr>
              <a:t>Each of the black lines is called an error bar. </a:t>
            </a:r>
          </a:p>
          <a:p>
            <a:r>
              <a:rPr lang="en-US" sz="2400" dirty="0">
                <a:latin typeface="Arial Narrow" panose="020B0606020202030204" pitchFamily="34" charset="0"/>
              </a:rPr>
              <a:t>The taller the bar is, the more uncertain we are about the height of the blue bar. </a:t>
            </a:r>
          </a:p>
          <a:p>
            <a:pPr lvl="1"/>
            <a:r>
              <a:rPr lang="en-US" sz="2000" dirty="0">
                <a:latin typeface="Arial Narrow" panose="020B0606020202030204" pitchFamily="34" charset="0"/>
              </a:rPr>
              <a:t>If we wanted to show an error of +/- 2, we would add the keyword </a:t>
            </a:r>
            <a:r>
              <a:rPr lang="en-US" sz="2000" dirty="0" err="1">
                <a:latin typeface="Arial Narrow" panose="020B0606020202030204" pitchFamily="34" charset="0"/>
              </a:rPr>
              <a:t>yerr</a:t>
            </a:r>
            <a:r>
              <a:rPr lang="en-US" sz="2000" dirty="0">
                <a:latin typeface="Arial Narrow" panose="020B0606020202030204" pitchFamily="34" charset="0"/>
              </a:rPr>
              <a:t>=2 to our </a:t>
            </a:r>
            <a:r>
              <a:rPr lang="en-US" sz="2000" dirty="0" err="1">
                <a:latin typeface="Arial Narrow" panose="020B0606020202030204" pitchFamily="34" charset="0"/>
              </a:rPr>
              <a:t>plt.bar</a:t>
            </a:r>
            <a:r>
              <a:rPr lang="en-US" sz="2000" dirty="0">
                <a:latin typeface="Arial Narrow" panose="020B0606020202030204" pitchFamily="34" charset="0"/>
              </a:rPr>
              <a:t> command. </a:t>
            </a:r>
          </a:p>
          <a:p>
            <a:r>
              <a:rPr lang="en-US" sz="2400" dirty="0">
                <a:latin typeface="Arial Narrow" panose="020B0606020202030204" pitchFamily="34" charset="0"/>
              </a:rPr>
              <a:t>The horizontal lines at the top and bottom are called caps. They make it easier to read the error bars.</a:t>
            </a:r>
          </a:p>
          <a:p>
            <a:pPr lvl="1"/>
            <a:r>
              <a:rPr lang="en-US" sz="2000" dirty="0">
                <a:latin typeface="Arial Narrow" panose="020B0606020202030204" pitchFamily="34" charset="0"/>
              </a:rPr>
              <a:t>To make the caps wide and easy to read, we would add the keyword capsize=10</a:t>
            </a:r>
          </a:p>
        </p:txBody>
      </p:sp>
      <p:sp>
        <p:nvSpPr>
          <p:cNvPr id="5" name="Rectangle 4">
            <a:extLst>
              <a:ext uri="{FF2B5EF4-FFF2-40B4-BE49-F238E27FC236}">
                <a16:creationId xmlns:a16="http://schemas.microsoft.com/office/drawing/2014/main" id="{D89E8EAF-E57C-4201-8004-08F84B0AF410}"/>
              </a:ext>
            </a:extLst>
          </p:cNvPr>
          <p:cNvSpPr/>
          <p:nvPr/>
        </p:nvSpPr>
        <p:spPr>
          <a:xfrm>
            <a:off x="638628" y="3314910"/>
            <a:ext cx="6096000" cy="1323439"/>
          </a:xfrm>
          <a:prstGeom prst="rect">
            <a:avLst/>
          </a:prstGeom>
          <a:ln>
            <a:solidFill>
              <a:schemeClr val="accent1"/>
            </a:solidFill>
          </a:ln>
        </p:spPr>
        <p:txBody>
          <a:bodyPr>
            <a:spAutoFit/>
          </a:bodyPr>
          <a:lstStyle/>
          <a:p>
            <a:r>
              <a:rPr lang="en-US" sz="2000" dirty="0">
                <a:solidFill>
                  <a:schemeClr val="accent1"/>
                </a:solidFill>
                <a:latin typeface="Arial Narrow" panose="020B0606020202030204" pitchFamily="34" charset="0"/>
              </a:rPr>
              <a:t>values = [10, 13, 11, 15, 20]</a:t>
            </a:r>
          </a:p>
          <a:p>
            <a:r>
              <a:rPr lang="en-US" sz="2000" dirty="0" err="1">
                <a:solidFill>
                  <a:schemeClr val="accent1"/>
                </a:solidFill>
                <a:latin typeface="Arial Narrow" panose="020B0606020202030204" pitchFamily="34" charset="0"/>
              </a:rPr>
              <a:t>yerr</a:t>
            </a:r>
            <a:r>
              <a:rPr lang="en-US" sz="2000" dirty="0">
                <a:solidFill>
                  <a:schemeClr val="accent1"/>
                </a:solidFill>
                <a:latin typeface="Arial Narrow" panose="020B0606020202030204" pitchFamily="34" charset="0"/>
              </a:rPr>
              <a:t> = 2</a:t>
            </a:r>
          </a:p>
          <a:p>
            <a:r>
              <a:rPr lang="en-US" sz="2000" dirty="0" err="1">
                <a:solidFill>
                  <a:schemeClr val="accent1"/>
                </a:solidFill>
                <a:latin typeface="Arial Narrow" panose="020B0606020202030204" pitchFamily="34" charset="0"/>
              </a:rPr>
              <a:t>plt.bar</a:t>
            </a:r>
            <a:r>
              <a:rPr lang="en-US" sz="2000" dirty="0">
                <a:solidFill>
                  <a:schemeClr val="accent1"/>
                </a:solidFill>
                <a:latin typeface="Arial Narrow" panose="020B0606020202030204" pitchFamily="34" charset="0"/>
              </a:rPr>
              <a:t>(range(</a:t>
            </a:r>
            <a:r>
              <a:rPr lang="en-US" sz="2000" dirty="0" err="1">
                <a:solidFill>
                  <a:schemeClr val="accent1"/>
                </a:solidFill>
                <a:latin typeface="Arial Narrow" panose="020B0606020202030204" pitchFamily="34" charset="0"/>
              </a:rPr>
              <a:t>len</a:t>
            </a:r>
            <a:r>
              <a:rPr lang="en-US" sz="2000" dirty="0">
                <a:solidFill>
                  <a:schemeClr val="accent1"/>
                </a:solidFill>
                <a:latin typeface="Arial Narrow" panose="020B0606020202030204" pitchFamily="34" charset="0"/>
              </a:rPr>
              <a:t>(values)), values, </a:t>
            </a:r>
            <a:r>
              <a:rPr lang="en-US" sz="2000" dirty="0" err="1">
                <a:solidFill>
                  <a:schemeClr val="accent1"/>
                </a:solidFill>
                <a:latin typeface="Arial Narrow" panose="020B0606020202030204" pitchFamily="34" charset="0"/>
              </a:rPr>
              <a:t>yerr</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yerr</a:t>
            </a:r>
            <a:r>
              <a:rPr lang="en-US" sz="2000" dirty="0">
                <a:solidFill>
                  <a:schemeClr val="accent1"/>
                </a:solidFill>
                <a:latin typeface="Arial Narrow" panose="020B0606020202030204" pitchFamily="34" charset="0"/>
              </a:rPr>
              <a:t>, capsize=10)</a:t>
            </a: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sp>
        <p:nvSpPr>
          <p:cNvPr id="7" name="Rectangle 6">
            <a:extLst>
              <a:ext uri="{FF2B5EF4-FFF2-40B4-BE49-F238E27FC236}">
                <a16:creationId xmlns:a16="http://schemas.microsoft.com/office/drawing/2014/main" id="{F89E9AB5-EA79-4845-8A84-87F472B67D9F}"/>
              </a:ext>
            </a:extLst>
          </p:cNvPr>
          <p:cNvSpPr/>
          <p:nvPr/>
        </p:nvSpPr>
        <p:spPr>
          <a:xfrm>
            <a:off x="638628" y="4658613"/>
            <a:ext cx="6096000" cy="707886"/>
          </a:xfrm>
          <a:prstGeom prst="rect">
            <a:avLst/>
          </a:prstGeom>
        </p:spPr>
        <p:txBody>
          <a:bodyPr>
            <a:spAutoFit/>
          </a:bodyPr>
          <a:lstStyle/>
          <a:p>
            <a:r>
              <a:rPr lang="en-US" sz="2000" dirty="0">
                <a:latin typeface="Arial Narrow" panose="020B0606020202030204" pitchFamily="34" charset="0"/>
              </a:rPr>
              <a:t>If we want a different amount of error for each bar, we can make </a:t>
            </a:r>
            <a:r>
              <a:rPr lang="en-US" sz="2000" dirty="0" err="1">
                <a:latin typeface="Arial Narrow" panose="020B0606020202030204" pitchFamily="34" charset="0"/>
              </a:rPr>
              <a:t>yerr</a:t>
            </a:r>
            <a:r>
              <a:rPr lang="en-US" sz="2000" dirty="0">
                <a:latin typeface="Arial Narrow" panose="020B0606020202030204" pitchFamily="34" charset="0"/>
              </a:rPr>
              <a:t> equal to a list rather than a single number:</a:t>
            </a:r>
          </a:p>
        </p:txBody>
      </p:sp>
      <p:sp>
        <p:nvSpPr>
          <p:cNvPr id="8" name="Rectangle 7">
            <a:extLst>
              <a:ext uri="{FF2B5EF4-FFF2-40B4-BE49-F238E27FC236}">
                <a16:creationId xmlns:a16="http://schemas.microsoft.com/office/drawing/2014/main" id="{BA95BA37-A394-48CB-B66F-7E0495FABF44}"/>
              </a:ext>
            </a:extLst>
          </p:cNvPr>
          <p:cNvSpPr/>
          <p:nvPr/>
        </p:nvSpPr>
        <p:spPr>
          <a:xfrm>
            <a:off x="638626" y="5399568"/>
            <a:ext cx="6096000" cy="1323439"/>
          </a:xfrm>
          <a:prstGeom prst="rect">
            <a:avLst/>
          </a:prstGeom>
          <a:ln>
            <a:solidFill>
              <a:schemeClr val="accent1"/>
            </a:solidFill>
          </a:ln>
        </p:spPr>
        <p:txBody>
          <a:bodyPr>
            <a:spAutoFit/>
          </a:bodyPr>
          <a:lstStyle/>
          <a:p>
            <a:r>
              <a:rPr lang="en-US" sz="2000" dirty="0">
                <a:latin typeface="Arial Narrow" panose="020B0606020202030204" pitchFamily="34" charset="0"/>
              </a:rPr>
              <a:t>values = [10, 13, 11, 15, 20]</a:t>
            </a:r>
          </a:p>
          <a:p>
            <a:r>
              <a:rPr lang="en-US" sz="2000" dirty="0" err="1">
                <a:latin typeface="Arial Narrow" panose="020B0606020202030204" pitchFamily="34" charset="0"/>
              </a:rPr>
              <a:t>yerr</a:t>
            </a:r>
            <a:r>
              <a:rPr lang="en-US" sz="2000" dirty="0">
                <a:latin typeface="Arial Narrow" panose="020B0606020202030204" pitchFamily="34" charset="0"/>
              </a:rPr>
              <a:t> = [1, 3, 0.5, 2, 4]</a:t>
            </a:r>
          </a:p>
          <a:p>
            <a:r>
              <a:rPr lang="en-US" sz="2000" dirty="0" err="1">
                <a:latin typeface="Arial Narrow" panose="020B0606020202030204" pitchFamily="34" charset="0"/>
              </a:rPr>
              <a:t>plt.bar</a:t>
            </a:r>
            <a:r>
              <a:rPr lang="en-US" sz="2000" dirty="0">
                <a:latin typeface="Arial Narrow" panose="020B0606020202030204" pitchFamily="34" charset="0"/>
              </a:rPr>
              <a:t>(range(</a:t>
            </a:r>
            <a:r>
              <a:rPr lang="en-US" sz="2000" dirty="0" err="1">
                <a:latin typeface="Arial Narrow" panose="020B0606020202030204" pitchFamily="34" charset="0"/>
              </a:rPr>
              <a:t>len</a:t>
            </a:r>
            <a:r>
              <a:rPr lang="en-US" sz="2000" dirty="0">
                <a:latin typeface="Arial Narrow" panose="020B0606020202030204" pitchFamily="34" charset="0"/>
              </a:rPr>
              <a:t>(values)), values, </a:t>
            </a:r>
            <a:r>
              <a:rPr lang="en-US" sz="2000" dirty="0" err="1">
                <a:latin typeface="Arial Narrow" panose="020B0606020202030204" pitchFamily="34" charset="0"/>
              </a:rPr>
              <a:t>yerr</a:t>
            </a:r>
            <a:r>
              <a:rPr lang="en-US" sz="2000" dirty="0">
                <a:latin typeface="Arial Narrow" panose="020B0606020202030204" pitchFamily="34" charset="0"/>
              </a:rPr>
              <a:t>=</a:t>
            </a:r>
            <a:r>
              <a:rPr lang="en-US" sz="2000" dirty="0" err="1">
                <a:latin typeface="Arial Narrow" panose="020B0606020202030204" pitchFamily="34" charset="0"/>
              </a:rPr>
              <a:t>yerr</a:t>
            </a:r>
            <a:r>
              <a:rPr lang="en-US" sz="2000" dirty="0">
                <a:latin typeface="Arial Narrow" panose="020B0606020202030204" pitchFamily="34" charset="0"/>
              </a:rPr>
              <a:t>, capsize=10)</a:t>
            </a:r>
          </a:p>
          <a:p>
            <a:r>
              <a:rPr lang="en-US" sz="2000" dirty="0" err="1">
                <a:latin typeface="Arial Narrow" panose="020B0606020202030204" pitchFamily="34" charset="0"/>
              </a:rPr>
              <a:t>plt.show</a:t>
            </a:r>
            <a:r>
              <a:rPr lang="en-US" sz="2000" dirty="0">
                <a:latin typeface="Arial Narrow" panose="020B0606020202030204" pitchFamily="34" charset="0"/>
              </a:rPr>
              <a:t>()</a:t>
            </a:r>
          </a:p>
        </p:txBody>
      </p:sp>
      <p:pic>
        <p:nvPicPr>
          <p:cNvPr id="10" name="Picture 9">
            <a:extLst>
              <a:ext uri="{FF2B5EF4-FFF2-40B4-BE49-F238E27FC236}">
                <a16:creationId xmlns:a16="http://schemas.microsoft.com/office/drawing/2014/main" id="{2784C1F0-F1C3-4828-9390-20C3BB3A8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004" y="3411991"/>
            <a:ext cx="4725477" cy="3201129"/>
          </a:xfrm>
          <a:prstGeom prst="rect">
            <a:avLst/>
          </a:prstGeom>
        </p:spPr>
      </p:pic>
    </p:spTree>
    <p:extLst>
      <p:ext uri="{BB962C8B-B14F-4D97-AF65-F5344CB8AC3E}">
        <p14:creationId xmlns:p14="http://schemas.microsoft.com/office/powerpoint/2010/main" val="23311580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rgbClr val="FF0000"/>
                </a:solidFill>
              </a:rPr>
              <a:t>Exercise</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For someone who is learning about the different drink types at </a:t>
            </a:r>
            <a:r>
              <a:rPr lang="en-US" sz="2200" dirty="0" err="1">
                <a:latin typeface="Arial Narrow" panose="020B0606020202030204" pitchFamily="34" charset="0"/>
              </a:rPr>
              <a:t>MatplotSip</a:t>
            </a:r>
            <a:r>
              <a:rPr lang="en-US" sz="2200" dirty="0">
                <a:latin typeface="Arial Narrow" panose="020B0606020202030204" pitchFamily="34" charset="0"/>
              </a:rPr>
              <a:t>, a bar chart of milk amounts in each drink may be useful. We have provided the </a:t>
            </a:r>
            <a:r>
              <a:rPr lang="en-US" sz="2200" dirty="0" err="1">
                <a:latin typeface="Arial Narrow" panose="020B0606020202030204" pitchFamily="34" charset="0"/>
              </a:rPr>
              <a:t>ounces_of_milk</a:t>
            </a:r>
            <a:r>
              <a:rPr lang="en-US" sz="2200" dirty="0">
                <a:latin typeface="Arial Narrow" panose="020B0606020202030204" pitchFamily="34" charset="0"/>
              </a:rPr>
              <a:t> list, which contains the amount of milk in each 12oz drink in the drinks list. Plot this information as a bar chart.</a:t>
            </a:r>
          </a:p>
          <a:p>
            <a:r>
              <a:rPr lang="en-US" sz="2200" dirty="0">
                <a:latin typeface="Arial Narrow" panose="020B0606020202030204" pitchFamily="34" charset="0"/>
              </a:rPr>
              <a:t>According to different barista styles and measurement errors, there might be variation on how much milk actually goes into each drink. We’ve included a list error, with an error of 10% on each amount of milk. Display this error as error bars on the bar graph.</a:t>
            </a:r>
          </a:p>
          <a:p>
            <a:r>
              <a:rPr lang="en-US" sz="2200" dirty="0">
                <a:latin typeface="Arial Narrow" panose="020B0606020202030204" pitchFamily="34" charset="0"/>
              </a:rPr>
              <a:t>Add caps of size 5 to your error bars.</a:t>
            </a:r>
          </a:p>
          <a:p>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1EA6B6B2-4EA9-4ECF-9585-B4096B568892}"/>
              </a:ext>
            </a:extLst>
          </p:cNvPr>
          <p:cNvSpPr/>
          <p:nvPr/>
        </p:nvSpPr>
        <p:spPr>
          <a:xfrm>
            <a:off x="2957285" y="3846852"/>
            <a:ext cx="7014029" cy="2862322"/>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drinks = ["cappuccino", "latte", "chai", "americano", "mocha", "espresso"]</a:t>
            </a:r>
          </a:p>
          <a:p>
            <a:r>
              <a:rPr lang="en-US" sz="2000" dirty="0" err="1">
                <a:solidFill>
                  <a:schemeClr val="accent1"/>
                </a:solidFill>
                <a:latin typeface="Arial Narrow" panose="020B0606020202030204" pitchFamily="34" charset="0"/>
              </a:rPr>
              <a:t>ounces_of_milk</a:t>
            </a:r>
            <a:r>
              <a:rPr lang="en-US" sz="2000" dirty="0">
                <a:solidFill>
                  <a:schemeClr val="accent1"/>
                </a:solidFill>
                <a:latin typeface="Arial Narrow" panose="020B0606020202030204" pitchFamily="34" charset="0"/>
              </a:rPr>
              <a:t> = [6, 9, 4, 0, 9, 0]</a:t>
            </a:r>
          </a:p>
          <a:p>
            <a:r>
              <a:rPr lang="en-US" sz="2000" dirty="0">
                <a:solidFill>
                  <a:schemeClr val="accent1"/>
                </a:solidFill>
                <a:latin typeface="Arial Narrow" panose="020B0606020202030204" pitchFamily="34" charset="0"/>
              </a:rPr>
              <a:t>error = [0.6, 0.9, 0.4, 0, 0.9, 0]</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Plot the bar graph here</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spTree>
    <p:extLst>
      <p:ext uri="{BB962C8B-B14F-4D97-AF65-F5344CB8AC3E}">
        <p14:creationId xmlns:p14="http://schemas.microsoft.com/office/powerpoint/2010/main" val="42164151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rgbClr val="FF0000"/>
                </a:solidFill>
              </a:rPr>
              <a:t>Solution:</a:t>
            </a:r>
          </a:p>
        </p:txBody>
      </p:sp>
      <p:sp>
        <p:nvSpPr>
          <p:cNvPr id="4" name="Rectangle 3">
            <a:extLst>
              <a:ext uri="{FF2B5EF4-FFF2-40B4-BE49-F238E27FC236}">
                <a16:creationId xmlns:a16="http://schemas.microsoft.com/office/drawing/2014/main" id="{C8458EA9-60B1-458D-9043-44E83C86922E}"/>
              </a:ext>
            </a:extLst>
          </p:cNvPr>
          <p:cNvSpPr/>
          <p:nvPr/>
        </p:nvSpPr>
        <p:spPr>
          <a:xfrm>
            <a:off x="217715" y="1714480"/>
            <a:ext cx="6096000" cy="4093428"/>
          </a:xfrm>
          <a:prstGeom prst="rect">
            <a:avLst/>
          </a:prstGeom>
          <a:ln>
            <a:solidFill>
              <a:schemeClr val="accent1"/>
            </a:solidFill>
          </a:ln>
        </p:spPr>
        <p:txBody>
          <a:bodyPr>
            <a:spAutoFit/>
          </a:bodyPr>
          <a:lstStyle/>
          <a:p>
            <a:r>
              <a:rPr lang="en-US" sz="2000" dirty="0">
                <a:latin typeface="Arial Narrow" panose="020B0606020202030204" pitchFamily="34" charset="0"/>
              </a:rPr>
              <a:t>from matplotlib import </a:t>
            </a:r>
            <a:r>
              <a:rPr lang="en-US" sz="2000" dirty="0" err="1">
                <a:latin typeface="Arial Narrow" panose="020B0606020202030204" pitchFamily="34" charset="0"/>
              </a:rPr>
              <a:t>pyplot</a:t>
            </a:r>
            <a:r>
              <a:rPr lang="en-US" sz="2000" dirty="0">
                <a:latin typeface="Arial Narrow" panose="020B0606020202030204" pitchFamily="34" charset="0"/>
              </a:rPr>
              <a:t> as </a:t>
            </a:r>
            <a:r>
              <a:rPr lang="en-US" sz="2000" dirty="0" err="1">
                <a:latin typeface="Arial Narrow" panose="020B0606020202030204" pitchFamily="34" charset="0"/>
              </a:rPr>
              <a:t>plt</a:t>
            </a:r>
            <a:endParaRPr lang="en-US" sz="2000" dirty="0">
              <a:latin typeface="Arial Narrow" panose="020B0606020202030204" pitchFamily="34" charset="0"/>
            </a:endParaRPr>
          </a:p>
          <a:p>
            <a:endParaRPr lang="en-US" sz="2000" dirty="0">
              <a:latin typeface="Arial Narrow" panose="020B0606020202030204" pitchFamily="34" charset="0"/>
            </a:endParaRPr>
          </a:p>
          <a:p>
            <a:r>
              <a:rPr lang="en-US" sz="2000" dirty="0">
                <a:latin typeface="Arial Narrow" panose="020B0606020202030204" pitchFamily="34" charset="0"/>
              </a:rPr>
              <a:t>drinks = ["cappuccino", "latte", "chai", "americano", "mocha", "espresso"]</a:t>
            </a:r>
          </a:p>
          <a:p>
            <a:r>
              <a:rPr lang="en-US" sz="2000" dirty="0" err="1">
                <a:latin typeface="Arial Narrow" panose="020B0606020202030204" pitchFamily="34" charset="0"/>
              </a:rPr>
              <a:t>ounces_of_milk</a:t>
            </a:r>
            <a:r>
              <a:rPr lang="en-US" sz="2000" dirty="0">
                <a:latin typeface="Arial Narrow" panose="020B0606020202030204" pitchFamily="34" charset="0"/>
              </a:rPr>
              <a:t> = [6, 9, 4, 0, 9, 0]</a:t>
            </a:r>
          </a:p>
          <a:p>
            <a:r>
              <a:rPr lang="en-US" sz="2000" dirty="0">
                <a:latin typeface="Arial Narrow" panose="020B0606020202030204" pitchFamily="34" charset="0"/>
              </a:rPr>
              <a:t>error = [0.6, 0.9, 0.4, 0, 0.9, 0]</a:t>
            </a:r>
          </a:p>
          <a:p>
            <a:endParaRPr lang="en-US" sz="2000" dirty="0">
              <a:latin typeface="Arial Narrow" panose="020B0606020202030204" pitchFamily="34" charset="0"/>
            </a:endParaRPr>
          </a:p>
          <a:p>
            <a:r>
              <a:rPr lang="en-US" sz="2000" dirty="0">
                <a:latin typeface="Arial Narrow" panose="020B0606020202030204" pitchFamily="34" charset="0"/>
              </a:rPr>
              <a:t># Plot the bar graph here</a:t>
            </a:r>
          </a:p>
          <a:p>
            <a:r>
              <a:rPr lang="en-US" sz="2000" dirty="0" err="1">
                <a:latin typeface="Arial Narrow" panose="020B0606020202030204" pitchFamily="34" charset="0"/>
              </a:rPr>
              <a:t>plt.bar</a:t>
            </a:r>
            <a:r>
              <a:rPr lang="en-US" sz="2000" dirty="0">
                <a:latin typeface="Arial Narrow" panose="020B0606020202030204" pitchFamily="34" charset="0"/>
              </a:rPr>
              <a:t>(range(</a:t>
            </a:r>
            <a:r>
              <a:rPr lang="en-US" sz="2000" dirty="0" err="1">
                <a:latin typeface="Arial Narrow" panose="020B0606020202030204" pitchFamily="34" charset="0"/>
              </a:rPr>
              <a:t>len</a:t>
            </a:r>
            <a:r>
              <a:rPr lang="en-US" sz="2000" dirty="0">
                <a:latin typeface="Arial Narrow" panose="020B0606020202030204" pitchFamily="34" charset="0"/>
              </a:rPr>
              <a:t>(drinks)), </a:t>
            </a:r>
            <a:r>
              <a:rPr lang="en-US" sz="2000" dirty="0" err="1">
                <a:latin typeface="Arial Narrow" panose="020B0606020202030204" pitchFamily="34" charset="0"/>
              </a:rPr>
              <a:t>ounces_of_milk</a:t>
            </a:r>
            <a:r>
              <a:rPr lang="en-US" sz="2000" dirty="0">
                <a:latin typeface="Arial Narrow" panose="020B0606020202030204" pitchFamily="34" charset="0"/>
              </a:rPr>
              <a:t>, </a:t>
            </a:r>
            <a:r>
              <a:rPr lang="en-US" sz="2000" dirty="0" err="1">
                <a:latin typeface="Arial Narrow" panose="020B0606020202030204" pitchFamily="34" charset="0"/>
              </a:rPr>
              <a:t>yerr</a:t>
            </a:r>
            <a:r>
              <a:rPr lang="en-US" sz="2000" dirty="0">
                <a:latin typeface="Arial Narrow" panose="020B0606020202030204" pitchFamily="34" charset="0"/>
              </a:rPr>
              <a:t>=error, capsize=5</a:t>
            </a:r>
            <a:r>
              <a:rPr lang="en-US" sz="2000" dirty="0" smtClean="0">
                <a:latin typeface="Arial Narrow" panose="020B0606020202030204" pitchFamily="34" charset="0"/>
              </a:rPr>
              <a:t>)</a:t>
            </a:r>
          </a:p>
          <a:p>
            <a:r>
              <a:rPr lang="en-US" sz="2000" dirty="0" err="1">
                <a:solidFill>
                  <a:schemeClr val="accent1"/>
                </a:solidFill>
                <a:latin typeface="Arial Narrow" panose="020B0606020202030204" pitchFamily="34" charset="0"/>
              </a:rPr>
              <a:t>ax.set_xticklabels</a:t>
            </a:r>
            <a:r>
              <a:rPr lang="en-US" sz="2000" dirty="0">
                <a:solidFill>
                  <a:schemeClr val="accent1"/>
                </a:solidFill>
                <a:latin typeface="Arial Narrow" panose="020B0606020202030204" pitchFamily="34" charset="0"/>
              </a:rPr>
              <a:t>(drinks)</a:t>
            </a:r>
          </a:p>
          <a:p>
            <a:endParaRPr lang="en-US" sz="2000" dirty="0">
              <a:latin typeface="Arial Narrow" panose="020B0606020202030204" pitchFamily="34" charset="0"/>
            </a:endParaRPr>
          </a:p>
          <a:p>
            <a:r>
              <a:rPr lang="en-US" sz="2000" dirty="0" err="1">
                <a:latin typeface="Arial Narrow" panose="020B0606020202030204" pitchFamily="34" charset="0"/>
              </a:rPr>
              <a:t>plt.show</a:t>
            </a:r>
            <a:r>
              <a:rPr lang="en-US" sz="2000" dirty="0">
                <a:latin typeface="Arial Narrow" panose="020B0606020202030204" pitchFamily="34" charset="0"/>
              </a:rPr>
              <a:t>()</a:t>
            </a:r>
          </a:p>
        </p:txBody>
      </p:sp>
      <p:pic>
        <p:nvPicPr>
          <p:cNvPr id="6" name="Picture 5">
            <a:extLst>
              <a:ext uri="{FF2B5EF4-FFF2-40B4-BE49-F238E27FC236}">
                <a16:creationId xmlns:a16="http://schemas.microsoft.com/office/drawing/2014/main" id="{E202BDD7-D518-4BA5-BB08-D2871E29A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950" y="1649761"/>
            <a:ext cx="5292621" cy="3915090"/>
          </a:xfrm>
          <a:prstGeom prst="rect">
            <a:avLst/>
          </a:prstGeom>
        </p:spPr>
      </p:pic>
    </p:spTree>
    <p:extLst>
      <p:ext uri="{BB962C8B-B14F-4D97-AF65-F5344CB8AC3E}">
        <p14:creationId xmlns:p14="http://schemas.microsoft.com/office/powerpoint/2010/main" val="39341400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rgbClr val="FF0000"/>
                </a:solidFill>
              </a:rPr>
              <a:t>Pie Chart</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If we want to display elements of a data set as proportions of a whole, we can use a pie chart.</a:t>
            </a:r>
          </a:p>
          <a:p>
            <a:endParaRPr lang="en-US" sz="2200" dirty="0">
              <a:latin typeface="Arial Narrow" panose="020B0606020202030204" pitchFamily="34" charset="0"/>
            </a:endParaRPr>
          </a:p>
          <a:p>
            <a:r>
              <a:rPr lang="en-US" sz="2200" dirty="0">
                <a:latin typeface="Arial Narrow" panose="020B0606020202030204" pitchFamily="34" charset="0"/>
              </a:rPr>
              <a:t>Pie charts are helpful for displaying data like:</a:t>
            </a:r>
          </a:p>
          <a:p>
            <a:endParaRPr lang="en-US" sz="2200" dirty="0">
              <a:latin typeface="Arial Narrow" panose="020B0606020202030204" pitchFamily="34" charset="0"/>
            </a:endParaRPr>
          </a:p>
          <a:p>
            <a:pPr lvl="1"/>
            <a:r>
              <a:rPr lang="en-US" sz="2000" dirty="0">
                <a:latin typeface="Arial Narrow" panose="020B0606020202030204" pitchFamily="34" charset="0"/>
              </a:rPr>
              <a:t>    Different ethnicities that make up a school district</a:t>
            </a:r>
          </a:p>
          <a:p>
            <a:pPr lvl="1"/>
            <a:r>
              <a:rPr lang="en-US" sz="2000" dirty="0">
                <a:latin typeface="Arial Narrow" panose="020B0606020202030204" pitchFamily="34" charset="0"/>
              </a:rPr>
              <a:t>    Different macronutrients (carbohydrates, fat, protein) that make up a meal</a:t>
            </a:r>
          </a:p>
          <a:p>
            <a:pPr lvl="1"/>
            <a:r>
              <a:rPr lang="en-US" sz="2000" dirty="0">
                <a:latin typeface="Arial Narrow" panose="020B0606020202030204" pitchFamily="34" charset="0"/>
              </a:rPr>
              <a:t>    Different </a:t>
            </a:r>
            <a:r>
              <a:rPr lang="en-US" sz="2000" dirty="0">
                <a:solidFill>
                  <a:srgbClr val="FF0000"/>
                </a:solidFill>
                <a:latin typeface="Arial Narrow" panose="020B0606020202030204" pitchFamily="34" charset="0"/>
              </a:rPr>
              <a:t>responses to an online poll</a:t>
            </a:r>
          </a:p>
          <a:p>
            <a:r>
              <a:rPr lang="en-US" sz="2200" dirty="0">
                <a:latin typeface="Arial Narrow" panose="020B0606020202030204" pitchFamily="34" charset="0"/>
              </a:rPr>
              <a:t>We can make a pie chart with the command </a:t>
            </a:r>
            <a:r>
              <a:rPr lang="en-US" sz="2200" dirty="0" err="1">
                <a:solidFill>
                  <a:schemeClr val="accent1"/>
                </a:solidFill>
                <a:latin typeface="Arial Narrow" panose="020B0606020202030204" pitchFamily="34" charset="0"/>
              </a:rPr>
              <a:t>plt.pie</a:t>
            </a:r>
            <a:r>
              <a:rPr lang="en-US" sz="2200" dirty="0">
                <a:latin typeface="Arial Narrow" panose="020B0606020202030204" pitchFamily="34" charset="0"/>
              </a:rPr>
              <a:t>, passing in the values you want to chart:</a:t>
            </a:r>
          </a:p>
        </p:txBody>
      </p:sp>
      <p:sp>
        <p:nvSpPr>
          <p:cNvPr id="4" name="Rectangle 3">
            <a:extLst>
              <a:ext uri="{FF2B5EF4-FFF2-40B4-BE49-F238E27FC236}">
                <a16:creationId xmlns:a16="http://schemas.microsoft.com/office/drawing/2014/main" id="{6AC5D63E-6A41-42D6-8A8A-DF4DC37435C0}"/>
              </a:ext>
            </a:extLst>
          </p:cNvPr>
          <p:cNvSpPr/>
          <p:nvPr/>
        </p:nvSpPr>
        <p:spPr>
          <a:xfrm>
            <a:off x="838200" y="4893492"/>
            <a:ext cx="6096000" cy="1323439"/>
          </a:xfrm>
          <a:prstGeom prst="rect">
            <a:avLst/>
          </a:prstGeom>
          <a:ln>
            <a:solidFill>
              <a:schemeClr val="accent1"/>
            </a:solidFill>
          </a:ln>
        </p:spPr>
        <p:txBody>
          <a:bodyPr>
            <a:spAutoFit/>
          </a:bodyPr>
          <a:lstStyle/>
          <a:p>
            <a:r>
              <a:rPr lang="en-US" sz="2000" dirty="0" err="1">
                <a:solidFill>
                  <a:schemeClr val="accent1"/>
                </a:solidFill>
                <a:latin typeface="Arial Narrow" panose="020B0606020202030204" pitchFamily="34" charset="0"/>
              </a:rPr>
              <a:t>budget_data</a:t>
            </a:r>
            <a:r>
              <a:rPr lang="en-US" sz="2000" dirty="0">
                <a:solidFill>
                  <a:schemeClr val="accent1"/>
                </a:solidFill>
                <a:latin typeface="Arial Narrow" panose="020B0606020202030204" pitchFamily="34" charset="0"/>
              </a:rPr>
              <a:t> = [500, 1000, 750, 300, 100]</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plt.pie</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budget_data</a:t>
            </a:r>
            <a:r>
              <a:rPr lang="en-US" sz="2000" dirty="0">
                <a:solidFill>
                  <a:schemeClr val="accent1"/>
                </a:solidFill>
                <a:latin typeface="Arial Narrow" panose="020B0606020202030204" pitchFamily="34" charset="0"/>
              </a:rPr>
              <a:t>)</a:t>
            </a: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AC28252B-9835-4C62-9185-3CFF4766D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704" y="4162707"/>
            <a:ext cx="3782096" cy="2528480"/>
          </a:xfrm>
          <a:prstGeom prst="rect">
            <a:avLst/>
          </a:prstGeom>
        </p:spPr>
      </p:pic>
    </p:spTree>
    <p:extLst>
      <p:ext uri="{BB962C8B-B14F-4D97-AF65-F5344CB8AC3E}">
        <p14:creationId xmlns:p14="http://schemas.microsoft.com/office/powerpoint/2010/main" val="38503528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Exercise:</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err="1">
                <a:latin typeface="Arial Narrow" panose="020B0606020202030204" pitchFamily="34" charset="0"/>
              </a:rPr>
              <a:t>MatplotSip</a:t>
            </a:r>
            <a:r>
              <a:rPr lang="en-US" sz="2200" dirty="0">
                <a:latin typeface="Arial Narrow" panose="020B0606020202030204" pitchFamily="34" charset="0"/>
              </a:rPr>
              <a:t> keeps track of how many people pay by credit card, cash, Apple pay, or other methods. This is given to you in the </a:t>
            </a:r>
            <a:r>
              <a:rPr lang="en-US" sz="2200" dirty="0" err="1">
                <a:latin typeface="Arial Narrow" panose="020B0606020202030204" pitchFamily="34" charset="0"/>
              </a:rPr>
              <a:t>payment_method_names</a:t>
            </a:r>
            <a:r>
              <a:rPr lang="en-US" sz="2200" dirty="0">
                <a:latin typeface="Arial Narrow" panose="020B0606020202030204" pitchFamily="34" charset="0"/>
              </a:rPr>
              <a:t> and </a:t>
            </a:r>
            <a:r>
              <a:rPr lang="en-US" sz="2200" dirty="0" err="1">
                <a:latin typeface="Arial Narrow" panose="020B0606020202030204" pitchFamily="34" charset="0"/>
              </a:rPr>
              <a:t>payment_method_freqs</a:t>
            </a:r>
            <a:r>
              <a:rPr lang="en-US" sz="2200" dirty="0">
                <a:latin typeface="Arial Narrow" panose="020B0606020202030204" pitchFamily="34" charset="0"/>
              </a:rPr>
              <a:t> lists.</a:t>
            </a:r>
          </a:p>
          <a:p>
            <a:endParaRPr lang="en-US" sz="2200" dirty="0">
              <a:latin typeface="Arial Narrow" panose="020B0606020202030204" pitchFamily="34" charset="0"/>
            </a:endParaRPr>
          </a:p>
          <a:p>
            <a:pPr lvl="1"/>
            <a:r>
              <a:rPr lang="en-US" sz="2000" dirty="0">
                <a:latin typeface="Arial Narrow" panose="020B0606020202030204" pitchFamily="34" charset="0"/>
              </a:rPr>
              <a:t>Display the </a:t>
            </a:r>
            <a:r>
              <a:rPr lang="en-US" sz="2000" dirty="0" err="1">
                <a:latin typeface="Arial Narrow" panose="020B0606020202030204" pitchFamily="34" charset="0"/>
              </a:rPr>
              <a:t>payment_method_freqs</a:t>
            </a:r>
            <a:r>
              <a:rPr lang="en-US" sz="2000" dirty="0">
                <a:latin typeface="Arial Narrow" panose="020B0606020202030204" pitchFamily="34" charset="0"/>
              </a:rPr>
              <a:t> list as a pie chart.</a:t>
            </a:r>
          </a:p>
          <a:p>
            <a:pPr lvl="1"/>
            <a:r>
              <a:rPr lang="en-US" sz="2000" dirty="0">
                <a:latin typeface="Arial Narrow" panose="020B0606020202030204" pitchFamily="34" charset="0"/>
              </a:rPr>
              <a:t>Now, set the axes to be equal.</a:t>
            </a:r>
          </a:p>
          <a:p>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84818245-5D22-447D-A7A9-3356C62BAD30}"/>
              </a:ext>
            </a:extLst>
          </p:cNvPr>
          <p:cNvSpPr/>
          <p:nvPr/>
        </p:nvSpPr>
        <p:spPr>
          <a:xfrm>
            <a:off x="1103085" y="3474298"/>
            <a:ext cx="7068457" cy="2862322"/>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import </a:t>
            </a:r>
            <a:r>
              <a:rPr lang="en-US" sz="2000" dirty="0" err="1">
                <a:solidFill>
                  <a:schemeClr val="accent1"/>
                </a:solidFill>
                <a:latin typeface="Arial Narrow" panose="020B0606020202030204" pitchFamily="34" charset="0"/>
              </a:rPr>
              <a:t>numpy</a:t>
            </a:r>
            <a:r>
              <a:rPr lang="en-US" sz="2000" dirty="0">
                <a:solidFill>
                  <a:schemeClr val="accent1"/>
                </a:solidFill>
                <a:latin typeface="Arial Narrow" panose="020B0606020202030204" pitchFamily="34" charset="0"/>
              </a:rPr>
              <a:t> as np</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payment_method_names</a:t>
            </a:r>
            <a:r>
              <a:rPr lang="en-US" sz="2000" dirty="0">
                <a:solidFill>
                  <a:schemeClr val="accent1"/>
                </a:solidFill>
                <a:latin typeface="Arial Narrow" panose="020B0606020202030204" pitchFamily="34" charset="0"/>
              </a:rPr>
              <a:t> = ["Card Swipe", "Cash", "Apple Pay", "Other"]</a:t>
            </a:r>
          </a:p>
          <a:p>
            <a:r>
              <a:rPr lang="en-US" sz="2000" dirty="0" err="1">
                <a:solidFill>
                  <a:schemeClr val="accent1"/>
                </a:solidFill>
                <a:latin typeface="Arial Narrow" panose="020B0606020202030204" pitchFamily="34" charset="0"/>
              </a:rPr>
              <a:t>payment_method_freqs</a:t>
            </a:r>
            <a:r>
              <a:rPr lang="en-US" sz="2000" dirty="0">
                <a:solidFill>
                  <a:schemeClr val="accent1"/>
                </a:solidFill>
                <a:latin typeface="Arial Narrow" panose="020B0606020202030204" pitchFamily="34" charset="0"/>
              </a:rPr>
              <a:t> = [270, 77, 32, 11]</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#make your pie chart here</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spTree>
    <p:extLst>
      <p:ext uri="{BB962C8B-B14F-4D97-AF65-F5344CB8AC3E}">
        <p14:creationId xmlns:p14="http://schemas.microsoft.com/office/powerpoint/2010/main" val="22726504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Solution:</a:t>
            </a:r>
          </a:p>
        </p:txBody>
      </p:sp>
      <p:sp>
        <p:nvSpPr>
          <p:cNvPr id="4" name="Rectangle 3">
            <a:extLst>
              <a:ext uri="{FF2B5EF4-FFF2-40B4-BE49-F238E27FC236}">
                <a16:creationId xmlns:a16="http://schemas.microsoft.com/office/drawing/2014/main" id="{3C39A20C-7114-4D93-ADB3-D272960B83D7}"/>
              </a:ext>
            </a:extLst>
          </p:cNvPr>
          <p:cNvSpPr/>
          <p:nvPr/>
        </p:nvSpPr>
        <p:spPr>
          <a:xfrm>
            <a:off x="638628" y="1532155"/>
            <a:ext cx="7039429" cy="5112425"/>
          </a:xfrm>
          <a:prstGeom prst="rect">
            <a:avLst/>
          </a:prstGeom>
          <a:ln>
            <a:solidFill>
              <a:schemeClr val="accent1"/>
            </a:solidFill>
          </a:ln>
        </p:spPr>
        <p:txBody>
          <a:bodyPr wrap="square">
            <a:spAutoFit/>
          </a:bodyPr>
          <a:lstStyle/>
          <a:p>
            <a:pPr>
              <a:lnSpc>
                <a:spcPct val="150000"/>
              </a:lnSpc>
            </a:pPr>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pPr>
              <a:lnSpc>
                <a:spcPct val="150000"/>
              </a:lnSpc>
            </a:pPr>
            <a:r>
              <a:rPr lang="en-US" sz="2000" dirty="0">
                <a:solidFill>
                  <a:schemeClr val="accent1"/>
                </a:solidFill>
                <a:latin typeface="Arial Narrow" panose="020B0606020202030204" pitchFamily="34" charset="0"/>
              </a:rPr>
              <a:t>import </a:t>
            </a:r>
            <a:r>
              <a:rPr lang="en-US" sz="2000" dirty="0" err="1">
                <a:solidFill>
                  <a:schemeClr val="accent1"/>
                </a:solidFill>
                <a:latin typeface="Arial Narrow" panose="020B0606020202030204" pitchFamily="34" charset="0"/>
              </a:rPr>
              <a:t>numpy</a:t>
            </a:r>
            <a:r>
              <a:rPr lang="en-US" sz="2000" dirty="0">
                <a:solidFill>
                  <a:schemeClr val="accent1"/>
                </a:solidFill>
                <a:latin typeface="Arial Narrow" panose="020B0606020202030204" pitchFamily="34" charset="0"/>
              </a:rPr>
              <a:t> as np</a:t>
            </a:r>
          </a:p>
          <a:p>
            <a:pPr>
              <a:lnSpc>
                <a:spcPct val="150000"/>
              </a:lnSpc>
            </a:pPr>
            <a:endParaRPr lang="en-US" sz="2000" dirty="0">
              <a:solidFill>
                <a:schemeClr val="accent1"/>
              </a:solidFill>
              <a:latin typeface="Arial Narrow" panose="020B0606020202030204" pitchFamily="34" charset="0"/>
            </a:endParaRPr>
          </a:p>
          <a:p>
            <a:pPr>
              <a:lnSpc>
                <a:spcPct val="150000"/>
              </a:lnSpc>
            </a:pPr>
            <a:r>
              <a:rPr lang="en-US" sz="2000" dirty="0" err="1">
                <a:solidFill>
                  <a:schemeClr val="accent1"/>
                </a:solidFill>
                <a:latin typeface="Arial Narrow" panose="020B0606020202030204" pitchFamily="34" charset="0"/>
              </a:rPr>
              <a:t>payment_method_names</a:t>
            </a:r>
            <a:r>
              <a:rPr lang="en-US" sz="2000" dirty="0">
                <a:solidFill>
                  <a:schemeClr val="accent1"/>
                </a:solidFill>
                <a:latin typeface="Arial Narrow" panose="020B0606020202030204" pitchFamily="34" charset="0"/>
              </a:rPr>
              <a:t> = ["Card Swipe", "Cash", "Apple Pay", "Other"]</a:t>
            </a:r>
          </a:p>
          <a:p>
            <a:pPr>
              <a:lnSpc>
                <a:spcPct val="150000"/>
              </a:lnSpc>
            </a:pPr>
            <a:r>
              <a:rPr lang="en-US" sz="2000" dirty="0" err="1">
                <a:solidFill>
                  <a:schemeClr val="accent1"/>
                </a:solidFill>
                <a:latin typeface="Arial Narrow" panose="020B0606020202030204" pitchFamily="34" charset="0"/>
              </a:rPr>
              <a:t>payment_method_freqs</a:t>
            </a:r>
            <a:r>
              <a:rPr lang="en-US" sz="2000" dirty="0">
                <a:solidFill>
                  <a:schemeClr val="accent1"/>
                </a:solidFill>
                <a:latin typeface="Arial Narrow" panose="020B0606020202030204" pitchFamily="34" charset="0"/>
              </a:rPr>
              <a:t> = [270, 77, 32, 11]</a:t>
            </a:r>
          </a:p>
          <a:p>
            <a:pPr>
              <a:lnSpc>
                <a:spcPct val="150000"/>
              </a:lnSpc>
            </a:pPr>
            <a:endParaRPr lang="en-US" sz="2000" dirty="0">
              <a:solidFill>
                <a:schemeClr val="accent1"/>
              </a:solidFill>
              <a:latin typeface="Arial Narrow" panose="020B0606020202030204" pitchFamily="34" charset="0"/>
            </a:endParaRPr>
          </a:p>
          <a:p>
            <a:pPr>
              <a:lnSpc>
                <a:spcPct val="150000"/>
              </a:lnSpc>
            </a:pPr>
            <a:r>
              <a:rPr lang="en-US" sz="2000" dirty="0">
                <a:solidFill>
                  <a:schemeClr val="accent1"/>
                </a:solidFill>
                <a:latin typeface="Arial Narrow" panose="020B0606020202030204" pitchFamily="34" charset="0"/>
              </a:rPr>
              <a:t>#make your pie chart here</a:t>
            </a:r>
          </a:p>
          <a:p>
            <a:pPr>
              <a:lnSpc>
                <a:spcPct val="150000"/>
              </a:lnSpc>
            </a:pPr>
            <a:r>
              <a:rPr lang="en-US" sz="2000" dirty="0" err="1">
                <a:solidFill>
                  <a:schemeClr val="accent1"/>
                </a:solidFill>
                <a:latin typeface="Arial Narrow" panose="020B0606020202030204" pitchFamily="34" charset="0"/>
              </a:rPr>
              <a:t>plt.pie</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payment_method_freqs</a:t>
            </a:r>
            <a:r>
              <a:rPr lang="en-US" sz="2000" dirty="0">
                <a:solidFill>
                  <a:schemeClr val="accent1"/>
                </a:solidFill>
                <a:latin typeface="Arial Narrow" panose="020B0606020202030204" pitchFamily="34" charset="0"/>
              </a:rPr>
              <a:t>)</a:t>
            </a:r>
          </a:p>
          <a:p>
            <a:pPr>
              <a:lnSpc>
                <a:spcPct val="150000"/>
              </a:lnSpc>
            </a:pPr>
            <a:r>
              <a:rPr lang="en-US" sz="2000" dirty="0" err="1">
                <a:solidFill>
                  <a:schemeClr val="accent1"/>
                </a:solidFill>
                <a:latin typeface="Arial Narrow" panose="020B0606020202030204" pitchFamily="34" charset="0"/>
              </a:rPr>
              <a:t>plt.axis</a:t>
            </a:r>
            <a:r>
              <a:rPr lang="en-US" sz="2000" dirty="0">
                <a:solidFill>
                  <a:schemeClr val="accent1"/>
                </a:solidFill>
                <a:latin typeface="Arial Narrow" panose="020B0606020202030204" pitchFamily="34" charset="0"/>
              </a:rPr>
              <a:t>('equal')</a:t>
            </a:r>
          </a:p>
          <a:p>
            <a:pPr>
              <a:lnSpc>
                <a:spcPct val="150000"/>
              </a:lnSpc>
            </a:pPr>
            <a:endParaRPr lang="en-US" sz="2000" dirty="0">
              <a:solidFill>
                <a:schemeClr val="accent1"/>
              </a:solidFill>
              <a:latin typeface="Arial Narrow" panose="020B0606020202030204" pitchFamily="34" charset="0"/>
            </a:endParaRPr>
          </a:p>
          <a:p>
            <a:pPr>
              <a:lnSpc>
                <a:spcPct val="150000"/>
              </a:lnSpc>
            </a:pPr>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34A77FD2-7FD2-4815-B9B9-1DF7891E7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736" y="1926761"/>
            <a:ext cx="3305636" cy="3381847"/>
          </a:xfrm>
          <a:prstGeom prst="rect">
            <a:avLst/>
          </a:prstGeom>
        </p:spPr>
      </p:pic>
    </p:spTree>
    <p:extLst>
      <p:ext uri="{BB962C8B-B14F-4D97-AF65-F5344CB8AC3E}">
        <p14:creationId xmlns:p14="http://schemas.microsoft.com/office/powerpoint/2010/main" val="3217735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dirty="0">
                <a:solidFill>
                  <a:schemeClr val="accent1"/>
                </a:solidFill>
                <a:latin typeface="Arial Narrow" panose="020B0606020202030204" pitchFamily="34" charset="0"/>
              </a:rPr>
              <a:t>Basic Line Plot:</a:t>
            </a:r>
          </a:p>
          <a:p>
            <a:pPr marL="0" indent="0">
              <a:buNone/>
            </a:pPr>
            <a:r>
              <a:rPr lang="en-US" dirty="0">
                <a:latin typeface="Arial Narrow" panose="020B0606020202030204" pitchFamily="34" charset="0"/>
              </a:rPr>
              <a:t>Line graphs are helpful for </a:t>
            </a:r>
            <a:r>
              <a:rPr lang="en-US" dirty="0">
                <a:solidFill>
                  <a:srgbClr val="FF0000"/>
                </a:solidFill>
                <a:latin typeface="Arial Narrow" panose="020B0606020202030204" pitchFamily="34" charset="0"/>
              </a:rPr>
              <a:t>visualizing how a variable changes over time</a:t>
            </a:r>
            <a:r>
              <a:rPr lang="en-US" dirty="0">
                <a:latin typeface="Arial Narrow" panose="020B0606020202030204" pitchFamily="34" charset="0"/>
              </a:rPr>
              <a:t>.</a:t>
            </a:r>
          </a:p>
          <a:p>
            <a:pPr marL="0" indent="0">
              <a:buNone/>
            </a:pPr>
            <a:r>
              <a:rPr lang="en-US" dirty="0">
                <a:latin typeface="Arial Narrow" panose="020B0606020202030204" pitchFamily="34" charset="0"/>
              </a:rPr>
              <a:t>Some possible data that would be displayed with a line graph:</a:t>
            </a:r>
          </a:p>
          <a:p>
            <a:pPr lvl="1"/>
            <a:r>
              <a:rPr lang="en-US" dirty="0">
                <a:solidFill>
                  <a:schemeClr val="accent1"/>
                </a:solidFill>
                <a:latin typeface="Arial Narrow" panose="020B0606020202030204" pitchFamily="34" charset="0"/>
              </a:rPr>
              <a:t>    average prices of gasoline over the past decade</a:t>
            </a:r>
          </a:p>
          <a:p>
            <a:pPr lvl="1"/>
            <a:r>
              <a:rPr lang="en-US" dirty="0">
                <a:solidFill>
                  <a:schemeClr val="accent1"/>
                </a:solidFill>
                <a:latin typeface="Arial Narrow" panose="020B0606020202030204" pitchFamily="34" charset="0"/>
              </a:rPr>
              <a:t>    weight of an individual over the past couple of months</a:t>
            </a:r>
          </a:p>
          <a:p>
            <a:pPr lvl="1"/>
            <a:r>
              <a:rPr lang="en-US" dirty="0">
                <a:solidFill>
                  <a:schemeClr val="accent1"/>
                </a:solidFill>
                <a:latin typeface="Arial Narrow" panose="020B0606020202030204" pitchFamily="34" charset="0"/>
              </a:rPr>
              <a:t>    average temperature along a line of longitude over different latitudes</a:t>
            </a:r>
          </a:p>
          <a:p>
            <a:pPr marL="0" indent="0">
              <a:buNone/>
            </a:pPr>
            <a:r>
              <a:rPr lang="en-US" dirty="0">
                <a:latin typeface="Arial Narrow" panose="020B0606020202030204" pitchFamily="34" charset="0"/>
              </a:rPr>
              <a:t>Using Matplotlib methods, the following code will </a:t>
            </a:r>
            <a:r>
              <a:rPr lang="en-US" dirty="0">
                <a:solidFill>
                  <a:srgbClr val="FF0000"/>
                </a:solidFill>
                <a:latin typeface="Arial Narrow" panose="020B0606020202030204" pitchFamily="34" charset="0"/>
              </a:rPr>
              <a:t>create a simple line graph </a:t>
            </a:r>
            <a:r>
              <a:rPr lang="en-US" dirty="0">
                <a:latin typeface="Arial Narrow" panose="020B0606020202030204" pitchFamily="34" charset="0"/>
              </a:rPr>
              <a:t>using </a:t>
            </a:r>
            <a:r>
              <a:rPr lang="en-US" dirty="0">
                <a:solidFill>
                  <a:srgbClr val="FF0000"/>
                </a:solidFill>
                <a:latin typeface="Arial Narrow" panose="020B0606020202030204" pitchFamily="34" charset="0"/>
              </a:rPr>
              <a:t>.plot() </a:t>
            </a:r>
            <a:r>
              <a:rPr lang="en-US" dirty="0">
                <a:latin typeface="Arial Narrow" panose="020B0606020202030204" pitchFamily="34" charset="0"/>
              </a:rPr>
              <a:t>and display it using </a:t>
            </a:r>
            <a:r>
              <a:rPr lang="en-US" dirty="0">
                <a:solidFill>
                  <a:srgbClr val="FF0000"/>
                </a:solidFill>
                <a:latin typeface="Arial Narrow" panose="020B0606020202030204" pitchFamily="34" charset="0"/>
              </a:rPr>
              <a:t>.show():</a:t>
            </a:r>
          </a:p>
        </p:txBody>
      </p:sp>
      <p:sp>
        <p:nvSpPr>
          <p:cNvPr id="6" name="Rectangle 5">
            <a:extLst>
              <a:ext uri="{FF2B5EF4-FFF2-40B4-BE49-F238E27FC236}">
                <a16:creationId xmlns:a16="http://schemas.microsoft.com/office/drawing/2014/main" id="{C5760150-38C3-405D-B804-ED77406B8669}"/>
              </a:ext>
            </a:extLst>
          </p:cNvPr>
          <p:cNvSpPr/>
          <p:nvPr/>
        </p:nvSpPr>
        <p:spPr>
          <a:xfrm>
            <a:off x="1686792" y="6209833"/>
            <a:ext cx="5219699" cy="400110"/>
          </a:xfrm>
          <a:prstGeom prst="rect">
            <a:avLst/>
          </a:prstGeom>
        </p:spPr>
        <p:txBody>
          <a:bodyPr wrap="none">
            <a:spAutoFit/>
          </a:bodyPr>
          <a:lstStyle/>
          <a:p>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x_values</a:t>
            </a:r>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y_values</a:t>
            </a:r>
            <a:r>
              <a:rPr lang="en-US" sz="2000" dirty="0">
                <a:solidFill>
                  <a:schemeClr val="accent1"/>
                </a:solidFill>
                <a:latin typeface="Arial Narrow" panose="020B0606020202030204" pitchFamily="34" charset="0"/>
              </a:rPr>
              <a:t>) will create the line graph</a:t>
            </a:r>
          </a:p>
        </p:txBody>
      </p:sp>
      <p:pic>
        <p:nvPicPr>
          <p:cNvPr id="8" name="Picture 7">
            <a:extLst>
              <a:ext uri="{FF2B5EF4-FFF2-40B4-BE49-F238E27FC236}">
                <a16:creationId xmlns:a16="http://schemas.microsoft.com/office/drawing/2014/main" id="{990353A8-B684-4A70-8EAB-8ADEAC46C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263" y="4183708"/>
            <a:ext cx="3947765" cy="2674292"/>
          </a:xfrm>
          <a:prstGeom prst="rect">
            <a:avLst/>
          </a:prstGeom>
        </p:spPr>
      </p:pic>
      <p:sp>
        <p:nvSpPr>
          <p:cNvPr id="9" name="Rectangle 8">
            <a:extLst>
              <a:ext uri="{FF2B5EF4-FFF2-40B4-BE49-F238E27FC236}">
                <a16:creationId xmlns:a16="http://schemas.microsoft.com/office/drawing/2014/main" id="{0FF4847C-B784-4675-9209-A08F4C1D8B4E}"/>
              </a:ext>
            </a:extLst>
          </p:cNvPr>
          <p:cNvSpPr/>
          <p:nvPr/>
        </p:nvSpPr>
        <p:spPr>
          <a:xfrm>
            <a:off x="1799771" y="4676180"/>
            <a:ext cx="5106720" cy="1446550"/>
          </a:xfrm>
          <a:prstGeom prst="rect">
            <a:avLst/>
          </a:prstGeom>
          <a:ln>
            <a:solidFill>
              <a:schemeClr val="accent1"/>
            </a:solidFill>
          </a:ln>
        </p:spPr>
        <p:txBody>
          <a:bodyPr wrap="square">
            <a:spAutoFit/>
          </a:bodyPr>
          <a:lstStyle/>
          <a:p>
            <a:r>
              <a:rPr lang="en-US" sz="2200" dirty="0" err="1">
                <a:solidFill>
                  <a:schemeClr val="accent1"/>
                </a:solidFill>
                <a:latin typeface="Arial Narrow" panose="020B0606020202030204" pitchFamily="34" charset="0"/>
              </a:rPr>
              <a:t>x_values</a:t>
            </a:r>
            <a:r>
              <a:rPr lang="en-US" sz="2200" dirty="0">
                <a:solidFill>
                  <a:schemeClr val="accent1"/>
                </a:solidFill>
                <a:latin typeface="Arial Narrow" panose="020B0606020202030204" pitchFamily="34" charset="0"/>
              </a:rPr>
              <a:t> = [0, 1, 2, 3, 4]</a:t>
            </a:r>
          </a:p>
          <a:p>
            <a:r>
              <a:rPr lang="en-US" sz="2200" dirty="0" err="1">
                <a:solidFill>
                  <a:schemeClr val="accent1"/>
                </a:solidFill>
                <a:latin typeface="Arial Narrow" panose="020B0606020202030204" pitchFamily="34" charset="0"/>
              </a:rPr>
              <a:t>y_values</a:t>
            </a:r>
            <a:r>
              <a:rPr lang="en-US" sz="2200" dirty="0">
                <a:solidFill>
                  <a:schemeClr val="accent1"/>
                </a:solidFill>
                <a:latin typeface="Arial Narrow" panose="020B0606020202030204" pitchFamily="34" charset="0"/>
              </a:rPr>
              <a:t> = [0, 1, 4, 9, 16]</a:t>
            </a:r>
          </a:p>
          <a:p>
            <a:r>
              <a:rPr lang="en-US" sz="2200" dirty="0" err="1" smtClean="0">
                <a:solidFill>
                  <a:schemeClr val="accent1"/>
                </a:solidFill>
                <a:latin typeface="Arial Narrow" panose="020B0606020202030204" pitchFamily="34" charset="0"/>
              </a:rPr>
              <a:t>plt.plot</a:t>
            </a:r>
            <a:r>
              <a:rPr lang="en-US" sz="2200" dirty="0" smtClean="0">
                <a:solidFill>
                  <a:schemeClr val="accent1"/>
                </a:solidFill>
                <a:latin typeface="Arial Narrow" panose="020B0606020202030204" pitchFamily="34" charset="0"/>
              </a:rPr>
              <a:t>(</a:t>
            </a:r>
            <a:r>
              <a:rPr lang="en-US" sz="2200" dirty="0" err="1" smtClean="0">
                <a:solidFill>
                  <a:schemeClr val="accent1"/>
                </a:solidFill>
                <a:latin typeface="Arial Narrow" panose="020B0606020202030204" pitchFamily="34" charset="0"/>
              </a:rPr>
              <a:t>x_values</a:t>
            </a:r>
            <a:r>
              <a:rPr lang="en-US" sz="2200" dirty="0" smtClean="0">
                <a:solidFill>
                  <a:schemeClr val="accent1"/>
                </a:solidFill>
                <a:latin typeface="Arial Narrow" panose="020B0606020202030204" pitchFamily="34" charset="0"/>
              </a:rPr>
              <a:t>, </a:t>
            </a:r>
            <a:r>
              <a:rPr lang="en-US" sz="2200" dirty="0" err="1" smtClean="0">
                <a:solidFill>
                  <a:schemeClr val="accent1"/>
                </a:solidFill>
                <a:latin typeface="Arial Narrow" panose="020B0606020202030204" pitchFamily="34" charset="0"/>
              </a:rPr>
              <a:t>y_values</a:t>
            </a:r>
            <a:r>
              <a:rPr lang="en-US" sz="2200" dirty="0" smtClean="0">
                <a:solidFill>
                  <a:schemeClr val="accent1"/>
                </a:solidFill>
                <a:latin typeface="Arial Narrow" panose="020B0606020202030204" pitchFamily="34" charset="0"/>
              </a:rPr>
              <a:t>)</a:t>
            </a:r>
          </a:p>
          <a:p>
            <a:r>
              <a:rPr lang="en-US" sz="2200" dirty="0" err="1" smtClean="0">
                <a:solidFill>
                  <a:schemeClr val="accent1"/>
                </a:solidFill>
                <a:latin typeface="Arial Narrow" panose="020B0606020202030204" pitchFamily="34" charset="0"/>
              </a:rPr>
              <a:t>plt.show</a:t>
            </a:r>
            <a:r>
              <a:rPr lang="en-US" sz="2200" dirty="0" smtClean="0">
                <a:solidFill>
                  <a:schemeClr val="accent1"/>
                </a:solidFill>
                <a:latin typeface="Arial Narrow" panose="020B0606020202030204" pitchFamily="34" charset="0"/>
              </a:rPr>
              <a:t>()</a:t>
            </a:r>
            <a:endParaRPr lang="en-US" sz="2200" dirty="0">
              <a:solidFill>
                <a:schemeClr val="accent1"/>
              </a:solidFill>
              <a:latin typeface="Arial Narrow" panose="020B0606020202030204" pitchFamily="34" charset="0"/>
            </a:endParaRPr>
          </a:p>
        </p:txBody>
      </p:sp>
    </p:spTree>
    <p:extLst>
      <p:ext uri="{BB962C8B-B14F-4D97-AF65-F5344CB8AC3E}">
        <p14:creationId xmlns:p14="http://schemas.microsoft.com/office/powerpoint/2010/main" val="2290361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rgbClr val="FF0000"/>
                </a:solidFill>
              </a:rPr>
              <a:t>Pie Chart Labeling</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165833" y="1022690"/>
            <a:ext cx="8505371" cy="4812620"/>
          </a:xfrm>
        </p:spPr>
        <p:txBody>
          <a:bodyPr>
            <a:normAutofit/>
          </a:bodyPr>
          <a:lstStyle/>
          <a:p>
            <a:r>
              <a:rPr lang="en-US" sz="2200" dirty="0">
                <a:latin typeface="Arial Narrow" panose="020B0606020202030204" pitchFamily="34" charset="0"/>
              </a:rPr>
              <a:t>We also want to be able to understand what each slice of the pie represents. To do this, we can either:</a:t>
            </a:r>
          </a:p>
          <a:p>
            <a:pPr lvl="1"/>
            <a:r>
              <a:rPr lang="en-US" sz="2000" dirty="0">
                <a:latin typeface="Arial Narrow" panose="020B0606020202030204" pitchFamily="34" charset="0"/>
              </a:rPr>
              <a:t>    use a legend to label each color, or</a:t>
            </a:r>
          </a:p>
          <a:p>
            <a:pPr lvl="1"/>
            <a:r>
              <a:rPr lang="en-US" sz="2000" dirty="0">
                <a:latin typeface="Arial Narrow" panose="020B0606020202030204" pitchFamily="34" charset="0"/>
              </a:rPr>
              <a:t>    put labels on the chart itself.</a:t>
            </a:r>
          </a:p>
          <a:p>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04C6EB54-1E72-4C9A-9A79-1EB8A1996A6C}"/>
              </a:ext>
            </a:extLst>
          </p:cNvPr>
          <p:cNvSpPr/>
          <p:nvPr/>
        </p:nvSpPr>
        <p:spPr>
          <a:xfrm>
            <a:off x="165833" y="2955045"/>
            <a:ext cx="6850742" cy="1631216"/>
          </a:xfrm>
          <a:prstGeom prst="rect">
            <a:avLst/>
          </a:prstGeom>
          <a:ln>
            <a:solidFill>
              <a:schemeClr val="accent1"/>
            </a:solidFill>
          </a:ln>
        </p:spPr>
        <p:txBody>
          <a:bodyPr wrap="square">
            <a:spAutoFit/>
          </a:bodyPr>
          <a:lstStyle/>
          <a:p>
            <a:r>
              <a:rPr lang="en-US" sz="2000" dirty="0" err="1">
                <a:solidFill>
                  <a:schemeClr val="accent1"/>
                </a:solidFill>
                <a:latin typeface="Arial Narrow" panose="020B0606020202030204" pitchFamily="34" charset="0"/>
              </a:rPr>
              <a:t>budget_data</a:t>
            </a:r>
            <a:r>
              <a:rPr lang="en-US" sz="2000" dirty="0">
                <a:solidFill>
                  <a:schemeClr val="accent1"/>
                </a:solidFill>
                <a:latin typeface="Arial Narrow" panose="020B0606020202030204" pitchFamily="34" charset="0"/>
              </a:rPr>
              <a:t> = [500, 1000, 750, 300, 100]</a:t>
            </a:r>
          </a:p>
          <a:p>
            <a:r>
              <a:rPr lang="en-US" sz="2000" dirty="0" err="1">
                <a:solidFill>
                  <a:schemeClr val="accent1"/>
                </a:solidFill>
                <a:latin typeface="Arial Narrow" panose="020B0606020202030204" pitchFamily="34" charset="0"/>
              </a:rPr>
              <a:t>budget_categories</a:t>
            </a:r>
            <a:r>
              <a:rPr lang="en-US" sz="2000" dirty="0">
                <a:solidFill>
                  <a:schemeClr val="accent1"/>
                </a:solidFill>
                <a:latin typeface="Arial Narrow" panose="020B0606020202030204" pitchFamily="34" charset="0"/>
              </a:rPr>
              <a:t> = ['marketing', 'payroll', 'engineering', 'design', '</a:t>
            </a:r>
            <a:r>
              <a:rPr lang="en-US" sz="2000" dirty="0" err="1">
                <a:solidFill>
                  <a:schemeClr val="accent1"/>
                </a:solidFill>
                <a:latin typeface="Arial Narrow" panose="020B0606020202030204" pitchFamily="34" charset="0"/>
              </a:rPr>
              <a:t>misc</a:t>
            </a:r>
            <a:r>
              <a:rPr lang="en-US" sz="2000" dirty="0">
                <a:solidFill>
                  <a:schemeClr val="accent1"/>
                </a:solidFill>
                <a:latin typeface="Arial Narrow" panose="020B0606020202030204" pitchFamily="34" charset="0"/>
              </a:rPr>
              <a:t>']</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plt.pie</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budget_data</a:t>
            </a:r>
            <a:r>
              <a:rPr lang="en-US" sz="2000" dirty="0">
                <a:solidFill>
                  <a:schemeClr val="accent1"/>
                </a:solidFill>
                <a:latin typeface="Arial Narrow" panose="020B0606020202030204" pitchFamily="34" charset="0"/>
              </a:rPr>
              <a:t>)</a:t>
            </a:r>
          </a:p>
          <a:p>
            <a:r>
              <a:rPr lang="en-US" sz="2000" dirty="0" err="1">
                <a:solidFill>
                  <a:schemeClr val="accent1"/>
                </a:solidFill>
                <a:latin typeface="Arial Narrow" panose="020B0606020202030204" pitchFamily="34" charset="0"/>
              </a:rPr>
              <a:t>plt.legend</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budget_categories</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63F0E51F-2704-4732-90B7-2C24B5844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13" y="1233596"/>
            <a:ext cx="5712453" cy="3001245"/>
          </a:xfrm>
          <a:prstGeom prst="rect">
            <a:avLst/>
          </a:prstGeom>
        </p:spPr>
      </p:pic>
      <p:sp>
        <p:nvSpPr>
          <p:cNvPr id="8" name="Rectangle 7">
            <a:extLst>
              <a:ext uri="{FF2B5EF4-FFF2-40B4-BE49-F238E27FC236}">
                <a16:creationId xmlns:a16="http://schemas.microsoft.com/office/drawing/2014/main" id="{2ECAC621-2FAC-4EAA-B58A-32610F47A8BE}"/>
              </a:ext>
            </a:extLst>
          </p:cNvPr>
          <p:cNvSpPr/>
          <p:nvPr/>
        </p:nvSpPr>
        <p:spPr>
          <a:xfrm>
            <a:off x="165833" y="4885526"/>
            <a:ext cx="6850742" cy="707886"/>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#option 2</a:t>
            </a:r>
          </a:p>
          <a:p>
            <a:r>
              <a:rPr lang="en-US" sz="2000" dirty="0" err="1">
                <a:solidFill>
                  <a:schemeClr val="accent1"/>
                </a:solidFill>
                <a:latin typeface="Arial Narrow" panose="020B0606020202030204" pitchFamily="34" charset="0"/>
              </a:rPr>
              <a:t>plt.pie</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budget_data</a:t>
            </a:r>
            <a:r>
              <a:rPr lang="en-US" sz="2000" dirty="0">
                <a:solidFill>
                  <a:schemeClr val="accent1"/>
                </a:solidFill>
                <a:latin typeface="Arial Narrow" panose="020B0606020202030204" pitchFamily="34" charset="0"/>
              </a:rPr>
              <a:t>, labels=</a:t>
            </a:r>
            <a:r>
              <a:rPr lang="en-US" sz="2000" dirty="0" err="1">
                <a:solidFill>
                  <a:schemeClr val="accent1"/>
                </a:solidFill>
                <a:latin typeface="Arial Narrow" panose="020B0606020202030204" pitchFamily="34" charset="0"/>
              </a:rPr>
              <a:t>budget_categories</a:t>
            </a:r>
            <a:r>
              <a:rPr lang="en-US" sz="2000" dirty="0">
                <a:solidFill>
                  <a:schemeClr val="accent1"/>
                </a:solidFill>
                <a:latin typeface="Arial Narrow" panose="020B0606020202030204" pitchFamily="34" charset="0"/>
              </a:rPr>
              <a:t>)</a:t>
            </a:r>
          </a:p>
        </p:txBody>
      </p:sp>
      <p:pic>
        <p:nvPicPr>
          <p:cNvPr id="10" name="Picture 9">
            <a:extLst>
              <a:ext uri="{FF2B5EF4-FFF2-40B4-BE49-F238E27FC236}">
                <a16:creationId xmlns:a16="http://schemas.microsoft.com/office/drawing/2014/main" id="{E82B2612-906B-4386-809C-E7D43E965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923" y="3875315"/>
            <a:ext cx="4461496" cy="2982686"/>
          </a:xfrm>
          <a:prstGeom prst="rect">
            <a:avLst/>
          </a:prstGeom>
        </p:spPr>
      </p:pic>
    </p:spTree>
    <p:extLst>
      <p:ext uri="{BB962C8B-B14F-4D97-AF65-F5344CB8AC3E}">
        <p14:creationId xmlns:p14="http://schemas.microsoft.com/office/powerpoint/2010/main" val="36043576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Pie Chart Labeling</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Pie charts is added with the percentage of the total that each slice occupies. </a:t>
            </a:r>
          </a:p>
          <a:p>
            <a:r>
              <a:rPr lang="en-US" sz="2200" dirty="0">
                <a:latin typeface="Arial Narrow" panose="020B0606020202030204" pitchFamily="34" charset="0"/>
              </a:rPr>
              <a:t>Matplotlib can add this automatically with the keyword </a:t>
            </a:r>
            <a:r>
              <a:rPr lang="en-US" sz="2200" dirty="0" err="1">
                <a:solidFill>
                  <a:schemeClr val="accent1"/>
                </a:solidFill>
                <a:latin typeface="Arial Narrow" panose="020B0606020202030204" pitchFamily="34" charset="0"/>
              </a:rPr>
              <a:t>autopct</a:t>
            </a:r>
            <a:r>
              <a:rPr lang="en-US" sz="2200" dirty="0">
                <a:latin typeface="Arial Narrow" panose="020B0606020202030204" pitchFamily="34" charset="0"/>
              </a:rPr>
              <a:t>. </a:t>
            </a:r>
          </a:p>
          <a:p>
            <a:r>
              <a:rPr lang="en-US" sz="2200" dirty="0">
                <a:latin typeface="Arial Narrow" panose="020B0606020202030204" pitchFamily="34" charset="0"/>
              </a:rPr>
              <a:t>Some common formats are:</a:t>
            </a:r>
          </a:p>
          <a:p>
            <a:pPr lvl="1"/>
            <a:r>
              <a:rPr lang="en-US" sz="2000" dirty="0">
                <a:latin typeface="Arial Narrow" panose="020B0606020202030204" pitchFamily="34" charset="0"/>
              </a:rPr>
              <a:t>'%0.2f' — 2 decimal places, like 4.08</a:t>
            </a:r>
          </a:p>
          <a:p>
            <a:pPr lvl="1"/>
            <a:r>
              <a:rPr lang="en-US" sz="2000" dirty="0">
                <a:latin typeface="Arial Narrow" panose="020B0606020202030204" pitchFamily="34" charset="0"/>
              </a:rPr>
              <a:t>'%0.2f%%' — 2 decimal places, but with a percent sign at the end, like 4.08%. </a:t>
            </a:r>
          </a:p>
          <a:p>
            <a:pPr lvl="1"/>
            <a:r>
              <a:rPr lang="en-US" sz="2000" dirty="0">
                <a:latin typeface="Arial Narrow" panose="020B0606020202030204" pitchFamily="34" charset="0"/>
              </a:rPr>
              <a:t>'%d%%' — rounded to the nearest int and with a percent sign at the end, like 4%.</a:t>
            </a:r>
          </a:p>
          <a:p>
            <a:endParaRPr lang="en-US" sz="2200" dirty="0">
              <a:latin typeface="Arial Narrow" panose="020B0606020202030204" pitchFamily="34" charset="0"/>
            </a:endParaRPr>
          </a:p>
        </p:txBody>
      </p:sp>
      <p:sp>
        <p:nvSpPr>
          <p:cNvPr id="5" name="Rectangle 4">
            <a:extLst>
              <a:ext uri="{FF2B5EF4-FFF2-40B4-BE49-F238E27FC236}">
                <a16:creationId xmlns:a16="http://schemas.microsoft.com/office/drawing/2014/main" id="{9ECE965B-B0F6-4D94-8CEC-8F7787FAD153}"/>
              </a:ext>
            </a:extLst>
          </p:cNvPr>
          <p:cNvSpPr/>
          <p:nvPr/>
        </p:nvSpPr>
        <p:spPr>
          <a:xfrm>
            <a:off x="638629" y="4128478"/>
            <a:ext cx="6908800" cy="400110"/>
          </a:xfrm>
          <a:prstGeom prst="rect">
            <a:avLst/>
          </a:prstGeom>
          <a:ln>
            <a:solidFill>
              <a:schemeClr val="accent1"/>
            </a:solidFill>
          </a:ln>
        </p:spPr>
        <p:txBody>
          <a:bodyPr wrap="square">
            <a:spAutoFit/>
          </a:bodyPr>
          <a:lstStyle/>
          <a:p>
            <a:r>
              <a:rPr lang="en-US" sz="2000" dirty="0" err="1">
                <a:solidFill>
                  <a:schemeClr val="accent1"/>
                </a:solidFill>
                <a:latin typeface="Arial Narrow" panose="020B0606020202030204" pitchFamily="34" charset="0"/>
              </a:rPr>
              <a:t>plt.pie</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budget_data</a:t>
            </a:r>
            <a:r>
              <a:rPr lang="en-US" sz="2000" dirty="0">
                <a:solidFill>
                  <a:schemeClr val="accent1"/>
                </a:solidFill>
                <a:latin typeface="Arial Narrow" panose="020B0606020202030204" pitchFamily="34" charset="0"/>
              </a:rPr>
              <a:t>, labels=</a:t>
            </a:r>
            <a:r>
              <a:rPr lang="en-US" sz="2000" dirty="0" err="1">
                <a:solidFill>
                  <a:schemeClr val="accent1"/>
                </a:solidFill>
                <a:latin typeface="Arial Narrow" panose="020B0606020202030204" pitchFamily="34" charset="0"/>
              </a:rPr>
              <a:t>budget_categories</a:t>
            </a:r>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autopct</a:t>
            </a:r>
            <a:r>
              <a:rPr lang="en-US" sz="2000" dirty="0">
                <a:solidFill>
                  <a:schemeClr val="accent1"/>
                </a:solidFill>
                <a:latin typeface="Arial Narrow" panose="020B0606020202030204" pitchFamily="34" charset="0"/>
              </a:rPr>
              <a:t>='%0.1f%%')</a:t>
            </a:r>
          </a:p>
        </p:txBody>
      </p:sp>
      <p:pic>
        <p:nvPicPr>
          <p:cNvPr id="7" name="Picture 6">
            <a:extLst>
              <a:ext uri="{FF2B5EF4-FFF2-40B4-BE49-F238E27FC236}">
                <a16:creationId xmlns:a16="http://schemas.microsoft.com/office/drawing/2014/main" id="{E4515F80-D96E-459B-9084-0E993AE80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7429" y="3571984"/>
            <a:ext cx="4522230" cy="3023289"/>
          </a:xfrm>
          <a:prstGeom prst="rect">
            <a:avLst/>
          </a:prstGeom>
        </p:spPr>
      </p:pic>
    </p:spTree>
    <p:extLst>
      <p:ext uri="{BB962C8B-B14F-4D97-AF65-F5344CB8AC3E}">
        <p14:creationId xmlns:p14="http://schemas.microsoft.com/office/powerpoint/2010/main" val="40126053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err="1">
                <a:solidFill>
                  <a:srgbClr val="FF0000"/>
                </a:solidFill>
              </a:rPr>
              <a:t>Excercise</a:t>
            </a:r>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Add a legend to the chart you made in the previous exercise by passing in a list of labels to </a:t>
            </a:r>
            <a:r>
              <a:rPr lang="en-US" sz="2200" dirty="0" err="1">
                <a:latin typeface="Arial Narrow" panose="020B0606020202030204" pitchFamily="34" charset="0"/>
              </a:rPr>
              <a:t>plt.legend</a:t>
            </a:r>
            <a:r>
              <a:rPr lang="en-US" sz="2200" dirty="0">
                <a:latin typeface="Arial Narrow" panose="020B0606020202030204" pitchFamily="34" charset="0"/>
              </a:rPr>
              <a:t>. For the labels, use the list </a:t>
            </a:r>
            <a:r>
              <a:rPr lang="en-US" sz="2200" dirty="0" err="1">
                <a:latin typeface="Arial Narrow" panose="020B0606020202030204" pitchFamily="34" charset="0"/>
              </a:rPr>
              <a:t>payment_method_names</a:t>
            </a:r>
            <a:r>
              <a:rPr lang="en-US" sz="2200" dirty="0">
                <a:latin typeface="Arial Narrow" panose="020B0606020202030204" pitchFamily="34" charset="0"/>
              </a:rPr>
              <a:t>.</a:t>
            </a:r>
          </a:p>
          <a:p>
            <a:r>
              <a:rPr lang="en-US" sz="2200" dirty="0">
                <a:latin typeface="Arial Narrow" panose="020B0606020202030204" pitchFamily="34" charset="0"/>
              </a:rPr>
              <a:t>Add a percentage to each slice using Matplotlib’s </a:t>
            </a:r>
            <a:r>
              <a:rPr lang="en-US" sz="2200" dirty="0" err="1">
                <a:latin typeface="Arial Narrow" panose="020B0606020202030204" pitchFamily="34" charset="0"/>
              </a:rPr>
              <a:t>autopct</a:t>
            </a:r>
            <a:r>
              <a:rPr lang="en-US" sz="2200" dirty="0">
                <a:latin typeface="Arial Narrow" panose="020B0606020202030204" pitchFamily="34" charset="0"/>
              </a:rPr>
              <a:t> parameter. Go to one decimal point of precision.</a:t>
            </a:r>
          </a:p>
          <a:p>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298FA363-16E5-4830-9350-9B05CE380A70}"/>
              </a:ext>
            </a:extLst>
          </p:cNvPr>
          <p:cNvSpPr/>
          <p:nvPr/>
        </p:nvSpPr>
        <p:spPr>
          <a:xfrm>
            <a:off x="838199" y="3037642"/>
            <a:ext cx="7130143" cy="3170099"/>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import </a:t>
            </a:r>
            <a:r>
              <a:rPr lang="en-US" sz="2000" dirty="0" err="1">
                <a:solidFill>
                  <a:schemeClr val="accent1"/>
                </a:solidFill>
                <a:latin typeface="Arial Narrow" panose="020B0606020202030204" pitchFamily="34" charset="0"/>
              </a:rPr>
              <a:t>codecademylib</a:t>
            </a:r>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payment_method_names</a:t>
            </a:r>
            <a:r>
              <a:rPr lang="en-US" sz="2000" dirty="0">
                <a:solidFill>
                  <a:schemeClr val="accent1"/>
                </a:solidFill>
                <a:latin typeface="Arial Narrow" panose="020B0606020202030204" pitchFamily="34" charset="0"/>
              </a:rPr>
              <a:t> = ["Card Swipe", "Cash", "Apple Pay", "Other"]</a:t>
            </a:r>
          </a:p>
          <a:p>
            <a:r>
              <a:rPr lang="en-US" sz="2000" dirty="0" err="1">
                <a:solidFill>
                  <a:schemeClr val="accent1"/>
                </a:solidFill>
                <a:latin typeface="Arial Narrow" panose="020B0606020202030204" pitchFamily="34" charset="0"/>
              </a:rPr>
              <a:t>payment_method_freqs</a:t>
            </a:r>
            <a:r>
              <a:rPr lang="en-US" sz="2000" dirty="0">
                <a:solidFill>
                  <a:schemeClr val="accent1"/>
                </a:solidFill>
                <a:latin typeface="Arial Narrow" panose="020B0606020202030204" pitchFamily="34" charset="0"/>
              </a:rPr>
              <a:t> = [270, 77, 32, 11]</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plt.pie</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payment_method_freqs</a:t>
            </a:r>
            <a:r>
              <a:rPr lang="en-US" sz="2000" dirty="0">
                <a:solidFill>
                  <a:schemeClr val="accent1"/>
                </a:solidFill>
                <a:latin typeface="Arial Narrow" panose="020B0606020202030204" pitchFamily="34" charset="0"/>
              </a:rPr>
              <a:t>)</a:t>
            </a:r>
          </a:p>
          <a:p>
            <a:r>
              <a:rPr lang="en-US" sz="2000" dirty="0" err="1">
                <a:solidFill>
                  <a:schemeClr val="accent1"/>
                </a:solidFill>
                <a:latin typeface="Arial Narrow" panose="020B0606020202030204" pitchFamily="34" charset="0"/>
              </a:rPr>
              <a:t>plt.axis</a:t>
            </a:r>
            <a:r>
              <a:rPr lang="en-US" sz="2000" dirty="0">
                <a:solidFill>
                  <a:schemeClr val="accent1"/>
                </a:solidFill>
                <a:latin typeface="Arial Narrow" panose="020B0606020202030204" pitchFamily="34" charset="0"/>
              </a:rPr>
              <a:t>('equal')</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BA27B673-82B7-4F76-A5D0-7110F57FD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4045" y="2974636"/>
            <a:ext cx="3115110" cy="3296110"/>
          </a:xfrm>
          <a:prstGeom prst="rect">
            <a:avLst/>
          </a:prstGeom>
        </p:spPr>
      </p:pic>
    </p:spTree>
    <p:extLst>
      <p:ext uri="{BB962C8B-B14F-4D97-AF65-F5344CB8AC3E}">
        <p14:creationId xmlns:p14="http://schemas.microsoft.com/office/powerpoint/2010/main" val="40355311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chemeClr val="accent1"/>
                </a:solidFill>
              </a:rPr>
              <a:t>Solution</a:t>
            </a:r>
          </a:p>
        </p:txBody>
      </p:sp>
      <p:sp>
        <p:nvSpPr>
          <p:cNvPr id="4" name="Rectangle 3">
            <a:extLst>
              <a:ext uri="{FF2B5EF4-FFF2-40B4-BE49-F238E27FC236}">
                <a16:creationId xmlns:a16="http://schemas.microsoft.com/office/drawing/2014/main" id="{30B20DF2-BAE9-451B-AF7C-C59497FDED72}"/>
              </a:ext>
            </a:extLst>
          </p:cNvPr>
          <p:cNvSpPr/>
          <p:nvPr/>
        </p:nvSpPr>
        <p:spPr>
          <a:xfrm>
            <a:off x="638628" y="2091568"/>
            <a:ext cx="6589485" cy="3447098"/>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payment_method_names</a:t>
            </a:r>
            <a:r>
              <a:rPr lang="en-US" sz="2000" dirty="0">
                <a:solidFill>
                  <a:schemeClr val="accent1"/>
                </a:solidFill>
                <a:latin typeface="Arial Narrow" panose="020B0606020202030204" pitchFamily="34" charset="0"/>
              </a:rPr>
              <a:t> = ["Card Swipe", "Cash", "Apple Pay", "Other"]</a:t>
            </a:r>
          </a:p>
          <a:p>
            <a:r>
              <a:rPr lang="en-US" sz="2000" dirty="0" err="1">
                <a:solidFill>
                  <a:schemeClr val="accent1"/>
                </a:solidFill>
                <a:latin typeface="Arial Narrow" panose="020B0606020202030204" pitchFamily="34" charset="0"/>
              </a:rPr>
              <a:t>payment_method_freqs</a:t>
            </a:r>
            <a:r>
              <a:rPr lang="en-US" sz="2000" dirty="0">
                <a:solidFill>
                  <a:schemeClr val="accent1"/>
                </a:solidFill>
                <a:latin typeface="Arial Narrow" panose="020B0606020202030204" pitchFamily="34" charset="0"/>
              </a:rPr>
              <a:t> = [270, 77, 32, 11]</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plt.pie</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payment_method_freqs</a:t>
            </a:r>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autopct</a:t>
            </a:r>
            <a:r>
              <a:rPr lang="en-US" sz="2000" dirty="0">
                <a:solidFill>
                  <a:schemeClr val="accent1"/>
                </a:solidFill>
                <a:latin typeface="Arial Narrow" panose="020B0606020202030204" pitchFamily="34" charset="0"/>
              </a:rPr>
              <a:t>="%0.1f%%")</a:t>
            </a:r>
          </a:p>
          <a:p>
            <a:r>
              <a:rPr lang="en-US" sz="2000" dirty="0" err="1">
                <a:solidFill>
                  <a:schemeClr val="accent1"/>
                </a:solidFill>
                <a:latin typeface="Arial Narrow" panose="020B0606020202030204" pitchFamily="34" charset="0"/>
              </a:rPr>
              <a:t>plt.axis</a:t>
            </a:r>
            <a:r>
              <a:rPr lang="en-US" sz="2000" dirty="0">
                <a:solidFill>
                  <a:schemeClr val="accent1"/>
                </a:solidFill>
                <a:latin typeface="Arial Narrow" panose="020B0606020202030204" pitchFamily="34" charset="0"/>
              </a:rPr>
              <a:t>('equal')</a:t>
            </a:r>
          </a:p>
          <a:p>
            <a:r>
              <a:rPr lang="en-US" sz="2000" dirty="0" err="1">
                <a:solidFill>
                  <a:schemeClr val="accent1"/>
                </a:solidFill>
                <a:latin typeface="Arial Narrow" panose="020B0606020202030204" pitchFamily="34" charset="0"/>
              </a:rPr>
              <a:t>plt.legend</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payment_method_names</a:t>
            </a:r>
            <a:r>
              <a:rPr lang="en-US" sz="2000" dirty="0">
                <a:solidFill>
                  <a:schemeClr val="accent1"/>
                </a:solidFill>
                <a:latin typeface="Arial Narrow" panose="020B0606020202030204" pitchFamily="34" charset="0"/>
              </a:rPr>
              <a:t>)</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80FE8DDF-F304-44F8-827B-A2320933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065" y="2091568"/>
            <a:ext cx="3829584" cy="3296110"/>
          </a:xfrm>
          <a:prstGeom prst="rect">
            <a:avLst/>
          </a:prstGeom>
        </p:spPr>
      </p:pic>
    </p:spTree>
    <p:extLst>
      <p:ext uri="{BB962C8B-B14F-4D97-AF65-F5344CB8AC3E}">
        <p14:creationId xmlns:p14="http://schemas.microsoft.com/office/powerpoint/2010/main" val="29249100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F3A8D6-2140-476B-8F74-9FB626C71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1386" y="3644168"/>
            <a:ext cx="4890614" cy="3213832"/>
          </a:xfrm>
          <a:prstGeom prst="rect">
            <a:avLst/>
          </a:prstGeom>
        </p:spPr>
      </p:pic>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t>Histogram</a:t>
            </a:r>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319315" y="1022690"/>
            <a:ext cx="10715171" cy="4812620"/>
          </a:xfrm>
        </p:spPr>
        <p:txBody>
          <a:bodyPr>
            <a:normAutofit/>
          </a:bodyPr>
          <a:lstStyle/>
          <a:p>
            <a:pPr>
              <a:lnSpc>
                <a:spcPct val="150000"/>
              </a:lnSpc>
            </a:pPr>
            <a:r>
              <a:rPr lang="en-US" sz="2200" dirty="0">
                <a:latin typeface="Arial Narrow" panose="020B0606020202030204" pitchFamily="34" charset="0"/>
              </a:rPr>
              <a:t>A histogram tells us how many values in a dataset fall between different sets of numbers (i.e., how many numbers fall between 0 and 10? Between 10 and 20? Between 20 and 30?). </a:t>
            </a:r>
          </a:p>
          <a:p>
            <a:pPr>
              <a:lnSpc>
                <a:spcPct val="150000"/>
              </a:lnSpc>
            </a:pPr>
            <a:r>
              <a:rPr lang="en-US" sz="2200" dirty="0">
                <a:latin typeface="Arial Narrow" panose="020B0606020202030204" pitchFamily="34" charset="0"/>
              </a:rPr>
              <a:t>Each of these questions represents a bin, for instance, our first bin might be between 0 and 10.</a:t>
            </a:r>
          </a:p>
          <a:p>
            <a:pPr lvl="1">
              <a:lnSpc>
                <a:spcPct val="150000"/>
              </a:lnSpc>
            </a:pPr>
            <a:r>
              <a:rPr lang="en-US" sz="2000" dirty="0">
                <a:latin typeface="Arial Narrow" panose="020B0606020202030204" pitchFamily="34" charset="0"/>
              </a:rPr>
              <a:t>All bins in a histogram are always the same size. </a:t>
            </a:r>
          </a:p>
          <a:p>
            <a:pPr lvl="1">
              <a:lnSpc>
                <a:spcPct val="150000"/>
              </a:lnSpc>
            </a:pPr>
            <a:r>
              <a:rPr lang="en-US" sz="2000" dirty="0">
                <a:latin typeface="Arial Narrow" panose="020B0606020202030204" pitchFamily="34" charset="0"/>
              </a:rPr>
              <a:t>The width of each bin is the distance between the minimum and maximum values of each bin. </a:t>
            </a:r>
          </a:p>
          <a:p>
            <a:pPr lvl="1">
              <a:lnSpc>
                <a:spcPct val="150000"/>
              </a:lnSpc>
            </a:pPr>
            <a:r>
              <a:rPr lang="en-US" sz="2000" dirty="0">
                <a:latin typeface="Arial Narrow" panose="020B0606020202030204" pitchFamily="34" charset="0"/>
              </a:rPr>
              <a:t>In our example, the width of each bin would be </a:t>
            </a:r>
            <a:r>
              <a:rPr lang="en-US" sz="2000" dirty="0" smtClean="0">
                <a:latin typeface="Arial Narrow" panose="020B0606020202030204" pitchFamily="34" charset="0"/>
              </a:rPr>
              <a:t>12.</a:t>
            </a:r>
            <a:endParaRPr lang="en-US" sz="2000" dirty="0">
              <a:latin typeface="Arial Narrow" panose="020B0606020202030204" pitchFamily="34" charset="0"/>
            </a:endParaRPr>
          </a:p>
          <a:p>
            <a:pPr>
              <a:lnSpc>
                <a:spcPct val="150000"/>
              </a:lnSpc>
            </a:pPr>
            <a:r>
              <a:rPr lang="en-US" sz="2200" dirty="0">
                <a:latin typeface="Arial Narrow" panose="020B0606020202030204" pitchFamily="34" charset="0"/>
              </a:rPr>
              <a:t>To make a histogram in Matplotlib, we use the command </a:t>
            </a:r>
            <a:r>
              <a:rPr lang="en-US" sz="2200" dirty="0" err="1">
                <a:solidFill>
                  <a:schemeClr val="accent1"/>
                </a:solidFill>
                <a:latin typeface="Arial Narrow" panose="020B0606020202030204" pitchFamily="34" charset="0"/>
              </a:rPr>
              <a:t>plt.hist</a:t>
            </a:r>
            <a:endParaRPr lang="en-US" sz="2200" dirty="0">
              <a:solidFill>
                <a:schemeClr val="accent1"/>
              </a:solidFill>
              <a:latin typeface="Arial Narrow" panose="020B0606020202030204" pitchFamily="34" charset="0"/>
            </a:endParaRPr>
          </a:p>
        </p:txBody>
      </p:sp>
      <p:sp>
        <p:nvSpPr>
          <p:cNvPr id="6" name="Rectangle 5">
            <a:extLst>
              <a:ext uri="{FF2B5EF4-FFF2-40B4-BE49-F238E27FC236}">
                <a16:creationId xmlns:a16="http://schemas.microsoft.com/office/drawing/2014/main" id="{AD1E1D5A-FD57-4281-8DD8-FE1E3983DC54}"/>
              </a:ext>
            </a:extLst>
          </p:cNvPr>
          <p:cNvSpPr/>
          <p:nvPr/>
        </p:nvSpPr>
        <p:spPr>
          <a:xfrm>
            <a:off x="319314" y="5040239"/>
            <a:ext cx="6982072" cy="1551771"/>
          </a:xfrm>
          <a:prstGeom prst="rect">
            <a:avLst/>
          </a:prstGeom>
        </p:spPr>
        <p:txBody>
          <a:bodyPr wrap="square">
            <a:spAutoFit/>
          </a:bodyPr>
          <a:lstStyle/>
          <a:p>
            <a:pPr marL="285750" indent="-285750">
              <a:lnSpc>
                <a:spcPct val="150000"/>
              </a:lnSpc>
              <a:buFont typeface="Arial" panose="020B0604020202020204" pitchFamily="34" charset="0"/>
              <a:buChar char="•"/>
            </a:pPr>
            <a:r>
              <a:rPr lang="en-US" sz="2200" dirty="0" err="1">
                <a:solidFill>
                  <a:schemeClr val="accent1"/>
                </a:solidFill>
                <a:latin typeface="Arial Narrow" panose="020B0606020202030204" pitchFamily="34" charset="0"/>
              </a:rPr>
              <a:t>plt.hist</a:t>
            </a:r>
            <a:r>
              <a:rPr lang="en-US" sz="2200" dirty="0">
                <a:solidFill>
                  <a:schemeClr val="accent1"/>
                </a:solidFill>
                <a:latin typeface="Arial Narrow" panose="020B0606020202030204" pitchFamily="34" charset="0"/>
              </a:rPr>
              <a:t> </a:t>
            </a:r>
            <a:r>
              <a:rPr lang="en-US" sz="2200" dirty="0">
                <a:latin typeface="Arial Narrow" panose="020B0606020202030204" pitchFamily="34" charset="0"/>
              </a:rPr>
              <a:t>finds the minimum and the maximum values in your dataset and creates 10 equally-spaced bins between those values.</a:t>
            </a:r>
          </a:p>
        </p:txBody>
      </p:sp>
      <p:sp>
        <p:nvSpPr>
          <p:cNvPr id="8" name="Rectangle 7">
            <a:extLst>
              <a:ext uri="{FF2B5EF4-FFF2-40B4-BE49-F238E27FC236}">
                <a16:creationId xmlns:a16="http://schemas.microsoft.com/office/drawing/2014/main" id="{B232D2A0-D3F9-4ACD-87D6-AE0A7C7FA163}"/>
              </a:ext>
            </a:extLst>
          </p:cNvPr>
          <p:cNvSpPr/>
          <p:nvPr/>
        </p:nvSpPr>
        <p:spPr>
          <a:xfrm>
            <a:off x="10074729" y="2859889"/>
            <a:ext cx="1919514" cy="769441"/>
          </a:xfrm>
          <a:prstGeom prst="rect">
            <a:avLst/>
          </a:prstGeom>
          <a:ln>
            <a:solidFill>
              <a:schemeClr val="accent1"/>
            </a:solidFill>
          </a:ln>
        </p:spPr>
        <p:txBody>
          <a:bodyPr wrap="square">
            <a:spAutoFit/>
          </a:bodyPr>
          <a:lstStyle/>
          <a:p>
            <a:r>
              <a:rPr lang="en-US" sz="2200" dirty="0" err="1">
                <a:solidFill>
                  <a:schemeClr val="accent1"/>
                </a:solidFill>
                <a:latin typeface="Arial Narrow" panose="020B0606020202030204" pitchFamily="34" charset="0"/>
              </a:rPr>
              <a:t>plt.hist</a:t>
            </a:r>
            <a:r>
              <a:rPr lang="en-US" sz="2200" dirty="0">
                <a:solidFill>
                  <a:schemeClr val="accent1"/>
                </a:solidFill>
                <a:latin typeface="Arial Narrow" panose="020B0606020202030204" pitchFamily="34" charset="0"/>
              </a:rPr>
              <a:t>(dataset) </a:t>
            </a:r>
          </a:p>
          <a:p>
            <a:r>
              <a:rPr lang="en-US" sz="2200" dirty="0" err="1">
                <a:solidFill>
                  <a:schemeClr val="accent1"/>
                </a:solidFill>
                <a:latin typeface="Arial Narrow" panose="020B0606020202030204" pitchFamily="34" charset="0"/>
              </a:rPr>
              <a:t>plt.show</a:t>
            </a:r>
            <a:r>
              <a:rPr lang="en-US" sz="2200" dirty="0">
                <a:solidFill>
                  <a:schemeClr val="accent1"/>
                </a:solidFill>
                <a:latin typeface="Arial Narrow" panose="020B0606020202030204" pitchFamily="34" charset="0"/>
              </a:rPr>
              <a:t>()</a:t>
            </a:r>
          </a:p>
        </p:txBody>
      </p:sp>
    </p:spTree>
    <p:extLst>
      <p:ext uri="{BB962C8B-B14F-4D97-AF65-F5344CB8AC3E}">
        <p14:creationId xmlns:p14="http://schemas.microsoft.com/office/powerpoint/2010/main" val="19205702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If we want more than 10 bins, we can use the keyword bins to set how many bins we want to divide the data into. </a:t>
            </a:r>
          </a:p>
          <a:p>
            <a:r>
              <a:rPr lang="en-US" sz="2200" dirty="0">
                <a:latin typeface="Arial Narrow" panose="020B0606020202030204" pitchFamily="34" charset="0"/>
              </a:rPr>
              <a:t>The keyword range selects the minimum and maximum values to plot. </a:t>
            </a:r>
          </a:p>
          <a:p>
            <a:endParaRPr lang="en-US" sz="2200" dirty="0">
              <a:latin typeface="Arial Narrow" panose="020B0606020202030204" pitchFamily="34" charset="0"/>
            </a:endParaRPr>
          </a:p>
          <a:p>
            <a:pPr marL="457200" lvl="1" indent="0">
              <a:buNone/>
            </a:pPr>
            <a:r>
              <a:rPr lang="en-US" sz="2200" dirty="0" err="1">
                <a:solidFill>
                  <a:schemeClr val="accent1"/>
                </a:solidFill>
                <a:latin typeface="Arial Narrow" panose="020B0606020202030204" pitchFamily="34" charset="0"/>
              </a:rPr>
              <a:t>plt.hist</a:t>
            </a:r>
            <a:r>
              <a:rPr lang="en-US" sz="2200" dirty="0">
                <a:solidFill>
                  <a:schemeClr val="accent1"/>
                </a:solidFill>
                <a:latin typeface="Arial Narrow" panose="020B0606020202030204" pitchFamily="34" charset="0"/>
              </a:rPr>
              <a:t>(dataset, range=(66,69), bins=40)</a:t>
            </a:r>
          </a:p>
        </p:txBody>
      </p:sp>
      <p:pic>
        <p:nvPicPr>
          <p:cNvPr id="6" name="Picture 5">
            <a:extLst>
              <a:ext uri="{FF2B5EF4-FFF2-40B4-BE49-F238E27FC236}">
                <a16:creationId xmlns:a16="http://schemas.microsoft.com/office/drawing/2014/main" id="{65B12142-E049-4295-897E-8B750043F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781" y="2525120"/>
            <a:ext cx="4801694" cy="3201129"/>
          </a:xfrm>
          <a:prstGeom prst="rect">
            <a:avLst/>
          </a:prstGeom>
        </p:spPr>
      </p:pic>
    </p:spTree>
    <p:extLst>
      <p:ext uri="{BB962C8B-B14F-4D97-AF65-F5344CB8AC3E}">
        <p14:creationId xmlns:p14="http://schemas.microsoft.com/office/powerpoint/2010/main" val="22065522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332664-6369-49B0-9002-ED036A884D7F}"/>
              </a:ext>
            </a:extLst>
          </p:cNvPr>
          <p:cNvSpPr/>
          <p:nvPr/>
        </p:nvSpPr>
        <p:spPr>
          <a:xfrm>
            <a:off x="0" y="0"/>
            <a:ext cx="5515429" cy="6863417"/>
          </a:xfrm>
          <a:prstGeom prst="rect">
            <a:avLst/>
          </a:prstGeom>
        </p:spPr>
        <p:txBody>
          <a:bodyPr wrap="square">
            <a:spAutoFit/>
          </a:bodyPr>
          <a:lstStyle/>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def </a:t>
            </a:r>
            <a:r>
              <a:rPr lang="en-US" sz="2000" dirty="0" err="1">
                <a:solidFill>
                  <a:schemeClr val="accent1"/>
                </a:solidFill>
                <a:latin typeface="Arial Narrow" panose="020B0606020202030204" pitchFamily="34" charset="0"/>
              </a:rPr>
              <a:t>convert_time_to_num</a:t>
            </a:r>
            <a:r>
              <a:rPr lang="en-US" sz="2000" dirty="0">
                <a:solidFill>
                  <a:schemeClr val="accent1"/>
                </a:solidFill>
                <a:latin typeface="Arial Narrow" panose="020B0606020202030204" pitchFamily="34" charset="0"/>
              </a:rPr>
              <a:t>(time):</a:t>
            </a:r>
          </a:p>
          <a:p>
            <a:r>
              <a:rPr lang="en-US" sz="2000" dirty="0">
                <a:solidFill>
                  <a:schemeClr val="accent1"/>
                </a:solidFill>
                <a:latin typeface="Arial Narrow" panose="020B0606020202030204" pitchFamily="34" charset="0"/>
              </a:rPr>
              <a:t>  mins = int(time[-2:])</a:t>
            </a:r>
          </a:p>
          <a:p>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frac_of_hour</a:t>
            </a:r>
            <a:r>
              <a:rPr lang="en-US" sz="2000" dirty="0">
                <a:solidFill>
                  <a:schemeClr val="accent1"/>
                </a:solidFill>
                <a:latin typeface="Arial Narrow" panose="020B0606020202030204" pitchFamily="34" charset="0"/>
              </a:rPr>
              <a:t> = mins/60.0</a:t>
            </a:r>
          </a:p>
          <a:p>
            <a:r>
              <a:rPr lang="en-US" sz="2000" dirty="0">
                <a:solidFill>
                  <a:schemeClr val="accent1"/>
                </a:solidFill>
                <a:latin typeface="Arial Narrow" panose="020B0606020202030204" pitchFamily="34" charset="0"/>
              </a:rPr>
              <a:t>  hour = int(time[:-3])</a:t>
            </a:r>
          </a:p>
          <a:p>
            <a:r>
              <a:rPr lang="en-US" sz="2000" dirty="0">
                <a:solidFill>
                  <a:schemeClr val="accent1"/>
                </a:solidFill>
                <a:latin typeface="Arial Narrow" panose="020B0606020202030204" pitchFamily="34" charset="0"/>
              </a:rPr>
              <a:t>  time = hour + </a:t>
            </a:r>
            <a:r>
              <a:rPr lang="en-US" sz="2000" dirty="0" err="1">
                <a:solidFill>
                  <a:schemeClr val="accent1"/>
                </a:solidFill>
                <a:latin typeface="Arial Narrow" panose="020B0606020202030204" pitchFamily="34" charset="0"/>
              </a:rPr>
              <a:t>frac_of_hour</a:t>
            </a:r>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  return time</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sales_times_raw</a:t>
            </a:r>
            <a:r>
              <a:rPr lang="en-US" sz="2000" dirty="0">
                <a:solidFill>
                  <a:schemeClr val="accent1"/>
                </a:solidFill>
                <a:latin typeface="Arial Narrow" panose="020B0606020202030204" pitchFamily="34" charset="0"/>
              </a:rPr>
              <a:t> = []</a:t>
            </a:r>
          </a:p>
          <a:p>
            <a:r>
              <a:rPr lang="en-US" sz="2000" dirty="0">
                <a:solidFill>
                  <a:schemeClr val="accent1"/>
                </a:solidFill>
                <a:latin typeface="Arial Narrow" panose="020B0606020202030204" pitchFamily="34" charset="0"/>
              </a:rPr>
              <a:t>with open('sales_times.csv') as </a:t>
            </a:r>
            <a:r>
              <a:rPr lang="en-US" sz="2000" dirty="0" err="1">
                <a:solidFill>
                  <a:schemeClr val="accent1"/>
                </a:solidFill>
                <a:latin typeface="Arial Narrow" panose="020B0606020202030204" pitchFamily="34" charset="0"/>
              </a:rPr>
              <a:t>csvDataFile</a:t>
            </a:r>
            <a:r>
              <a:rPr lang="en-US" sz="2000" dirty="0">
                <a:solidFill>
                  <a:schemeClr val="accent1"/>
                </a:solidFill>
                <a:latin typeface="Arial Narrow" panose="020B0606020202030204" pitchFamily="34" charset="0"/>
              </a:rPr>
              <a:t>:</a:t>
            </a:r>
          </a:p>
          <a:p>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csvReader</a:t>
            </a:r>
            <a:r>
              <a:rPr lang="en-US" sz="2000" dirty="0">
                <a:solidFill>
                  <a:schemeClr val="accent1"/>
                </a:solidFill>
                <a:latin typeface="Arial Narrow" panose="020B0606020202030204" pitchFamily="34" charset="0"/>
              </a:rPr>
              <a:t> = </a:t>
            </a:r>
            <a:r>
              <a:rPr lang="en-US" sz="2000" dirty="0" err="1">
                <a:solidFill>
                  <a:schemeClr val="accent1"/>
                </a:solidFill>
                <a:latin typeface="Arial Narrow" panose="020B0606020202030204" pitchFamily="34" charset="0"/>
              </a:rPr>
              <a:t>csv.reader</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csvDataFile</a:t>
            </a:r>
            <a:r>
              <a:rPr lang="en-US" sz="2000" dirty="0">
                <a:solidFill>
                  <a:schemeClr val="accent1"/>
                </a:solidFill>
                <a:latin typeface="Arial Narrow" panose="020B0606020202030204" pitchFamily="34" charset="0"/>
              </a:rPr>
              <a:t>)</a:t>
            </a:r>
          </a:p>
          <a:p>
            <a:r>
              <a:rPr lang="en-US" sz="2000" dirty="0">
                <a:solidFill>
                  <a:schemeClr val="accent1"/>
                </a:solidFill>
                <a:latin typeface="Arial Narrow" panose="020B0606020202030204" pitchFamily="34" charset="0"/>
              </a:rPr>
              <a:t>  for row in </a:t>
            </a:r>
            <a:r>
              <a:rPr lang="en-US" sz="2000" dirty="0" err="1">
                <a:solidFill>
                  <a:schemeClr val="accent1"/>
                </a:solidFill>
                <a:latin typeface="Arial Narrow" panose="020B0606020202030204" pitchFamily="34" charset="0"/>
              </a:rPr>
              <a:t>csvReader</a:t>
            </a:r>
            <a:r>
              <a:rPr lang="en-US" sz="2000" dirty="0">
                <a:solidFill>
                  <a:schemeClr val="accent1"/>
                </a:solidFill>
                <a:latin typeface="Arial Narrow" panose="020B0606020202030204" pitchFamily="34" charset="0"/>
              </a:rPr>
              <a:t>:</a:t>
            </a:r>
          </a:p>
          <a:p>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sales_times_raw.append</a:t>
            </a:r>
            <a:r>
              <a:rPr lang="en-US" sz="2000" dirty="0">
                <a:solidFill>
                  <a:schemeClr val="accent1"/>
                </a:solidFill>
                <a:latin typeface="Arial Narrow" panose="020B0606020202030204" pitchFamily="34" charset="0"/>
              </a:rPr>
              <a:t>(row[2])</a:t>
            </a:r>
          </a:p>
          <a:p>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sales_times_raw</a:t>
            </a:r>
            <a:r>
              <a:rPr lang="en-US" sz="2000" dirty="0">
                <a:solidFill>
                  <a:schemeClr val="accent1"/>
                </a:solidFill>
                <a:latin typeface="Arial Narrow" panose="020B0606020202030204" pitchFamily="34" charset="0"/>
              </a:rPr>
              <a:t> = </a:t>
            </a:r>
            <a:r>
              <a:rPr lang="en-US" sz="2000" dirty="0" err="1">
                <a:solidFill>
                  <a:schemeClr val="accent1"/>
                </a:solidFill>
                <a:latin typeface="Arial Narrow" panose="020B0606020202030204" pitchFamily="34" charset="0"/>
              </a:rPr>
              <a:t>sales_times_raw</a:t>
            </a:r>
            <a:r>
              <a:rPr lang="en-US" sz="2000" dirty="0">
                <a:solidFill>
                  <a:schemeClr val="accent1"/>
                </a:solidFill>
                <a:latin typeface="Arial Narrow" panose="020B0606020202030204" pitchFamily="34" charset="0"/>
              </a:rPr>
              <a:t>[1:]</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sales_times</a:t>
            </a:r>
            <a:r>
              <a:rPr lang="en-US" sz="2000" dirty="0">
                <a:solidFill>
                  <a:schemeClr val="accent1"/>
                </a:solidFill>
                <a:latin typeface="Arial Narrow" panose="020B0606020202030204" pitchFamily="34" charset="0"/>
              </a:rPr>
              <a:t> = []</a:t>
            </a:r>
          </a:p>
          <a:p>
            <a:r>
              <a:rPr lang="en-US" sz="2000" dirty="0">
                <a:solidFill>
                  <a:schemeClr val="accent1"/>
                </a:solidFill>
                <a:latin typeface="Arial Narrow" panose="020B0606020202030204" pitchFamily="34" charset="0"/>
              </a:rPr>
              <a:t>for time in </a:t>
            </a:r>
            <a:r>
              <a:rPr lang="en-US" sz="2000" dirty="0" err="1">
                <a:solidFill>
                  <a:schemeClr val="accent1"/>
                </a:solidFill>
                <a:latin typeface="Arial Narrow" panose="020B0606020202030204" pitchFamily="34" charset="0"/>
              </a:rPr>
              <a:t>sales_times_raw</a:t>
            </a:r>
            <a:r>
              <a:rPr lang="en-US" sz="2000" dirty="0">
                <a:solidFill>
                  <a:schemeClr val="accent1"/>
                </a:solidFill>
                <a:latin typeface="Arial Narrow" panose="020B0606020202030204" pitchFamily="34" charset="0"/>
              </a:rPr>
              <a:t>:</a:t>
            </a:r>
          </a:p>
          <a:p>
            <a:r>
              <a:rPr lang="en-US" sz="2000" dirty="0">
                <a:solidFill>
                  <a:schemeClr val="accent1"/>
                </a:solidFill>
                <a:latin typeface="Arial Narrow" panose="020B0606020202030204" pitchFamily="34" charset="0"/>
              </a:rPr>
              <a:t>  </a:t>
            </a:r>
            <a:r>
              <a:rPr lang="en-US" sz="2000" dirty="0" err="1">
                <a:solidFill>
                  <a:schemeClr val="accent1"/>
                </a:solidFill>
                <a:latin typeface="Arial Narrow" panose="020B0606020202030204" pitchFamily="34" charset="0"/>
              </a:rPr>
              <a:t>sales_times.append</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convert_time_to_num</a:t>
            </a:r>
            <a:r>
              <a:rPr lang="en-US" sz="2000" dirty="0">
                <a:solidFill>
                  <a:schemeClr val="accent1"/>
                </a:solidFill>
                <a:latin typeface="Arial Narrow" panose="020B0606020202030204" pitchFamily="34" charset="0"/>
              </a:rPr>
              <a:t>(time))</a:t>
            </a:r>
          </a:p>
          <a:p>
            <a:r>
              <a:rPr lang="en-US" sz="2000" dirty="0">
                <a:solidFill>
                  <a:schemeClr val="accent1"/>
                </a:solidFill>
                <a:latin typeface="Arial Narrow" panose="020B0606020202030204" pitchFamily="34" charset="0"/>
              </a:rPr>
              <a:t>#create the histogram here</a:t>
            </a:r>
          </a:p>
          <a:p>
            <a:r>
              <a:rPr lang="en-US" sz="2000" dirty="0" err="1">
                <a:solidFill>
                  <a:schemeClr val="accent1"/>
                </a:solidFill>
                <a:latin typeface="Arial Narrow" panose="020B0606020202030204" pitchFamily="34" charset="0"/>
              </a:rPr>
              <a:t>plt.hist</a:t>
            </a:r>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sales_times</a:t>
            </a:r>
            <a:r>
              <a:rPr lang="en-US" sz="2000" dirty="0">
                <a:solidFill>
                  <a:schemeClr val="accent1"/>
                </a:solidFill>
                <a:latin typeface="Arial Narrow" panose="020B0606020202030204" pitchFamily="34" charset="0"/>
              </a:rPr>
              <a:t>, bins=20)</a:t>
            </a: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8" name="Picture 7">
            <a:extLst>
              <a:ext uri="{FF2B5EF4-FFF2-40B4-BE49-F238E27FC236}">
                <a16:creationId xmlns:a16="http://schemas.microsoft.com/office/drawing/2014/main" id="{56FAA308-8901-4000-8633-F5BE9903F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283" y="2162629"/>
            <a:ext cx="6014831" cy="4501498"/>
          </a:xfrm>
          <a:prstGeom prst="rect">
            <a:avLst/>
          </a:prstGeom>
        </p:spPr>
      </p:pic>
      <p:sp>
        <p:nvSpPr>
          <p:cNvPr id="9" name="Rectangle 8">
            <a:extLst>
              <a:ext uri="{FF2B5EF4-FFF2-40B4-BE49-F238E27FC236}">
                <a16:creationId xmlns:a16="http://schemas.microsoft.com/office/drawing/2014/main" id="{43CA5CE7-DD0C-4B79-BBF7-4DCEA6A07114}"/>
              </a:ext>
            </a:extLst>
          </p:cNvPr>
          <p:cNvSpPr/>
          <p:nvPr/>
        </p:nvSpPr>
        <p:spPr>
          <a:xfrm>
            <a:off x="5515429" y="841607"/>
            <a:ext cx="5762171" cy="923330"/>
          </a:xfrm>
          <a:prstGeom prst="rect">
            <a:avLst/>
          </a:prstGeom>
          <a:ln>
            <a:solidFill>
              <a:schemeClr val="accent1"/>
            </a:solidFill>
          </a:ln>
        </p:spPr>
        <p:txBody>
          <a:bodyPr wrap="square">
            <a:spAutoFit/>
          </a:bodyPr>
          <a:lstStyle/>
          <a:p>
            <a:r>
              <a:rPr lang="en-US" dirty="0">
                <a:solidFill>
                  <a:schemeClr val="accent1"/>
                </a:solidFill>
                <a:latin typeface="Arial Narrow" panose="020B0606020202030204" pitchFamily="34" charset="0"/>
              </a:rPr>
              <a:t>Sample Data of the Dataset</a:t>
            </a:r>
          </a:p>
          <a:p>
            <a:r>
              <a:rPr lang="en-US" dirty="0" err="1">
                <a:solidFill>
                  <a:schemeClr val="accent1"/>
                </a:solidFill>
                <a:latin typeface="Arial Narrow" panose="020B0606020202030204" pitchFamily="34" charset="0"/>
              </a:rPr>
              <a:t>id,card_no,time</a:t>
            </a:r>
            <a:endParaRPr lang="en-US" dirty="0">
              <a:solidFill>
                <a:schemeClr val="accent1"/>
              </a:solidFill>
              <a:latin typeface="Arial Narrow" panose="020B0606020202030204" pitchFamily="34" charset="0"/>
            </a:endParaRPr>
          </a:p>
          <a:p>
            <a:r>
              <a:rPr lang="en-US" dirty="0">
                <a:solidFill>
                  <a:schemeClr val="accent1"/>
                </a:solidFill>
                <a:latin typeface="Arial Narrow" panose="020B0606020202030204" pitchFamily="34" charset="0"/>
              </a:rPr>
              <a:t>1,3531391693620796,19:21</a:t>
            </a:r>
          </a:p>
        </p:txBody>
      </p:sp>
    </p:spTree>
    <p:extLst>
      <p:ext uri="{BB962C8B-B14F-4D97-AF65-F5344CB8AC3E}">
        <p14:creationId xmlns:p14="http://schemas.microsoft.com/office/powerpoint/2010/main" val="29976958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t>Multiple Histograms</a:t>
            </a:r>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145143" y="1364343"/>
            <a:ext cx="10715171" cy="4812620"/>
          </a:xfrm>
        </p:spPr>
        <p:txBody>
          <a:bodyPr>
            <a:normAutofit/>
          </a:bodyPr>
          <a:lstStyle/>
          <a:p>
            <a:r>
              <a:rPr lang="en-US" sz="2200" dirty="0">
                <a:latin typeface="Arial Narrow" panose="020B0606020202030204" pitchFamily="34" charset="0"/>
              </a:rPr>
              <a:t>If we want to compare two different distributions, we can put multiple histograms on the same plot. </a:t>
            </a:r>
          </a:p>
          <a:p>
            <a:r>
              <a:rPr lang="en-US" sz="2200" dirty="0">
                <a:latin typeface="Arial Narrow" panose="020B0606020202030204" pitchFamily="34" charset="0"/>
              </a:rPr>
              <a:t>This could be useful, for example, in comparing the heights of a bunch of men and the heights of a bunch of women. </a:t>
            </a:r>
          </a:p>
          <a:p>
            <a:r>
              <a:rPr lang="en-US" sz="2200" dirty="0">
                <a:latin typeface="Arial Narrow" panose="020B0606020202030204" pitchFamily="34" charset="0"/>
              </a:rPr>
              <a:t>However, it can be hard to read two histograms on top of each other. </a:t>
            </a:r>
          </a:p>
          <a:p>
            <a:pPr lvl="1"/>
            <a:r>
              <a:rPr lang="en-US" sz="2000" dirty="0">
                <a:latin typeface="Arial Narrow" panose="020B0606020202030204" pitchFamily="34" charset="0"/>
              </a:rPr>
              <a:t>For example, in this histogram, we can’t see all of the blue plot, because it’s covered by the orange one:</a:t>
            </a:r>
          </a:p>
          <a:p>
            <a:endParaRPr lang="en-US" sz="2400" dirty="0">
              <a:latin typeface="Arial Narrow" panose="020B0606020202030204" pitchFamily="34" charset="0"/>
            </a:endParaRPr>
          </a:p>
        </p:txBody>
      </p:sp>
      <p:pic>
        <p:nvPicPr>
          <p:cNvPr id="5" name="Picture 4">
            <a:extLst>
              <a:ext uri="{FF2B5EF4-FFF2-40B4-BE49-F238E27FC236}">
                <a16:creationId xmlns:a16="http://schemas.microsoft.com/office/drawing/2014/main" id="{4B8578E1-5540-42E6-A2D8-88E342661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490" y="3276253"/>
            <a:ext cx="3244479" cy="2123659"/>
          </a:xfrm>
          <a:prstGeom prst="rect">
            <a:avLst/>
          </a:prstGeom>
        </p:spPr>
      </p:pic>
      <p:sp>
        <p:nvSpPr>
          <p:cNvPr id="6" name="Rectangle 5">
            <a:extLst>
              <a:ext uri="{FF2B5EF4-FFF2-40B4-BE49-F238E27FC236}">
                <a16:creationId xmlns:a16="http://schemas.microsoft.com/office/drawing/2014/main" id="{3E8D2CDB-B043-4A04-B282-96264F0D797F}"/>
              </a:ext>
            </a:extLst>
          </p:cNvPr>
          <p:cNvSpPr/>
          <p:nvPr/>
        </p:nvSpPr>
        <p:spPr>
          <a:xfrm>
            <a:off x="145144" y="3416215"/>
            <a:ext cx="5186300" cy="2462213"/>
          </a:xfrm>
          <a:prstGeom prst="rect">
            <a:avLst/>
          </a:prstGeom>
        </p:spPr>
        <p:txBody>
          <a:bodyPr wrap="square">
            <a:spAutoFit/>
          </a:bodyPr>
          <a:lstStyle/>
          <a:p>
            <a:pPr marL="342900" indent="-342900">
              <a:buFont typeface="Arial" panose="020B0604020202020204" pitchFamily="34" charset="0"/>
              <a:buChar char="•"/>
            </a:pPr>
            <a:r>
              <a:rPr lang="en-US" sz="2200" dirty="0">
                <a:latin typeface="Arial Narrow" panose="020B0606020202030204" pitchFamily="34" charset="0"/>
              </a:rPr>
              <a:t>Use the keyword alpha, which can be a value between 0 and 1. This sets the transparency of the histogram. </a:t>
            </a:r>
          </a:p>
          <a:p>
            <a:pPr marL="800100" lvl="1" indent="-342900">
              <a:buFont typeface="Arial" panose="020B0604020202020204" pitchFamily="34" charset="0"/>
              <a:buChar char="•"/>
            </a:pPr>
            <a:r>
              <a:rPr lang="en-US" sz="2200" dirty="0">
                <a:latin typeface="Arial Narrow" panose="020B0606020202030204" pitchFamily="34" charset="0"/>
              </a:rPr>
              <a:t>A value of 0 would make the bars entirely transparent. </a:t>
            </a:r>
          </a:p>
          <a:p>
            <a:pPr marL="800100" lvl="1" indent="-342900">
              <a:buFont typeface="Arial" panose="020B0604020202020204" pitchFamily="34" charset="0"/>
              <a:buChar char="•"/>
            </a:pPr>
            <a:r>
              <a:rPr lang="en-US" sz="2200" dirty="0">
                <a:latin typeface="Arial Narrow" panose="020B0606020202030204" pitchFamily="34" charset="0"/>
              </a:rPr>
              <a:t>A value of 1 would make the bars completely opaque.</a:t>
            </a:r>
          </a:p>
        </p:txBody>
      </p:sp>
      <p:sp>
        <p:nvSpPr>
          <p:cNvPr id="7" name="Rectangle 6">
            <a:extLst>
              <a:ext uri="{FF2B5EF4-FFF2-40B4-BE49-F238E27FC236}">
                <a16:creationId xmlns:a16="http://schemas.microsoft.com/office/drawing/2014/main" id="{CB8EBAEF-F833-44B8-A755-E87AE3BC9BE3}"/>
              </a:ext>
            </a:extLst>
          </p:cNvPr>
          <p:cNvSpPr/>
          <p:nvPr/>
        </p:nvSpPr>
        <p:spPr>
          <a:xfrm>
            <a:off x="6328229" y="138574"/>
            <a:ext cx="5617028" cy="1043940"/>
          </a:xfrm>
          <a:prstGeom prst="rect">
            <a:avLst/>
          </a:prstGeom>
          <a:ln>
            <a:solidFill>
              <a:schemeClr val="accent1"/>
            </a:solidFill>
          </a:ln>
        </p:spPr>
        <p:txBody>
          <a:bodyPr wrap="square">
            <a:spAutoFit/>
          </a:bodyPr>
          <a:lstStyle/>
          <a:p>
            <a:pPr>
              <a:lnSpc>
                <a:spcPct val="150000"/>
              </a:lnSpc>
            </a:pPr>
            <a:r>
              <a:rPr lang="en-US" sz="2200" dirty="0" err="1">
                <a:solidFill>
                  <a:schemeClr val="accent1"/>
                </a:solidFill>
                <a:latin typeface="Arial Narrow" panose="020B0606020202030204" pitchFamily="34" charset="0"/>
              </a:rPr>
              <a:t>plt.hist</a:t>
            </a:r>
            <a:r>
              <a:rPr lang="en-US" sz="2200" dirty="0">
                <a:solidFill>
                  <a:schemeClr val="accent1"/>
                </a:solidFill>
                <a:latin typeface="Arial Narrow" panose="020B0606020202030204" pitchFamily="34" charset="0"/>
              </a:rPr>
              <a:t>(a, range=(55, 75), bins=20, alpha=0.5)</a:t>
            </a:r>
          </a:p>
          <a:p>
            <a:pPr>
              <a:lnSpc>
                <a:spcPct val="150000"/>
              </a:lnSpc>
            </a:pPr>
            <a:r>
              <a:rPr lang="en-US" sz="2200" dirty="0" err="1">
                <a:solidFill>
                  <a:schemeClr val="accent1"/>
                </a:solidFill>
                <a:latin typeface="Arial Narrow" panose="020B0606020202030204" pitchFamily="34" charset="0"/>
              </a:rPr>
              <a:t>plt.hist</a:t>
            </a:r>
            <a:r>
              <a:rPr lang="en-US" sz="2200" dirty="0">
                <a:solidFill>
                  <a:schemeClr val="accent1"/>
                </a:solidFill>
                <a:latin typeface="Arial Narrow" panose="020B0606020202030204" pitchFamily="34" charset="0"/>
              </a:rPr>
              <a:t>(b, range=(55, 75), bins=20, alpha=0.5)</a:t>
            </a:r>
          </a:p>
        </p:txBody>
      </p:sp>
      <p:pic>
        <p:nvPicPr>
          <p:cNvPr id="9" name="Picture 8">
            <a:extLst>
              <a:ext uri="{FF2B5EF4-FFF2-40B4-BE49-F238E27FC236}">
                <a16:creationId xmlns:a16="http://schemas.microsoft.com/office/drawing/2014/main" id="{739CF216-72A5-4BD6-B3BF-4D9AFB984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7665" y="3256558"/>
            <a:ext cx="3580825" cy="2343812"/>
          </a:xfrm>
          <a:prstGeom prst="rect">
            <a:avLst/>
          </a:prstGeom>
        </p:spPr>
      </p:pic>
    </p:spTree>
    <p:extLst>
      <p:ext uri="{BB962C8B-B14F-4D97-AF65-F5344CB8AC3E}">
        <p14:creationId xmlns:p14="http://schemas.microsoft.com/office/powerpoint/2010/main" val="29421207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use the keyword </a:t>
            </a:r>
            <a:r>
              <a:rPr lang="en-US" sz="2200" dirty="0" err="1">
                <a:latin typeface="Arial Narrow" panose="020B0606020202030204" pitchFamily="34" charset="0"/>
              </a:rPr>
              <a:t>histtype</a:t>
            </a:r>
            <a:r>
              <a:rPr lang="en-US" sz="2200" dirty="0">
                <a:latin typeface="Arial Narrow" panose="020B0606020202030204" pitchFamily="34" charset="0"/>
              </a:rPr>
              <a:t> with the argument 'step' to draw just the outline of a histogram:</a:t>
            </a:r>
          </a:p>
        </p:txBody>
      </p:sp>
      <p:pic>
        <p:nvPicPr>
          <p:cNvPr id="5" name="Picture 4">
            <a:extLst>
              <a:ext uri="{FF2B5EF4-FFF2-40B4-BE49-F238E27FC236}">
                <a16:creationId xmlns:a16="http://schemas.microsoft.com/office/drawing/2014/main" id="{A49E3EC3-DFD0-4A80-95DF-ADA6F2725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333" y="1890303"/>
            <a:ext cx="4701574" cy="3077394"/>
          </a:xfrm>
          <a:prstGeom prst="rect">
            <a:avLst/>
          </a:prstGeom>
        </p:spPr>
      </p:pic>
      <p:sp>
        <p:nvSpPr>
          <p:cNvPr id="6" name="Rectangle 5">
            <a:extLst>
              <a:ext uri="{FF2B5EF4-FFF2-40B4-BE49-F238E27FC236}">
                <a16:creationId xmlns:a16="http://schemas.microsoft.com/office/drawing/2014/main" id="{35846DC2-05C7-4159-960C-D24CCA69C681}"/>
              </a:ext>
            </a:extLst>
          </p:cNvPr>
          <p:cNvSpPr/>
          <p:nvPr/>
        </p:nvSpPr>
        <p:spPr>
          <a:xfrm>
            <a:off x="765981" y="2782669"/>
            <a:ext cx="5634819" cy="957442"/>
          </a:xfrm>
          <a:prstGeom prst="rect">
            <a:avLst/>
          </a:prstGeom>
          <a:ln>
            <a:solidFill>
              <a:schemeClr val="accent1"/>
            </a:solidFill>
          </a:ln>
        </p:spPr>
        <p:txBody>
          <a:bodyPr wrap="square">
            <a:spAutoFit/>
          </a:bodyPr>
          <a:lstStyle/>
          <a:p>
            <a:pPr>
              <a:lnSpc>
                <a:spcPct val="150000"/>
              </a:lnSpc>
            </a:pPr>
            <a:r>
              <a:rPr lang="en-US" sz="2000" dirty="0" err="1">
                <a:solidFill>
                  <a:schemeClr val="accent1"/>
                </a:solidFill>
                <a:latin typeface="Arial Narrow" panose="020B0606020202030204" pitchFamily="34" charset="0"/>
              </a:rPr>
              <a:t>plt.hist</a:t>
            </a:r>
            <a:r>
              <a:rPr lang="en-US" sz="2000" dirty="0">
                <a:solidFill>
                  <a:schemeClr val="accent1"/>
                </a:solidFill>
                <a:latin typeface="Arial Narrow" panose="020B0606020202030204" pitchFamily="34" charset="0"/>
              </a:rPr>
              <a:t>(a, range=(55, 75), bins=20, </a:t>
            </a:r>
            <a:r>
              <a:rPr lang="en-US" sz="2000" dirty="0" err="1">
                <a:solidFill>
                  <a:schemeClr val="accent1"/>
                </a:solidFill>
                <a:latin typeface="Arial Narrow" panose="020B0606020202030204" pitchFamily="34" charset="0"/>
              </a:rPr>
              <a:t>histtype</a:t>
            </a:r>
            <a:r>
              <a:rPr lang="en-US" sz="2000" dirty="0">
                <a:solidFill>
                  <a:schemeClr val="accent1"/>
                </a:solidFill>
                <a:latin typeface="Arial Narrow" panose="020B0606020202030204" pitchFamily="34" charset="0"/>
              </a:rPr>
              <a:t>='step')</a:t>
            </a:r>
          </a:p>
          <a:p>
            <a:pPr>
              <a:lnSpc>
                <a:spcPct val="150000"/>
              </a:lnSpc>
            </a:pPr>
            <a:r>
              <a:rPr lang="en-US" sz="2000" dirty="0" err="1">
                <a:solidFill>
                  <a:schemeClr val="accent1"/>
                </a:solidFill>
                <a:latin typeface="Arial Narrow" panose="020B0606020202030204" pitchFamily="34" charset="0"/>
              </a:rPr>
              <a:t>plt.hist</a:t>
            </a:r>
            <a:r>
              <a:rPr lang="en-US" sz="2000" dirty="0">
                <a:solidFill>
                  <a:schemeClr val="accent1"/>
                </a:solidFill>
                <a:latin typeface="Arial Narrow" panose="020B0606020202030204" pitchFamily="34" charset="0"/>
              </a:rPr>
              <a:t>(b, range=(55, 75), bins=20, </a:t>
            </a:r>
            <a:r>
              <a:rPr lang="en-US" sz="2000" dirty="0" err="1">
                <a:solidFill>
                  <a:schemeClr val="accent1"/>
                </a:solidFill>
                <a:latin typeface="Arial Narrow" panose="020B0606020202030204" pitchFamily="34" charset="0"/>
              </a:rPr>
              <a:t>histtype</a:t>
            </a:r>
            <a:r>
              <a:rPr lang="en-US" sz="2000" dirty="0">
                <a:solidFill>
                  <a:schemeClr val="accent1"/>
                </a:solidFill>
                <a:latin typeface="Arial Narrow" panose="020B0606020202030204" pitchFamily="34" charset="0"/>
              </a:rPr>
              <a:t>='step')</a:t>
            </a:r>
          </a:p>
        </p:txBody>
      </p:sp>
    </p:spTree>
    <p:extLst>
      <p:ext uri="{BB962C8B-B14F-4D97-AF65-F5344CB8AC3E}">
        <p14:creationId xmlns:p14="http://schemas.microsoft.com/office/powerpoint/2010/main" val="20798213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430479" y="163840"/>
            <a:ext cx="10715171" cy="1010722"/>
          </a:xfrm>
        </p:spPr>
        <p:txBody>
          <a:bodyPr>
            <a:noAutofit/>
          </a:bodyPr>
          <a:lstStyle/>
          <a:p>
            <a:pPr algn="ctr">
              <a:lnSpc>
                <a:spcPct val="150000"/>
              </a:lnSpc>
            </a:pPr>
            <a:r>
              <a:rPr lang="en-US" sz="2800" b="1" dirty="0">
                <a:solidFill>
                  <a:srgbClr val="FF0000"/>
                </a:solidFill>
                <a:latin typeface="Arial Narrow" panose="020B0606020202030204" pitchFamily="34" charset="0"/>
              </a:rPr>
              <a:t>Seaborn</a:t>
            </a:r>
          </a:p>
        </p:txBody>
      </p:sp>
      <p:sp>
        <p:nvSpPr>
          <p:cNvPr id="5" name="Rectangle 4">
            <a:extLst>
              <a:ext uri="{FF2B5EF4-FFF2-40B4-BE49-F238E27FC236}">
                <a16:creationId xmlns:a16="http://schemas.microsoft.com/office/drawing/2014/main" id="{4C33BAFE-D8B8-4FC3-A000-3917119B862D}"/>
              </a:ext>
            </a:extLst>
          </p:cNvPr>
          <p:cNvSpPr/>
          <p:nvPr/>
        </p:nvSpPr>
        <p:spPr>
          <a:xfrm>
            <a:off x="714166" y="1385265"/>
            <a:ext cx="10147795" cy="474309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rgbClr val="FF0000"/>
                </a:solidFill>
                <a:latin typeface="Arial Narrow" panose="020B0606020202030204" pitchFamily="34" charset="0"/>
              </a:rPr>
              <a:t>“If Matplotlib “tries to make easy things easy and hard things possible”, seaborn tries to make a well-defined set of hard things easy too” – Michael Waskom (Creator of </a:t>
            </a:r>
            <a:r>
              <a:rPr lang="en-US" sz="2400" b="1" dirty="0">
                <a:solidFill>
                  <a:schemeClr val="accent1"/>
                </a:solidFill>
                <a:latin typeface="Arial Narrow" panose="020B0606020202030204" pitchFamily="34" charset="0"/>
              </a:rPr>
              <a:t>Seaborn</a:t>
            </a:r>
            <a:r>
              <a:rPr lang="en-US" sz="2000" dirty="0">
                <a:solidFill>
                  <a:srgbClr val="FF0000"/>
                </a:solidFill>
                <a:latin typeface="Arial Narrow" panose="020B0606020202030204" pitchFamily="34" charset="0"/>
              </a:rPr>
              <a:t>).</a:t>
            </a:r>
          </a:p>
          <a:p>
            <a:pPr marL="342900" indent="-342900">
              <a:lnSpc>
                <a:spcPct val="150000"/>
              </a:lnSpc>
              <a:buFont typeface="Arial" panose="020B0604020202020204" pitchFamily="34" charset="0"/>
              <a:buChar char="•"/>
            </a:pPr>
            <a:endParaRPr lang="en-US" sz="2000" dirty="0">
              <a:solidFill>
                <a:srgbClr val="FF0000"/>
              </a:solidFill>
              <a:latin typeface="Arial Narrow" panose="020B0606020202030204" pitchFamily="34" charset="0"/>
            </a:endParaRPr>
          </a:p>
          <a:p>
            <a:pPr marL="342900" indent="-342900">
              <a:lnSpc>
                <a:spcPct val="150000"/>
              </a:lnSpc>
              <a:buFont typeface="Arial" panose="020B0604020202020204" pitchFamily="34" charset="0"/>
              <a:buChar char="•"/>
            </a:pPr>
            <a:endParaRPr lang="en-US" sz="2000" dirty="0">
              <a:solidFill>
                <a:srgbClr val="FF0000"/>
              </a:solidFill>
              <a:latin typeface="Arial Narrow" panose="020B0606020202030204" pitchFamily="34" charset="0"/>
            </a:endParaRPr>
          </a:p>
          <a:p>
            <a:pPr marL="342900" indent="-342900">
              <a:lnSpc>
                <a:spcPct val="150000"/>
              </a:lnSpc>
              <a:buFont typeface="Arial" panose="020B0604020202020204" pitchFamily="34" charset="0"/>
              <a:buChar char="•"/>
            </a:pPr>
            <a:r>
              <a:rPr lang="en-US" sz="2000" dirty="0">
                <a:latin typeface="Arial Narrow" panose="020B0606020202030204" pitchFamily="34" charset="0"/>
              </a:rPr>
              <a:t>When working with Pandas, </a:t>
            </a:r>
            <a:r>
              <a:rPr lang="en-US" sz="2000" dirty="0">
                <a:solidFill>
                  <a:schemeClr val="accent1"/>
                </a:solidFill>
                <a:latin typeface="Arial Narrow" panose="020B0606020202030204" pitchFamily="34" charset="0"/>
              </a:rPr>
              <a:t>Matplotlib doesn’t serve well with </a:t>
            </a:r>
            <a:r>
              <a:rPr lang="en-US" sz="2000" dirty="0" err="1">
                <a:solidFill>
                  <a:schemeClr val="accent1"/>
                </a:solidFill>
                <a:latin typeface="Arial Narrow" panose="020B0606020202030204" pitchFamily="34" charset="0"/>
              </a:rPr>
              <a:t>DataFrames</a:t>
            </a:r>
            <a:r>
              <a:rPr lang="en-US" sz="2000" dirty="0">
                <a:latin typeface="Arial Narrow" panose="020B0606020202030204" pitchFamily="34" charset="0"/>
              </a:rPr>
              <a:t>, while Seaborn functions actually work on </a:t>
            </a:r>
            <a:r>
              <a:rPr lang="en-US" sz="2000" dirty="0" err="1">
                <a:latin typeface="Arial Narrow" panose="020B0606020202030204" pitchFamily="34" charset="0"/>
              </a:rPr>
              <a:t>DataFrames</a:t>
            </a:r>
            <a:r>
              <a:rPr lang="en-US" sz="2000" dirty="0">
                <a:latin typeface="Arial Narrow" panose="020B0606020202030204" pitchFamily="34" charset="0"/>
              </a:rPr>
              <a:t>.</a:t>
            </a:r>
          </a:p>
          <a:p>
            <a:pPr marL="342900" indent="-342900">
              <a:lnSpc>
                <a:spcPct val="150000"/>
              </a:lnSpc>
              <a:buFont typeface="Arial" panose="020B0604020202020204" pitchFamily="34" charset="0"/>
              <a:buChar char="•"/>
            </a:pPr>
            <a:endParaRPr lang="en-US" sz="2000" dirty="0">
              <a:latin typeface="Arial Narrow" panose="020B0606020202030204" pitchFamily="34" charset="0"/>
            </a:endParaRPr>
          </a:p>
          <a:p>
            <a:pPr marL="342900" indent="-342900">
              <a:lnSpc>
                <a:spcPct val="150000"/>
              </a:lnSpc>
              <a:buFont typeface="Arial" panose="020B0604020202020204" pitchFamily="34" charset="0"/>
              <a:buChar char="•"/>
            </a:pPr>
            <a:r>
              <a:rPr lang="en-US" sz="2000" dirty="0">
                <a:latin typeface="Arial Narrow" panose="020B0606020202030204" pitchFamily="34" charset="0"/>
              </a:rPr>
              <a:t>Python Seaborn library is used to ease the challenging task of data visualization </a:t>
            </a:r>
          </a:p>
          <a:p>
            <a:pPr marL="800100" lvl="1" indent="-342900">
              <a:lnSpc>
                <a:spcPct val="150000"/>
              </a:lnSpc>
              <a:buFont typeface="Arial" panose="020B0604020202020204" pitchFamily="34" charset="0"/>
              <a:buChar char="•"/>
            </a:pPr>
            <a:r>
              <a:rPr lang="en-US" sz="2000" dirty="0">
                <a:latin typeface="Arial Narrow" panose="020B0606020202030204" pitchFamily="34" charset="0"/>
              </a:rPr>
              <a:t>	It is based on Matplotlib. </a:t>
            </a:r>
          </a:p>
          <a:p>
            <a:pPr>
              <a:lnSpc>
                <a:spcPct val="150000"/>
              </a:lnSpc>
            </a:pPr>
            <a:endParaRPr lang="en-US" sz="2000" dirty="0">
              <a:latin typeface="Arial Narrow" panose="020B0606020202030204" pitchFamily="34" charset="0"/>
            </a:endParaRPr>
          </a:p>
        </p:txBody>
      </p:sp>
    </p:spTree>
    <p:extLst>
      <p:ext uri="{BB962C8B-B14F-4D97-AF65-F5344CB8AC3E}">
        <p14:creationId xmlns:p14="http://schemas.microsoft.com/office/powerpoint/2010/main" val="40970958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rgbClr val="FF0000"/>
                </a:solidFill>
                <a:latin typeface="Arial Narrow" panose="020B0606020202030204" pitchFamily="34" charset="0"/>
              </a:rPr>
              <a:t>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838200" y="1025236"/>
            <a:ext cx="10515600" cy="5555673"/>
          </a:xfrm>
        </p:spPr>
        <p:txBody>
          <a:bodyPr>
            <a:normAutofit/>
          </a:bodyPr>
          <a:lstStyle/>
          <a:p>
            <a:pPr marL="0" indent="0">
              <a:buNone/>
            </a:pPr>
            <a:r>
              <a:rPr lang="en-US" b="1" dirty="0">
                <a:solidFill>
                  <a:srgbClr val="FF0000"/>
                </a:solidFill>
                <a:latin typeface="Arial Narrow" panose="020B0606020202030204" pitchFamily="34" charset="0"/>
              </a:rPr>
              <a:t>Example: </a:t>
            </a:r>
            <a:r>
              <a:rPr lang="en-US" dirty="0">
                <a:latin typeface="Arial Narrow" panose="020B0606020202030204" pitchFamily="34" charset="0"/>
              </a:rPr>
              <a:t>We are going to make a simple graph representing someone’s spending on lunch over the past week. </a:t>
            </a:r>
          </a:p>
          <a:p>
            <a:pPr marL="0" indent="0">
              <a:buNone/>
            </a:pPr>
            <a:r>
              <a:rPr lang="en-US" dirty="0">
                <a:latin typeface="Arial Narrow" panose="020B0606020202030204" pitchFamily="34" charset="0"/>
              </a:rPr>
              <a:t>First, define two lists, </a:t>
            </a:r>
            <a:r>
              <a:rPr lang="en-US" dirty="0">
                <a:solidFill>
                  <a:schemeClr val="accent1"/>
                </a:solidFill>
                <a:latin typeface="Arial Narrow" panose="020B0606020202030204" pitchFamily="34" charset="0"/>
              </a:rPr>
              <a:t>days</a:t>
            </a:r>
            <a:r>
              <a:rPr lang="en-US" dirty="0">
                <a:latin typeface="Arial Narrow" panose="020B0606020202030204" pitchFamily="34" charset="0"/>
              </a:rPr>
              <a:t> and </a:t>
            </a:r>
            <a:r>
              <a:rPr lang="en-US" dirty="0" err="1">
                <a:solidFill>
                  <a:schemeClr val="accent1"/>
                </a:solidFill>
                <a:latin typeface="Arial Narrow" panose="020B0606020202030204" pitchFamily="34" charset="0"/>
              </a:rPr>
              <a:t>money_spent</a:t>
            </a:r>
            <a:r>
              <a:rPr lang="en-US" dirty="0">
                <a:latin typeface="Arial Narrow" panose="020B0606020202030204" pitchFamily="34" charset="0"/>
              </a:rPr>
              <a:t>, that contain the following integers:</a:t>
            </a:r>
          </a:p>
          <a:p>
            <a:pPr marL="0" indent="0">
              <a:buNone/>
            </a:pPr>
            <a:endParaRPr lang="en-US" dirty="0">
              <a:latin typeface="Arial Narrow" panose="020B0606020202030204" pitchFamily="34" charset="0"/>
            </a:endParaRPr>
          </a:p>
        </p:txBody>
      </p:sp>
      <p:graphicFrame>
        <p:nvGraphicFramePr>
          <p:cNvPr id="4" name="Table 3">
            <a:extLst>
              <a:ext uri="{FF2B5EF4-FFF2-40B4-BE49-F238E27FC236}">
                <a16:creationId xmlns:a16="http://schemas.microsoft.com/office/drawing/2014/main" id="{8C3027B8-2D9C-4730-BC06-ACABE860D621}"/>
              </a:ext>
            </a:extLst>
          </p:cNvPr>
          <p:cNvGraphicFramePr>
            <a:graphicFrameLocks noGrp="1"/>
          </p:cNvGraphicFramePr>
          <p:nvPr>
            <p:extLst>
              <p:ext uri="{D42A27DB-BD31-4B8C-83A1-F6EECF244321}">
                <p14:modId xmlns:p14="http://schemas.microsoft.com/office/powerpoint/2010/main" val="2491689226"/>
              </p:ext>
            </p:extLst>
          </p:nvPr>
        </p:nvGraphicFramePr>
        <p:xfrm>
          <a:off x="838200" y="2906684"/>
          <a:ext cx="2916382" cy="2926080"/>
        </p:xfrm>
        <a:graphic>
          <a:graphicData uri="http://schemas.openxmlformats.org/drawingml/2006/table">
            <a:tbl>
              <a:tblPr/>
              <a:tblGrid>
                <a:gridCol w="1458191">
                  <a:extLst>
                    <a:ext uri="{9D8B030D-6E8A-4147-A177-3AD203B41FA5}">
                      <a16:colId xmlns:a16="http://schemas.microsoft.com/office/drawing/2014/main" val="660290318"/>
                    </a:ext>
                  </a:extLst>
                </a:gridCol>
                <a:gridCol w="1458191">
                  <a:extLst>
                    <a:ext uri="{9D8B030D-6E8A-4147-A177-3AD203B41FA5}">
                      <a16:colId xmlns:a16="http://schemas.microsoft.com/office/drawing/2014/main" val="757600906"/>
                    </a:ext>
                  </a:extLst>
                </a:gridCol>
              </a:tblGrid>
              <a:tr h="0">
                <a:tc>
                  <a:txBody>
                    <a:bodyPr/>
                    <a:lstStyle/>
                    <a:p>
                      <a:r>
                        <a:rPr lang="en-US">
                          <a:solidFill>
                            <a:schemeClr val="accent1"/>
                          </a:solidFill>
                          <a:latin typeface="Arial Narrow" panose="020B0606020202030204" pitchFamily="34" charset="0"/>
                        </a:rPr>
                        <a:t>Days</a:t>
                      </a:r>
                    </a:p>
                  </a:txBody>
                  <a:tcPr anchor="ctr">
                    <a:lnL>
                      <a:noFill/>
                    </a:lnL>
                    <a:lnR>
                      <a:noFill/>
                    </a:lnR>
                    <a:lnT>
                      <a:noFill/>
                    </a:lnT>
                    <a:lnB>
                      <a:noFill/>
                    </a:lnB>
                  </a:tcPr>
                </a:tc>
                <a:tc>
                  <a:txBody>
                    <a:bodyPr/>
                    <a:lstStyle/>
                    <a:p>
                      <a:r>
                        <a:rPr lang="en-US">
                          <a:solidFill>
                            <a:schemeClr val="accent1"/>
                          </a:solidFill>
                          <a:latin typeface="Arial Narrow" panose="020B0606020202030204" pitchFamily="34" charset="0"/>
                        </a:rPr>
                        <a:t>Money Spent</a:t>
                      </a:r>
                    </a:p>
                  </a:txBody>
                  <a:tcPr anchor="ctr">
                    <a:lnL>
                      <a:noFill/>
                    </a:lnL>
                    <a:lnR>
                      <a:noFill/>
                    </a:lnR>
                    <a:lnT>
                      <a:noFill/>
                    </a:lnT>
                    <a:lnB>
                      <a:noFill/>
                    </a:lnB>
                  </a:tcPr>
                </a:tc>
                <a:extLst>
                  <a:ext uri="{0D108BD9-81ED-4DB2-BD59-A6C34878D82A}">
                    <a16:rowId xmlns:a16="http://schemas.microsoft.com/office/drawing/2014/main" val="816700362"/>
                  </a:ext>
                </a:extLst>
              </a:tr>
              <a:tr h="0">
                <a:tc>
                  <a:txBody>
                    <a:bodyPr/>
                    <a:lstStyle/>
                    <a:p>
                      <a:r>
                        <a:rPr lang="en-US">
                          <a:solidFill>
                            <a:schemeClr val="accent1"/>
                          </a:solidFill>
                          <a:latin typeface="Arial Narrow" panose="020B0606020202030204" pitchFamily="34" charset="0"/>
                        </a:rPr>
                        <a:t>0</a:t>
                      </a:r>
                    </a:p>
                  </a:txBody>
                  <a:tcPr anchor="ctr">
                    <a:lnL>
                      <a:noFill/>
                    </a:lnL>
                    <a:lnR>
                      <a:noFill/>
                    </a:lnR>
                    <a:lnT>
                      <a:noFill/>
                    </a:lnT>
                    <a:lnB>
                      <a:noFill/>
                    </a:lnB>
                  </a:tcPr>
                </a:tc>
                <a:tc>
                  <a:txBody>
                    <a:bodyPr/>
                    <a:lstStyle/>
                    <a:p>
                      <a:r>
                        <a:rPr lang="en-US">
                          <a:solidFill>
                            <a:schemeClr val="accent1"/>
                          </a:solidFill>
                          <a:latin typeface="Arial Narrow" panose="020B0606020202030204" pitchFamily="34" charset="0"/>
                        </a:rPr>
                        <a:t>10</a:t>
                      </a:r>
                    </a:p>
                  </a:txBody>
                  <a:tcPr anchor="ctr">
                    <a:lnL>
                      <a:noFill/>
                    </a:lnL>
                    <a:lnR>
                      <a:noFill/>
                    </a:lnR>
                    <a:lnT>
                      <a:noFill/>
                    </a:lnT>
                    <a:lnB>
                      <a:noFill/>
                    </a:lnB>
                  </a:tcPr>
                </a:tc>
                <a:extLst>
                  <a:ext uri="{0D108BD9-81ED-4DB2-BD59-A6C34878D82A}">
                    <a16:rowId xmlns:a16="http://schemas.microsoft.com/office/drawing/2014/main" val="1061442589"/>
                  </a:ext>
                </a:extLst>
              </a:tr>
              <a:tr h="0">
                <a:tc>
                  <a:txBody>
                    <a:bodyPr/>
                    <a:lstStyle/>
                    <a:p>
                      <a:r>
                        <a:rPr lang="en-US">
                          <a:solidFill>
                            <a:schemeClr val="accent1"/>
                          </a:solidFill>
                          <a:latin typeface="Arial Narrow" panose="020B0606020202030204" pitchFamily="34" charset="0"/>
                        </a:rPr>
                        <a:t>1</a:t>
                      </a:r>
                    </a:p>
                  </a:txBody>
                  <a:tcPr anchor="ctr">
                    <a:lnL>
                      <a:noFill/>
                    </a:lnL>
                    <a:lnR>
                      <a:noFill/>
                    </a:lnR>
                    <a:lnT>
                      <a:noFill/>
                    </a:lnT>
                    <a:lnB>
                      <a:noFill/>
                    </a:lnB>
                  </a:tcPr>
                </a:tc>
                <a:tc>
                  <a:txBody>
                    <a:bodyPr/>
                    <a:lstStyle/>
                    <a:p>
                      <a:r>
                        <a:rPr lang="en-US">
                          <a:solidFill>
                            <a:schemeClr val="accent1"/>
                          </a:solidFill>
                          <a:latin typeface="Arial Narrow" panose="020B0606020202030204" pitchFamily="34" charset="0"/>
                        </a:rPr>
                        <a:t>12</a:t>
                      </a:r>
                    </a:p>
                  </a:txBody>
                  <a:tcPr anchor="ctr">
                    <a:lnL>
                      <a:noFill/>
                    </a:lnL>
                    <a:lnR>
                      <a:noFill/>
                    </a:lnR>
                    <a:lnT>
                      <a:noFill/>
                    </a:lnT>
                    <a:lnB>
                      <a:noFill/>
                    </a:lnB>
                  </a:tcPr>
                </a:tc>
                <a:extLst>
                  <a:ext uri="{0D108BD9-81ED-4DB2-BD59-A6C34878D82A}">
                    <a16:rowId xmlns:a16="http://schemas.microsoft.com/office/drawing/2014/main" val="1961716786"/>
                  </a:ext>
                </a:extLst>
              </a:tr>
              <a:tr h="0">
                <a:tc>
                  <a:txBody>
                    <a:bodyPr/>
                    <a:lstStyle/>
                    <a:p>
                      <a:r>
                        <a:rPr lang="en-US">
                          <a:solidFill>
                            <a:schemeClr val="accent1"/>
                          </a:solidFill>
                          <a:latin typeface="Arial Narrow" panose="020B0606020202030204" pitchFamily="34" charset="0"/>
                        </a:rPr>
                        <a:t>2</a:t>
                      </a:r>
                    </a:p>
                  </a:txBody>
                  <a:tcPr anchor="ctr">
                    <a:lnL>
                      <a:noFill/>
                    </a:lnL>
                    <a:lnR>
                      <a:noFill/>
                    </a:lnR>
                    <a:lnT>
                      <a:noFill/>
                    </a:lnT>
                    <a:lnB>
                      <a:noFill/>
                    </a:lnB>
                  </a:tcPr>
                </a:tc>
                <a:tc>
                  <a:txBody>
                    <a:bodyPr/>
                    <a:lstStyle/>
                    <a:p>
                      <a:r>
                        <a:rPr lang="en-US">
                          <a:solidFill>
                            <a:schemeClr val="accent1"/>
                          </a:solidFill>
                          <a:latin typeface="Arial Narrow" panose="020B0606020202030204" pitchFamily="34" charset="0"/>
                        </a:rPr>
                        <a:t>12</a:t>
                      </a:r>
                    </a:p>
                  </a:txBody>
                  <a:tcPr anchor="ctr">
                    <a:lnL>
                      <a:noFill/>
                    </a:lnL>
                    <a:lnR>
                      <a:noFill/>
                    </a:lnR>
                    <a:lnT>
                      <a:noFill/>
                    </a:lnT>
                    <a:lnB>
                      <a:noFill/>
                    </a:lnB>
                  </a:tcPr>
                </a:tc>
                <a:extLst>
                  <a:ext uri="{0D108BD9-81ED-4DB2-BD59-A6C34878D82A}">
                    <a16:rowId xmlns:a16="http://schemas.microsoft.com/office/drawing/2014/main" val="4209771347"/>
                  </a:ext>
                </a:extLst>
              </a:tr>
              <a:tr h="0">
                <a:tc>
                  <a:txBody>
                    <a:bodyPr/>
                    <a:lstStyle/>
                    <a:p>
                      <a:r>
                        <a:rPr lang="en-US">
                          <a:solidFill>
                            <a:schemeClr val="accent1"/>
                          </a:solidFill>
                          <a:latin typeface="Arial Narrow" panose="020B0606020202030204" pitchFamily="34" charset="0"/>
                        </a:rPr>
                        <a:t>3</a:t>
                      </a:r>
                    </a:p>
                  </a:txBody>
                  <a:tcPr anchor="ctr">
                    <a:lnL>
                      <a:noFill/>
                    </a:lnL>
                    <a:lnR>
                      <a:noFill/>
                    </a:lnR>
                    <a:lnT>
                      <a:noFill/>
                    </a:lnT>
                    <a:lnB>
                      <a:noFill/>
                    </a:lnB>
                  </a:tcPr>
                </a:tc>
                <a:tc>
                  <a:txBody>
                    <a:bodyPr/>
                    <a:lstStyle/>
                    <a:p>
                      <a:r>
                        <a:rPr lang="en-US">
                          <a:solidFill>
                            <a:schemeClr val="accent1"/>
                          </a:solidFill>
                          <a:latin typeface="Arial Narrow" panose="020B0606020202030204" pitchFamily="34" charset="0"/>
                        </a:rPr>
                        <a:t>10</a:t>
                      </a:r>
                    </a:p>
                  </a:txBody>
                  <a:tcPr anchor="ctr">
                    <a:lnL>
                      <a:noFill/>
                    </a:lnL>
                    <a:lnR>
                      <a:noFill/>
                    </a:lnR>
                    <a:lnT>
                      <a:noFill/>
                    </a:lnT>
                    <a:lnB>
                      <a:noFill/>
                    </a:lnB>
                  </a:tcPr>
                </a:tc>
                <a:extLst>
                  <a:ext uri="{0D108BD9-81ED-4DB2-BD59-A6C34878D82A}">
                    <a16:rowId xmlns:a16="http://schemas.microsoft.com/office/drawing/2014/main" val="1661288653"/>
                  </a:ext>
                </a:extLst>
              </a:tr>
              <a:tr h="0">
                <a:tc>
                  <a:txBody>
                    <a:bodyPr/>
                    <a:lstStyle/>
                    <a:p>
                      <a:r>
                        <a:rPr lang="en-US">
                          <a:solidFill>
                            <a:schemeClr val="accent1"/>
                          </a:solidFill>
                          <a:latin typeface="Arial Narrow" panose="020B0606020202030204" pitchFamily="34" charset="0"/>
                        </a:rPr>
                        <a:t>4</a:t>
                      </a:r>
                    </a:p>
                  </a:txBody>
                  <a:tcPr anchor="ctr">
                    <a:lnL>
                      <a:noFill/>
                    </a:lnL>
                    <a:lnR>
                      <a:noFill/>
                    </a:lnR>
                    <a:lnT>
                      <a:noFill/>
                    </a:lnT>
                    <a:lnB>
                      <a:noFill/>
                    </a:lnB>
                  </a:tcPr>
                </a:tc>
                <a:tc>
                  <a:txBody>
                    <a:bodyPr/>
                    <a:lstStyle/>
                    <a:p>
                      <a:r>
                        <a:rPr lang="en-US">
                          <a:solidFill>
                            <a:schemeClr val="accent1"/>
                          </a:solidFill>
                          <a:latin typeface="Arial Narrow" panose="020B0606020202030204" pitchFamily="34" charset="0"/>
                        </a:rPr>
                        <a:t>14</a:t>
                      </a:r>
                    </a:p>
                  </a:txBody>
                  <a:tcPr anchor="ctr">
                    <a:lnL>
                      <a:noFill/>
                    </a:lnL>
                    <a:lnR>
                      <a:noFill/>
                    </a:lnR>
                    <a:lnT>
                      <a:noFill/>
                    </a:lnT>
                    <a:lnB>
                      <a:noFill/>
                    </a:lnB>
                  </a:tcPr>
                </a:tc>
                <a:extLst>
                  <a:ext uri="{0D108BD9-81ED-4DB2-BD59-A6C34878D82A}">
                    <a16:rowId xmlns:a16="http://schemas.microsoft.com/office/drawing/2014/main" val="4075141781"/>
                  </a:ext>
                </a:extLst>
              </a:tr>
              <a:tr h="0">
                <a:tc>
                  <a:txBody>
                    <a:bodyPr/>
                    <a:lstStyle/>
                    <a:p>
                      <a:r>
                        <a:rPr lang="en-US">
                          <a:solidFill>
                            <a:schemeClr val="accent1"/>
                          </a:solidFill>
                          <a:latin typeface="Arial Narrow" panose="020B0606020202030204" pitchFamily="34" charset="0"/>
                        </a:rPr>
                        <a:t>5</a:t>
                      </a:r>
                    </a:p>
                  </a:txBody>
                  <a:tcPr anchor="ctr">
                    <a:lnL>
                      <a:noFill/>
                    </a:lnL>
                    <a:lnR>
                      <a:noFill/>
                    </a:lnR>
                    <a:lnT>
                      <a:noFill/>
                    </a:lnT>
                    <a:lnB>
                      <a:noFill/>
                    </a:lnB>
                  </a:tcPr>
                </a:tc>
                <a:tc>
                  <a:txBody>
                    <a:bodyPr/>
                    <a:lstStyle/>
                    <a:p>
                      <a:r>
                        <a:rPr lang="en-US">
                          <a:solidFill>
                            <a:schemeClr val="accent1"/>
                          </a:solidFill>
                          <a:latin typeface="Arial Narrow" panose="020B0606020202030204" pitchFamily="34" charset="0"/>
                        </a:rPr>
                        <a:t>22</a:t>
                      </a:r>
                    </a:p>
                  </a:txBody>
                  <a:tcPr anchor="ctr">
                    <a:lnL>
                      <a:noFill/>
                    </a:lnL>
                    <a:lnR>
                      <a:noFill/>
                    </a:lnR>
                    <a:lnT>
                      <a:noFill/>
                    </a:lnT>
                    <a:lnB>
                      <a:noFill/>
                    </a:lnB>
                  </a:tcPr>
                </a:tc>
                <a:extLst>
                  <a:ext uri="{0D108BD9-81ED-4DB2-BD59-A6C34878D82A}">
                    <a16:rowId xmlns:a16="http://schemas.microsoft.com/office/drawing/2014/main" val="1433991748"/>
                  </a:ext>
                </a:extLst>
              </a:tr>
              <a:tr h="0">
                <a:tc>
                  <a:txBody>
                    <a:bodyPr/>
                    <a:lstStyle/>
                    <a:p>
                      <a:r>
                        <a:rPr lang="en-US">
                          <a:solidFill>
                            <a:schemeClr val="accent1"/>
                          </a:solidFill>
                          <a:latin typeface="Arial Narrow" panose="020B0606020202030204" pitchFamily="34" charset="0"/>
                        </a:rPr>
                        <a:t>6</a:t>
                      </a:r>
                    </a:p>
                  </a:txBody>
                  <a:tcPr anchor="ctr">
                    <a:lnL>
                      <a:noFill/>
                    </a:lnL>
                    <a:lnR>
                      <a:noFill/>
                    </a:lnR>
                    <a:lnT>
                      <a:noFill/>
                    </a:lnT>
                    <a:lnB>
                      <a:noFill/>
                    </a:lnB>
                  </a:tcPr>
                </a:tc>
                <a:tc>
                  <a:txBody>
                    <a:bodyPr/>
                    <a:lstStyle/>
                    <a:p>
                      <a:r>
                        <a:rPr lang="en-US" dirty="0">
                          <a:solidFill>
                            <a:schemeClr val="accent1"/>
                          </a:solidFill>
                          <a:latin typeface="Arial Narrow" panose="020B0606020202030204" pitchFamily="34" charset="0"/>
                        </a:rPr>
                        <a:t>24</a:t>
                      </a:r>
                    </a:p>
                  </a:txBody>
                  <a:tcPr anchor="ctr">
                    <a:lnL>
                      <a:noFill/>
                    </a:lnL>
                    <a:lnR>
                      <a:noFill/>
                    </a:lnR>
                    <a:lnT>
                      <a:noFill/>
                    </a:lnT>
                    <a:lnB>
                      <a:noFill/>
                    </a:lnB>
                  </a:tcPr>
                </a:tc>
                <a:extLst>
                  <a:ext uri="{0D108BD9-81ED-4DB2-BD59-A6C34878D82A}">
                    <a16:rowId xmlns:a16="http://schemas.microsoft.com/office/drawing/2014/main" val="1000033172"/>
                  </a:ext>
                </a:extLst>
              </a:tr>
            </a:tbl>
          </a:graphicData>
        </a:graphic>
      </p:graphicFrame>
      <p:sp>
        <p:nvSpPr>
          <p:cNvPr id="5" name="Rectangle 4">
            <a:extLst>
              <a:ext uri="{FF2B5EF4-FFF2-40B4-BE49-F238E27FC236}">
                <a16:creationId xmlns:a16="http://schemas.microsoft.com/office/drawing/2014/main" id="{B5626A3C-8CDD-43F6-8880-1D52098AF0E2}"/>
              </a:ext>
            </a:extLst>
          </p:cNvPr>
          <p:cNvSpPr/>
          <p:nvPr/>
        </p:nvSpPr>
        <p:spPr>
          <a:xfrm>
            <a:off x="699653" y="6211669"/>
            <a:ext cx="7058891" cy="400110"/>
          </a:xfrm>
          <a:prstGeom prst="rect">
            <a:avLst/>
          </a:prstGeom>
        </p:spPr>
        <p:txBody>
          <a:bodyPr wrap="square">
            <a:spAutoFit/>
          </a:bodyPr>
          <a:lstStyle/>
          <a:p>
            <a:r>
              <a:rPr lang="en-US" sz="2000" dirty="0">
                <a:latin typeface="Arial Narrow" panose="020B0606020202030204" pitchFamily="34" charset="0"/>
              </a:rPr>
              <a:t>Plot days on the x-axis and </a:t>
            </a:r>
            <a:r>
              <a:rPr lang="en-US" sz="2000" dirty="0" err="1">
                <a:latin typeface="Arial Narrow" panose="020B0606020202030204" pitchFamily="34" charset="0"/>
              </a:rPr>
              <a:t>money_spent</a:t>
            </a:r>
            <a:r>
              <a:rPr lang="en-US" sz="2000" dirty="0">
                <a:latin typeface="Arial Narrow" panose="020B0606020202030204" pitchFamily="34" charset="0"/>
              </a:rPr>
              <a:t> on the y-axis using </a:t>
            </a:r>
            <a:r>
              <a:rPr lang="en-US" sz="2000" dirty="0" err="1">
                <a:latin typeface="Arial Narrow" panose="020B0606020202030204" pitchFamily="34" charset="0"/>
              </a:rPr>
              <a:t>plt.plot</a:t>
            </a:r>
            <a:r>
              <a:rPr lang="en-US" sz="2000" dirty="0">
                <a:latin typeface="Arial Narrow" panose="020B0606020202030204" pitchFamily="34" charset="0"/>
              </a:rPr>
              <a:t>().</a:t>
            </a:r>
          </a:p>
        </p:txBody>
      </p:sp>
      <p:sp>
        <p:nvSpPr>
          <p:cNvPr id="6" name="Rectangle 5">
            <a:extLst>
              <a:ext uri="{FF2B5EF4-FFF2-40B4-BE49-F238E27FC236}">
                <a16:creationId xmlns:a16="http://schemas.microsoft.com/office/drawing/2014/main" id="{626B1E08-623F-4CD3-88DA-6EE8D03980E9}"/>
              </a:ext>
            </a:extLst>
          </p:cNvPr>
          <p:cNvSpPr/>
          <p:nvPr/>
        </p:nvSpPr>
        <p:spPr>
          <a:xfrm>
            <a:off x="3851564" y="3005148"/>
            <a:ext cx="4488871" cy="2862322"/>
          </a:xfrm>
          <a:prstGeom prst="rect">
            <a:avLst/>
          </a:prstGeom>
          <a:ln>
            <a:solidFill>
              <a:schemeClr val="accent1"/>
            </a:solidFill>
          </a:ln>
        </p:spPr>
        <p:txBody>
          <a:bodyPr wrap="square">
            <a:spAutoFit/>
          </a:bodyPr>
          <a:lstStyle/>
          <a:p>
            <a:r>
              <a:rPr lang="en-US" sz="2000" dirty="0" smtClean="0">
                <a:solidFill>
                  <a:schemeClr val="accent1"/>
                </a:solidFill>
                <a:latin typeface="Arial Narrow" panose="020B0606020202030204" pitchFamily="34" charset="0"/>
              </a:rPr>
              <a:t>from </a:t>
            </a:r>
            <a:r>
              <a:rPr lang="en-US" sz="2000" dirty="0">
                <a:solidFill>
                  <a:schemeClr val="accent1"/>
                </a:solidFill>
                <a:latin typeface="Arial Narrow" panose="020B0606020202030204" pitchFamily="34" charset="0"/>
              </a:rPr>
              <a:t>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days = range(7)  </a:t>
            </a:r>
            <a:r>
              <a:rPr lang="en-US" sz="2000" dirty="0">
                <a:solidFill>
                  <a:srgbClr val="FF0000"/>
                </a:solidFill>
                <a:latin typeface="Arial Narrow" panose="020B0606020202030204" pitchFamily="34" charset="0"/>
              </a:rPr>
              <a:t># </a:t>
            </a:r>
            <a:r>
              <a:rPr lang="en-US" dirty="0">
                <a:solidFill>
                  <a:srgbClr val="FF0000"/>
                </a:solidFill>
                <a:latin typeface="Arial Narrow" panose="020B0606020202030204" pitchFamily="34" charset="0"/>
              </a:rPr>
              <a:t>days = [0, 1, 2, 3, 4,5, 6]</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money_spent</a:t>
            </a:r>
            <a:r>
              <a:rPr lang="en-US" sz="2000" dirty="0">
                <a:solidFill>
                  <a:schemeClr val="accent1"/>
                </a:solidFill>
                <a:latin typeface="Arial Narrow" panose="020B0606020202030204" pitchFamily="34" charset="0"/>
              </a:rPr>
              <a:t> = [10, 12, 12, 10, 14, 22, 24]</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(days, </a:t>
            </a:r>
            <a:r>
              <a:rPr lang="en-US" sz="2000" dirty="0" err="1">
                <a:solidFill>
                  <a:schemeClr val="accent1"/>
                </a:solidFill>
                <a:latin typeface="Arial Narrow" panose="020B0606020202030204" pitchFamily="34" charset="0"/>
              </a:rPr>
              <a:t>money_spent</a:t>
            </a:r>
            <a:r>
              <a:rPr lang="en-US" sz="2000" dirty="0">
                <a:solidFill>
                  <a:schemeClr val="accent1"/>
                </a:solidFill>
                <a:latin typeface="Arial Narrow" panose="020B0606020202030204" pitchFamily="34" charset="0"/>
              </a:rPr>
              <a:t>)</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8" name="Picture 7">
            <a:extLst>
              <a:ext uri="{FF2B5EF4-FFF2-40B4-BE49-F238E27FC236}">
                <a16:creationId xmlns:a16="http://schemas.microsoft.com/office/drawing/2014/main" id="{8BBAEA76-CAC8-493F-ACE3-60C2488A8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6541" y="3005148"/>
            <a:ext cx="3795459" cy="2862322"/>
          </a:xfrm>
          <a:prstGeom prst="rect">
            <a:avLst/>
          </a:prstGeom>
        </p:spPr>
      </p:pic>
    </p:spTree>
    <p:extLst>
      <p:ext uri="{BB962C8B-B14F-4D97-AF65-F5344CB8AC3E}">
        <p14:creationId xmlns:p14="http://schemas.microsoft.com/office/powerpoint/2010/main" val="18072299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03131CA-8611-401B-9309-64EFDBF9F704}"/>
              </a:ext>
            </a:extLst>
          </p:cNvPr>
          <p:cNvSpPr>
            <a:spLocks noGrp="1"/>
          </p:cNvSpPr>
          <p:nvPr>
            <p:ph idx="1"/>
          </p:nvPr>
        </p:nvSpPr>
        <p:spPr>
          <a:xfrm>
            <a:off x="444664" y="2098568"/>
            <a:ext cx="11054609" cy="4394307"/>
          </a:xfrm>
        </p:spPr>
        <p:txBody>
          <a:bodyPr>
            <a:normAutofit/>
          </a:bodyPr>
          <a:lstStyle/>
          <a:p>
            <a:r>
              <a:rPr lang="en-US" sz="2200" dirty="0">
                <a:latin typeface="Arial Narrow" panose="020B0606020202030204" pitchFamily="34" charset="0"/>
              </a:rPr>
              <a:t>Seaborn </a:t>
            </a:r>
            <a:r>
              <a:rPr lang="en-US" sz="2200" dirty="0">
                <a:solidFill>
                  <a:srgbClr val="FF0000"/>
                </a:solidFill>
                <a:latin typeface="Arial Narrow" panose="020B0606020202030204" pitchFamily="34" charset="0"/>
              </a:rPr>
              <a:t>allows the creation of statistical graphics </a:t>
            </a:r>
            <a:r>
              <a:rPr lang="en-US" sz="2200" dirty="0">
                <a:latin typeface="Arial Narrow" panose="020B0606020202030204" pitchFamily="34" charset="0"/>
              </a:rPr>
              <a:t>through the following functionalities:</a:t>
            </a:r>
          </a:p>
          <a:p>
            <a:endParaRPr lang="en-US" sz="2200" dirty="0">
              <a:latin typeface="Arial Narrow" panose="020B0606020202030204" pitchFamily="34" charset="0"/>
            </a:endParaRPr>
          </a:p>
          <a:p>
            <a:pPr lvl="1"/>
            <a:r>
              <a:rPr lang="en-US" sz="1800" dirty="0" smtClean="0">
                <a:solidFill>
                  <a:schemeClr val="accent1"/>
                </a:solidFill>
                <a:latin typeface="Arial Narrow" panose="020B0606020202030204" pitchFamily="34" charset="0"/>
              </a:rPr>
              <a:t>   Allow </a:t>
            </a:r>
            <a:r>
              <a:rPr lang="en-US" sz="1800" dirty="0">
                <a:solidFill>
                  <a:schemeClr val="accent1"/>
                </a:solidFill>
                <a:latin typeface="Arial Narrow" panose="020B0606020202030204" pitchFamily="34" charset="0"/>
              </a:rPr>
              <a:t>comparison between multiple variables of multiple datasets</a:t>
            </a:r>
          </a:p>
          <a:p>
            <a:pPr lvl="1"/>
            <a:endParaRPr lang="en-US" sz="1800" dirty="0">
              <a:latin typeface="Arial Narrow" panose="020B0606020202030204" pitchFamily="34" charset="0"/>
            </a:endParaRPr>
          </a:p>
          <a:p>
            <a:pPr lvl="1"/>
            <a:r>
              <a:rPr lang="en-US" sz="1800" dirty="0">
                <a:solidFill>
                  <a:schemeClr val="accent1"/>
                </a:solidFill>
                <a:latin typeface="Arial Narrow" panose="020B0606020202030204" pitchFamily="34" charset="0"/>
              </a:rPr>
              <a:t>    Supports multi-plot grids </a:t>
            </a:r>
            <a:r>
              <a:rPr lang="en-US" sz="1800" dirty="0">
                <a:latin typeface="Arial Narrow" panose="020B0606020202030204" pitchFamily="34" charset="0"/>
              </a:rPr>
              <a:t>that in turn ease building complex visualizations</a:t>
            </a:r>
          </a:p>
          <a:p>
            <a:pPr lvl="1"/>
            <a:endParaRPr lang="en-US" sz="1800" dirty="0">
              <a:latin typeface="Arial Narrow" panose="020B0606020202030204" pitchFamily="34" charset="0"/>
            </a:endParaRPr>
          </a:p>
          <a:p>
            <a:pPr lvl="1"/>
            <a:r>
              <a:rPr lang="en-US" sz="1800" dirty="0">
                <a:latin typeface="Arial Narrow" panose="020B0606020202030204" pitchFamily="34" charset="0"/>
              </a:rPr>
              <a:t>    </a:t>
            </a:r>
            <a:r>
              <a:rPr lang="en-US" sz="1800" dirty="0">
                <a:solidFill>
                  <a:schemeClr val="accent1"/>
                </a:solidFill>
                <a:latin typeface="Arial Narrow" panose="020B0606020202030204" pitchFamily="34" charset="0"/>
              </a:rPr>
              <a:t>Univariate and bivariate visualizations </a:t>
            </a:r>
            <a:r>
              <a:rPr lang="en-US" sz="1800" dirty="0">
                <a:latin typeface="Arial Narrow" panose="020B0606020202030204" pitchFamily="34" charset="0"/>
              </a:rPr>
              <a:t>available to compare between subsets of data</a:t>
            </a:r>
          </a:p>
          <a:p>
            <a:pPr lvl="1"/>
            <a:endParaRPr lang="en-US" sz="1800" dirty="0">
              <a:latin typeface="Arial Narrow" panose="020B0606020202030204" pitchFamily="34" charset="0"/>
            </a:endParaRPr>
          </a:p>
          <a:p>
            <a:pPr lvl="1"/>
            <a:r>
              <a:rPr lang="en-US" sz="1800" dirty="0">
                <a:latin typeface="Arial Narrow" panose="020B0606020202030204" pitchFamily="34" charset="0"/>
              </a:rPr>
              <a:t>    Availability of different </a:t>
            </a:r>
            <a:r>
              <a:rPr lang="en-US" sz="1800" dirty="0">
                <a:solidFill>
                  <a:schemeClr val="accent1"/>
                </a:solidFill>
                <a:latin typeface="Arial Narrow" panose="020B0606020202030204" pitchFamily="34" charset="0"/>
              </a:rPr>
              <a:t>color palettes </a:t>
            </a:r>
            <a:r>
              <a:rPr lang="en-US" sz="1800" dirty="0">
                <a:latin typeface="Arial Narrow" panose="020B0606020202030204" pitchFamily="34" charset="0"/>
              </a:rPr>
              <a:t>to reveal various kinds of patterns</a:t>
            </a:r>
          </a:p>
          <a:p>
            <a:pPr lvl="1"/>
            <a:endParaRPr lang="en-US" sz="1800" dirty="0">
              <a:latin typeface="Arial Narrow" panose="020B0606020202030204" pitchFamily="34" charset="0"/>
            </a:endParaRPr>
          </a:p>
          <a:p>
            <a:pPr lvl="1"/>
            <a:r>
              <a:rPr lang="en-US" sz="1800" dirty="0">
                <a:latin typeface="Arial Narrow" panose="020B0606020202030204" pitchFamily="34" charset="0"/>
              </a:rPr>
              <a:t>    </a:t>
            </a:r>
            <a:r>
              <a:rPr lang="en-US" sz="1800" dirty="0">
                <a:solidFill>
                  <a:schemeClr val="accent1"/>
                </a:solidFill>
                <a:latin typeface="Arial Narrow" panose="020B0606020202030204" pitchFamily="34" charset="0"/>
              </a:rPr>
              <a:t>Estimates and plots linear regression </a:t>
            </a:r>
            <a:r>
              <a:rPr lang="en-US" sz="1800" dirty="0">
                <a:latin typeface="Arial Narrow" panose="020B0606020202030204" pitchFamily="34" charset="0"/>
              </a:rPr>
              <a:t>automatically</a:t>
            </a:r>
          </a:p>
        </p:txBody>
      </p:sp>
      <p:sp>
        <p:nvSpPr>
          <p:cNvPr id="5" name="Title 1">
            <a:extLst>
              <a:ext uri="{FF2B5EF4-FFF2-40B4-BE49-F238E27FC236}">
                <a16:creationId xmlns:a16="http://schemas.microsoft.com/office/drawing/2014/main" id="{AEE985BA-1174-4A6D-B269-08922F793D00}"/>
              </a:ext>
            </a:extLst>
          </p:cNvPr>
          <p:cNvSpPr>
            <a:spLocks noGrp="1"/>
          </p:cNvSpPr>
          <p:nvPr>
            <p:ph type="title"/>
          </p:nvPr>
        </p:nvSpPr>
        <p:spPr>
          <a:xfrm>
            <a:off x="714168" y="365125"/>
            <a:ext cx="9219541" cy="1325563"/>
          </a:xfrm>
        </p:spPr>
        <p:txBody>
          <a:bodyPr>
            <a:noAutofit/>
          </a:bodyPr>
          <a:lstStyle/>
          <a:p>
            <a:pPr algn="ctr">
              <a:lnSpc>
                <a:spcPct val="150000"/>
              </a:lnSpc>
            </a:pPr>
            <a:r>
              <a:rPr lang="en-US" sz="2800" b="1" dirty="0">
                <a:solidFill>
                  <a:srgbClr val="FF0000"/>
                </a:solidFill>
                <a:latin typeface="Arial Narrow" panose="020B0606020202030204" pitchFamily="34" charset="0"/>
              </a:rPr>
              <a:t>Seaborn</a:t>
            </a:r>
          </a:p>
        </p:txBody>
      </p:sp>
    </p:spTree>
    <p:extLst>
      <p:ext uri="{BB962C8B-B14F-4D97-AF65-F5344CB8AC3E}">
        <p14:creationId xmlns:p14="http://schemas.microsoft.com/office/powerpoint/2010/main" val="9956564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Seaborn to visualize a Pandas </a:t>
            </a:r>
            <a:r>
              <a:rPr lang="en-US" sz="3200" dirty="0" err="1">
                <a:solidFill>
                  <a:srgbClr val="FF0000"/>
                </a:solidFill>
              </a:rPr>
              <a:t>DataFrame</a:t>
            </a:r>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pPr>
              <a:lnSpc>
                <a:spcPct val="200000"/>
              </a:lnSpc>
            </a:pPr>
            <a:r>
              <a:rPr lang="en-US" sz="2200" dirty="0" err="1">
                <a:solidFill>
                  <a:schemeClr val="accent1"/>
                </a:solidFill>
                <a:latin typeface="Arial Narrow" panose="020B0606020202030204" pitchFamily="34" charset="0"/>
              </a:rPr>
              <a:t>DataFrames</a:t>
            </a:r>
            <a:r>
              <a:rPr lang="en-US" sz="2200" dirty="0">
                <a:latin typeface="Arial Narrow" panose="020B0606020202030204" pitchFamily="34" charset="0"/>
              </a:rPr>
              <a:t> contain data structured into rows and columns. </a:t>
            </a:r>
          </a:p>
          <a:p>
            <a:pPr>
              <a:lnSpc>
                <a:spcPct val="200000"/>
              </a:lnSpc>
            </a:pPr>
            <a:r>
              <a:rPr lang="en-US" sz="2200" dirty="0">
                <a:latin typeface="Arial Narrow" panose="020B0606020202030204" pitchFamily="34" charset="0"/>
              </a:rPr>
              <a:t>You can create a </a:t>
            </a:r>
            <a:r>
              <a:rPr lang="en-US" sz="2200" dirty="0" err="1">
                <a:solidFill>
                  <a:schemeClr val="accent1"/>
                </a:solidFill>
                <a:latin typeface="Arial Narrow" panose="020B0606020202030204" pitchFamily="34" charset="0"/>
              </a:rPr>
              <a:t>DataFrame</a:t>
            </a:r>
            <a:r>
              <a:rPr lang="en-US" sz="2200" dirty="0">
                <a:latin typeface="Arial Narrow" panose="020B0606020202030204" pitchFamily="34" charset="0"/>
              </a:rPr>
              <a:t> from a local CSV file (CSV files store data in a tabular format).</a:t>
            </a:r>
          </a:p>
          <a:p>
            <a:pPr>
              <a:lnSpc>
                <a:spcPct val="200000"/>
              </a:lnSpc>
            </a:pPr>
            <a:r>
              <a:rPr lang="en-US" sz="2200" dirty="0">
                <a:latin typeface="Arial Narrow" panose="020B0606020202030204" pitchFamily="34" charset="0"/>
              </a:rPr>
              <a:t>To create a </a:t>
            </a:r>
            <a:r>
              <a:rPr lang="en-US" sz="2200" dirty="0" err="1">
                <a:solidFill>
                  <a:schemeClr val="accent1"/>
                </a:solidFill>
                <a:latin typeface="Arial Narrow" panose="020B0606020202030204" pitchFamily="34" charset="0"/>
              </a:rPr>
              <a:t>DataFrame</a:t>
            </a:r>
            <a:r>
              <a:rPr lang="en-US" sz="2200" dirty="0">
                <a:latin typeface="Arial Narrow" panose="020B0606020202030204" pitchFamily="34" charset="0"/>
              </a:rPr>
              <a:t> from a local CSV file you would use the syntax:</a:t>
            </a:r>
          </a:p>
          <a:p>
            <a:pPr marL="0" indent="0" algn="ctr">
              <a:lnSpc>
                <a:spcPct val="200000"/>
              </a:lnSpc>
              <a:buNone/>
            </a:pPr>
            <a:r>
              <a:rPr lang="en-US" sz="2200" dirty="0">
                <a:solidFill>
                  <a:schemeClr val="accent1"/>
                </a:solidFill>
                <a:latin typeface="Arial Narrow" panose="020B0606020202030204" pitchFamily="34" charset="0"/>
              </a:rPr>
              <a:t>df = </a:t>
            </a:r>
            <a:r>
              <a:rPr lang="en-US" sz="2200" dirty="0" err="1">
                <a:solidFill>
                  <a:schemeClr val="accent1"/>
                </a:solidFill>
                <a:latin typeface="Arial Narrow" panose="020B0606020202030204" pitchFamily="34" charset="0"/>
              </a:rPr>
              <a:t>pd.read_csv</a:t>
            </a:r>
            <a:r>
              <a:rPr lang="en-US" sz="2200" dirty="0">
                <a:solidFill>
                  <a:schemeClr val="accent1"/>
                </a:solidFill>
                <a:latin typeface="Arial Narrow" panose="020B0606020202030204" pitchFamily="34" charset="0"/>
              </a:rPr>
              <a:t>('file_name.csv')</a:t>
            </a:r>
          </a:p>
          <a:p>
            <a:pPr>
              <a:lnSpc>
                <a:spcPct val="200000"/>
              </a:lnSpc>
            </a:pPr>
            <a:r>
              <a:rPr lang="en-US" sz="2200" dirty="0">
                <a:latin typeface="Arial Narrow" panose="020B0606020202030204" pitchFamily="34" charset="0"/>
              </a:rPr>
              <a:t>The code creates a </a:t>
            </a:r>
            <a:r>
              <a:rPr lang="en-US" sz="2200" dirty="0" err="1">
                <a:solidFill>
                  <a:schemeClr val="accent1"/>
                </a:solidFill>
                <a:latin typeface="Arial Narrow" panose="020B0606020202030204" pitchFamily="34" charset="0"/>
              </a:rPr>
              <a:t>DataFrame</a:t>
            </a:r>
            <a:r>
              <a:rPr lang="en-US" sz="2200" dirty="0">
                <a:latin typeface="Arial Narrow" panose="020B0606020202030204" pitchFamily="34" charset="0"/>
              </a:rPr>
              <a:t> saved to a variable named df. </a:t>
            </a:r>
          </a:p>
          <a:p>
            <a:pPr>
              <a:lnSpc>
                <a:spcPct val="200000"/>
              </a:lnSpc>
            </a:pPr>
            <a:r>
              <a:rPr lang="en-US" sz="2200" dirty="0">
                <a:latin typeface="Arial Narrow" panose="020B0606020202030204" pitchFamily="34" charset="0"/>
              </a:rPr>
              <a:t>The </a:t>
            </a:r>
            <a:r>
              <a:rPr lang="en-US" sz="2200" dirty="0">
                <a:solidFill>
                  <a:schemeClr val="accent1"/>
                </a:solidFill>
                <a:latin typeface="Arial Narrow" panose="020B0606020202030204" pitchFamily="34" charset="0"/>
              </a:rPr>
              <a:t>data</a:t>
            </a:r>
            <a:r>
              <a:rPr lang="en-US" sz="2200" dirty="0">
                <a:latin typeface="Arial Narrow" panose="020B0606020202030204" pitchFamily="34" charset="0"/>
              </a:rPr>
              <a:t> inside of the df </a:t>
            </a:r>
            <a:r>
              <a:rPr lang="en-US" sz="2200" dirty="0" err="1">
                <a:latin typeface="Arial Narrow" panose="020B0606020202030204" pitchFamily="34" charset="0"/>
              </a:rPr>
              <a:t>DataFrame</a:t>
            </a:r>
            <a:r>
              <a:rPr lang="en-US" sz="2200" dirty="0">
                <a:latin typeface="Arial Narrow" panose="020B0606020202030204" pitchFamily="34" charset="0"/>
              </a:rPr>
              <a:t> </a:t>
            </a:r>
            <a:r>
              <a:rPr lang="en-US" sz="2200" dirty="0">
                <a:solidFill>
                  <a:schemeClr val="accent1"/>
                </a:solidFill>
                <a:latin typeface="Arial Narrow" panose="020B0606020202030204" pitchFamily="34" charset="0"/>
              </a:rPr>
              <a:t>comes from the data in the local CSV file </a:t>
            </a:r>
            <a:r>
              <a:rPr lang="en-US" sz="2200" dirty="0">
                <a:latin typeface="Arial Narrow" panose="020B0606020202030204" pitchFamily="34" charset="0"/>
              </a:rPr>
              <a:t>named file_name.csv.</a:t>
            </a:r>
          </a:p>
          <a:p>
            <a:endParaRPr lang="en-US" sz="2200" dirty="0">
              <a:latin typeface="Arial Narrow" panose="020B0606020202030204" pitchFamily="34" charset="0"/>
            </a:endParaRPr>
          </a:p>
        </p:txBody>
      </p:sp>
    </p:spTree>
    <p:extLst>
      <p:ext uri="{BB962C8B-B14F-4D97-AF65-F5344CB8AC3E}">
        <p14:creationId xmlns:p14="http://schemas.microsoft.com/office/powerpoint/2010/main" val="38712996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458520" y="392834"/>
            <a:ext cx="4584279" cy="839561"/>
          </a:xfrm>
        </p:spPr>
        <p:txBody>
          <a:bodyPr>
            <a:normAutofit fontScale="90000"/>
          </a:bodyPr>
          <a:lstStyle/>
          <a:p>
            <a:r>
              <a:rPr lang="en-US" sz="3200" dirty="0">
                <a:solidFill>
                  <a:srgbClr val="FF0000"/>
                </a:solidFill>
              </a:rPr>
              <a:t>Seaborn to visualize a Pandas </a:t>
            </a:r>
            <a:r>
              <a:rPr lang="en-US" sz="3200" dirty="0" err="1">
                <a:solidFill>
                  <a:srgbClr val="FF0000"/>
                </a:solidFill>
              </a:rPr>
              <a:t>DataFrame</a:t>
            </a:r>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458520" y="1569811"/>
            <a:ext cx="4432135" cy="4288312"/>
          </a:xfrm>
          <a:ln>
            <a:solidFill>
              <a:schemeClr val="accent1">
                <a:lumMod val="40000"/>
                <a:lumOff val="60000"/>
              </a:schemeClr>
            </a:solidFill>
          </a:ln>
        </p:spPr>
        <p:txBody>
          <a:bodyPr>
            <a:normAutofit/>
          </a:bodyPr>
          <a:lstStyle/>
          <a:p>
            <a:pPr marL="0" indent="0">
              <a:buNone/>
            </a:pPr>
            <a:r>
              <a:rPr lang="en-US" sz="2200" dirty="0">
                <a:solidFill>
                  <a:schemeClr val="accent1"/>
                </a:solidFill>
                <a:latin typeface="Arial Narrow" panose="020B0606020202030204" pitchFamily="34" charset="0"/>
              </a:rPr>
              <a:t>import warnings</a:t>
            </a:r>
          </a:p>
          <a:p>
            <a:pPr marL="0" indent="0">
              <a:buNone/>
            </a:pPr>
            <a:r>
              <a:rPr lang="en-US" sz="2200" dirty="0" err="1">
                <a:solidFill>
                  <a:schemeClr val="accent1"/>
                </a:solidFill>
                <a:latin typeface="Arial Narrow" panose="020B0606020202030204" pitchFamily="34" charset="0"/>
              </a:rPr>
              <a:t>warnings.filterwarnings</a:t>
            </a:r>
            <a:r>
              <a:rPr lang="en-US" sz="2200" dirty="0">
                <a:solidFill>
                  <a:schemeClr val="accent1"/>
                </a:solidFill>
                <a:latin typeface="Arial Narrow" panose="020B0606020202030204" pitchFamily="34" charset="0"/>
              </a:rPr>
              <a:t>('ignore')</a:t>
            </a:r>
          </a:p>
          <a:p>
            <a:pPr marL="0" indent="0">
              <a:buNone/>
            </a:pPr>
            <a:r>
              <a:rPr lang="en-US" sz="2200" dirty="0">
                <a:solidFill>
                  <a:schemeClr val="accent1"/>
                </a:solidFill>
                <a:latin typeface="Arial Narrow" panose="020B0606020202030204" pitchFamily="34" charset="0"/>
              </a:rPr>
              <a:t>import pandas as pd</a:t>
            </a:r>
          </a:p>
          <a:p>
            <a:pPr marL="0" indent="0">
              <a:buNone/>
            </a:pPr>
            <a:r>
              <a:rPr lang="en-US" sz="2200" dirty="0">
                <a:solidFill>
                  <a:schemeClr val="accent1"/>
                </a:solidFill>
                <a:latin typeface="Arial Narrow" panose="020B0606020202030204" pitchFamily="34" charset="0"/>
              </a:rPr>
              <a:t>from matplotlib import </a:t>
            </a:r>
            <a:r>
              <a:rPr lang="en-US" sz="2200" dirty="0" err="1">
                <a:solidFill>
                  <a:schemeClr val="accent1"/>
                </a:solidFill>
                <a:latin typeface="Arial Narrow" panose="020B0606020202030204" pitchFamily="34" charset="0"/>
              </a:rPr>
              <a:t>pyplot</a:t>
            </a:r>
            <a:r>
              <a:rPr lang="en-US" sz="2200" dirty="0">
                <a:solidFill>
                  <a:schemeClr val="accent1"/>
                </a:solidFill>
                <a:latin typeface="Arial Narrow" panose="020B0606020202030204" pitchFamily="34" charset="0"/>
              </a:rPr>
              <a:t> as </a:t>
            </a:r>
            <a:r>
              <a:rPr lang="en-US" sz="2200" dirty="0" err="1">
                <a:solidFill>
                  <a:schemeClr val="accent1"/>
                </a:solidFill>
                <a:latin typeface="Arial Narrow" panose="020B0606020202030204" pitchFamily="34" charset="0"/>
              </a:rPr>
              <a:t>plt</a:t>
            </a:r>
            <a:endParaRPr lang="en-US" sz="2200" dirty="0">
              <a:solidFill>
                <a:schemeClr val="accent1"/>
              </a:solidFill>
              <a:latin typeface="Arial Narrow" panose="020B0606020202030204" pitchFamily="34" charset="0"/>
            </a:endParaRPr>
          </a:p>
          <a:p>
            <a:pPr marL="0" indent="0">
              <a:buNone/>
            </a:pPr>
            <a:r>
              <a:rPr lang="en-US" sz="2200" dirty="0">
                <a:solidFill>
                  <a:schemeClr val="accent1"/>
                </a:solidFill>
                <a:latin typeface="Arial Narrow" panose="020B0606020202030204" pitchFamily="34" charset="0"/>
              </a:rPr>
              <a:t>import seaborn as </a:t>
            </a:r>
            <a:r>
              <a:rPr lang="en-US" sz="2200" dirty="0" err="1">
                <a:solidFill>
                  <a:schemeClr val="accent1"/>
                </a:solidFill>
                <a:latin typeface="Arial Narrow" panose="020B0606020202030204" pitchFamily="34" charset="0"/>
              </a:rPr>
              <a:t>sns</a:t>
            </a:r>
            <a:endParaRPr lang="en-US" sz="2200" dirty="0">
              <a:solidFill>
                <a:schemeClr val="accent1"/>
              </a:solidFill>
              <a:latin typeface="Arial Narrow" panose="020B0606020202030204" pitchFamily="34" charset="0"/>
            </a:endParaRPr>
          </a:p>
          <a:p>
            <a:pPr marL="0" indent="0">
              <a:buNone/>
            </a:pPr>
            <a:endParaRPr lang="en-US" sz="2200" dirty="0">
              <a:solidFill>
                <a:schemeClr val="accent1"/>
              </a:solidFill>
              <a:latin typeface="Arial Narrow" panose="020B0606020202030204" pitchFamily="34" charset="0"/>
            </a:endParaRPr>
          </a:p>
          <a:p>
            <a:pPr marL="0" indent="0">
              <a:buNone/>
            </a:pPr>
            <a:r>
              <a:rPr lang="en-US" sz="2200" dirty="0">
                <a:solidFill>
                  <a:schemeClr val="accent1"/>
                </a:solidFill>
                <a:latin typeface="Arial Narrow" panose="020B0606020202030204" pitchFamily="34" charset="0"/>
              </a:rPr>
              <a:t>df = </a:t>
            </a:r>
            <a:r>
              <a:rPr lang="en-US" sz="2200" dirty="0" err="1">
                <a:solidFill>
                  <a:schemeClr val="accent1"/>
                </a:solidFill>
                <a:latin typeface="Arial Narrow" panose="020B0606020202030204" pitchFamily="34" charset="0"/>
              </a:rPr>
              <a:t>pd.read_csv</a:t>
            </a:r>
            <a:r>
              <a:rPr lang="en-US" sz="2200" dirty="0">
                <a:solidFill>
                  <a:schemeClr val="accent1"/>
                </a:solidFill>
                <a:latin typeface="Arial Narrow" panose="020B0606020202030204" pitchFamily="34" charset="0"/>
              </a:rPr>
              <a:t>('survey.csv')</a:t>
            </a:r>
          </a:p>
          <a:p>
            <a:pPr marL="0" indent="0">
              <a:buNone/>
            </a:pPr>
            <a:endParaRPr lang="en-US" sz="2200" dirty="0">
              <a:solidFill>
                <a:schemeClr val="accent1"/>
              </a:solidFill>
              <a:latin typeface="Arial Narrow" panose="020B0606020202030204" pitchFamily="34" charset="0"/>
            </a:endParaRPr>
          </a:p>
          <a:p>
            <a:pPr marL="0" indent="0">
              <a:buNone/>
            </a:pPr>
            <a:r>
              <a:rPr lang="en-US" sz="2200" dirty="0">
                <a:solidFill>
                  <a:schemeClr val="accent1"/>
                </a:solidFill>
                <a:latin typeface="Arial Narrow" panose="020B0606020202030204" pitchFamily="34" charset="0"/>
              </a:rPr>
              <a:t>print(</a:t>
            </a:r>
            <a:r>
              <a:rPr lang="en-US" sz="2200" dirty="0" err="1">
                <a:solidFill>
                  <a:schemeClr val="accent1"/>
                </a:solidFill>
                <a:latin typeface="Arial Narrow" panose="020B0606020202030204" pitchFamily="34" charset="0"/>
              </a:rPr>
              <a:t>df.head</a:t>
            </a:r>
            <a:r>
              <a:rPr lang="en-US" sz="2200" dirty="0">
                <a:solidFill>
                  <a:schemeClr val="accent1"/>
                </a:solidFill>
                <a:latin typeface="Arial Narrow" panose="020B0606020202030204" pitchFamily="34" charset="0"/>
              </a:rPr>
              <a:t>())</a:t>
            </a:r>
          </a:p>
          <a:p>
            <a:endParaRPr lang="en-US" sz="2200" dirty="0">
              <a:latin typeface="Arial Narrow" panose="020B0606020202030204" pitchFamily="34" charset="0"/>
            </a:endParaRPr>
          </a:p>
        </p:txBody>
      </p:sp>
      <p:pic>
        <p:nvPicPr>
          <p:cNvPr id="5" name="Picture 4">
            <a:extLst>
              <a:ext uri="{FF2B5EF4-FFF2-40B4-BE49-F238E27FC236}">
                <a16:creationId xmlns:a16="http://schemas.microsoft.com/office/drawing/2014/main" id="{0AC6A247-B3B3-4E01-ABA8-D85640E78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908" y="0"/>
            <a:ext cx="6969092" cy="6569820"/>
          </a:xfrm>
          <a:prstGeom prst="rect">
            <a:avLst/>
          </a:prstGeom>
        </p:spPr>
      </p:pic>
    </p:spTree>
    <p:extLst>
      <p:ext uri="{BB962C8B-B14F-4D97-AF65-F5344CB8AC3E}">
        <p14:creationId xmlns:p14="http://schemas.microsoft.com/office/powerpoint/2010/main" val="28933411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222993" y="0"/>
            <a:ext cx="10715171" cy="839561"/>
          </a:xfrm>
        </p:spPr>
        <p:txBody>
          <a:bodyPr>
            <a:normAutofit/>
          </a:bodyPr>
          <a:lstStyle/>
          <a:p>
            <a:r>
              <a:rPr lang="en-US" sz="3200" dirty="0">
                <a:solidFill>
                  <a:srgbClr val="FF0000"/>
                </a:solidFill>
              </a:rPr>
              <a:t>Plotting Bars with </a:t>
            </a:r>
            <a:r>
              <a:rPr lang="en-US" sz="3200" dirty="0" err="1">
                <a:solidFill>
                  <a:srgbClr val="FF0000"/>
                </a:solidFill>
              </a:rPr>
              <a:t>Matplotlab</a:t>
            </a:r>
            <a:r>
              <a:rPr lang="en-US" sz="3200" dirty="0">
                <a:solidFill>
                  <a:srgbClr val="FF0000"/>
                </a:solidFill>
              </a:rPr>
              <a:t> vs Seaborn</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222992" y="839561"/>
            <a:ext cx="7781309" cy="1626548"/>
          </a:xfrm>
        </p:spPr>
        <p:txBody>
          <a:bodyPr>
            <a:normAutofit/>
          </a:bodyPr>
          <a:lstStyle/>
          <a:p>
            <a:pPr marL="0" indent="0" algn="just">
              <a:buNone/>
            </a:pPr>
            <a:r>
              <a:rPr lang="en-US" sz="2200" dirty="0">
                <a:latin typeface="Arial Narrow" panose="020B0606020202030204" pitchFamily="34" charset="0"/>
              </a:rPr>
              <a:t>Problem: </a:t>
            </a:r>
            <a:r>
              <a:rPr lang="en-US" sz="2000" dirty="0">
                <a:latin typeface="Arial Narrow" panose="020B0606020202030204" pitchFamily="34" charset="0"/>
              </a:rPr>
              <a:t>Suppose we are analyzing data from a survey: we asked 1,000 patients at a hospital how satisfied they were with their experience. Their response was measured on a scale of 1 - 10, with 1 being extremely unsatisfied, and 10 being extremely satisfied. We have summarized that data in a CSV file called results.csv.</a:t>
            </a:r>
            <a:endParaRPr lang="en-US" sz="2200" dirty="0">
              <a:latin typeface="Arial Narrow" panose="020B0606020202030204" pitchFamily="34" charset="0"/>
            </a:endParaRPr>
          </a:p>
        </p:txBody>
      </p:sp>
      <p:sp>
        <p:nvSpPr>
          <p:cNvPr id="4" name="Rectangle 3">
            <a:extLst>
              <a:ext uri="{FF2B5EF4-FFF2-40B4-BE49-F238E27FC236}">
                <a16:creationId xmlns:a16="http://schemas.microsoft.com/office/drawing/2014/main" id="{511FB3BC-8CD1-413A-AF92-5F9D2E94D119}"/>
              </a:ext>
            </a:extLst>
          </p:cNvPr>
          <p:cNvSpPr/>
          <p:nvPr/>
        </p:nvSpPr>
        <p:spPr>
          <a:xfrm>
            <a:off x="638629" y="2579639"/>
            <a:ext cx="6177807" cy="3583097"/>
          </a:xfrm>
          <a:prstGeom prst="rect">
            <a:avLst/>
          </a:prstGeom>
          <a:ln>
            <a:solidFill>
              <a:schemeClr val="accent1">
                <a:lumMod val="40000"/>
                <a:lumOff val="60000"/>
              </a:schemeClr>
            </a:solidFill>
          </a:ln>
        </p:spPr>
        <p:txBody>
          <a:bodyPr wrap="square">
            <a:spAutoFit/>
          </a:bodyPr>
          <a:lstStyle/>
          <a:p>
            <a:pPr>
              <a:lnSpc>
                <a:spcPct val="150000"/>
              </a:lnSpc>
            </a:pPr>
            <a:r>
              <a:rPr lang="en-US" sz="2200" dirty="0">
                <a:solidFill>
                  <a:schemeClr val="accent1"/>
                </a:solidFill>
                <a:latin typeface="Arial Narrow" panose="020B0606020202030204" pitchFamily="34" charset="0"/>
              </a:rPr>
              <a:t>df = </a:t>
            </a:r>
            <a:r>
              <a:rPr lang="en-US" sz="2200" dirty="0" err="1">
                <a:solidFill>
                  <a:schemeClr val="accent1"/>
                </a:solidFill>
                <a:latin typeface="Arial Narrow" panose="020B0606020202030204" pitchFamily="34" charset="0"/>
              </a:rPr>
              <a:t>pd.read_csv</a:t>
            </a:r>
            <a:r>
              <a:rPr lang="en-US" sz="2200" dirty="0">
                <a:solidFill>
                  <a:schemeClr val="accent1"/>
                </a:solidFill>
                <a:latin typeface="Arial Narrow" panose="020B0606020202030204" pitchFamily="34" charset="0"/>
              </a:rPr>
              <a:t>("results.csv")</a:t>
            </a:r>
          </a:p>
          <a:p>
            <a:pPr>
              <a:lnSpc>
                <a:spcPct val="150000"/>
              </a:lnSpc>
            </a:pPr>
            <a:r>
              <a:rPr lang="en-US" sz="2200" dirty="0">
                <a:solidFill>
                  <a:schemeClr val="accent1"/>
                </a:solidFill>
                <a:latin typeface="Arial Narrow" panose="020B0606020202030204" pitchFamily="34" charset="0"/>
              </a:rPr>
              <a:t>ax = </a:t>
            </a:r>
            <a:r>
              <a:rPr lang="en-US" sz="2200" dirty="0" err="1">
                <a:solidFill>
                  <a:schemeClr val="accent1"/>
                </a:solidFill>
                <a:latin typeface="Arial Narrow" panose="020B0606020202030204" pitchFamily="34" charset="0"/>
              </a:rPr>
              <a:t>plt.subplot</a:t>
            </a:r>
            <a:r>
              <a:rPr lang="en-US" sz="2200" dirty="0">
                <a:solidFill>
                  <a:schemeClr val="accent1"/>
                </a:solidFill>
                <a:latin typeface="Arial Narrow" panose="020B0606020202030204" pitchFamily="34" charset="0"/>
              </a:rPr>
              <a:t>()</a:t>
            </a:r>
          </a:p>
          <a:p>
            <a:pPr>
              <a:lnSpc>
                <a:spcPct val="150000"/>
              </a:lnSpc>
            </a:pPr>
            <a:r>
              <a:rPr lang="en-US" sz="2200" dirty="0" err="1">
                <a:solidFill>
                  <a:schemeClr val="accent1"/>
                </a:solidFill>
                <a:latin typeface="Arial Narrow" panose="020B0606020202030204" pitchFamily="34" charset="0"/>
              </a:rPr>
              <a:t>plt.bar</a:t>
            </a:r>
            <a:r>
              <a:rPr lang="en-US" sz="2200" dirty="0">
                <a:solidFill>
                  <a:schemeClr val="accent1"/>
                </a:solidFill>
                <a:latin typeface="Arial Narrow" panose="020B0606020202030204" pitchFamily="34" charset="0"/>
              </a:rPr>
              <a:t>(range(</a:t>
            </a:r>
            <a:r>
              <a:rPr lang="en-US" sz="2200" dirty="0" err="1">
                <a:solidFill>
                  <a:schemeClr val="accent1"/>
                </a:solidFill>
                <a:latin typeface="Arial Narrow" panose="020B0606020202030204" pitchFamily="34" charset="0"/>
              </a:rPr>
              <a:t>len</a:t>
            </a:r>
            <a:r>
              <a:rPr lang="en-US" sz="2200" dirty="0">
                <a:solidFill>
                  <a:schemeClr val="accent1"/>
                </a:solidFill>
                <a:latin typeface="Arial Narrow" panose="020B0606020202030204" pitchFamily="34" charset="0"/>
              </a:rPr>
              <a:t>(df)), df["Mean Satisfaction"])</a:t>
            </a:r>
          </a:p>
          <a:p>
            <a:pPr>
              <a:lnSpc>
                <a:spcPct val="150000"/>
              </a:lnSpc>
            </a:pPr>
            <a:r>
              <a:rPr lang="en-US" sz="2200" dirty="0" err="1">
                <a:solidFill>
                  <a:schemeClr val="accent1"/>
                </a:solidFill>
                <a:latin typeface="Arial Narrow" panose="020B0606020202030204" pitchFamily="34" charset="0"/>
              </a:rPr>
              <a:t>ax.set_xticks</a:t>
            </a:r>
            <a:r>
              <a:rPr lang="en-US" sz="2200" dirty="0">
                <a:solidFill>
                  <a:schemeClr val="accent1"/>
                </a:solidFill>
                <a:latin typeface="Arial Narrow" panose="020B0606020202030204" pitchFamily="34" charset="0"/>
              </a:rPr>
              <a:t>(range(</a:t>
            </a:r>
            <a:r>
              <a:rPr lang="en-US" sz="2200" dirty="0" err="1">
                <a:solidFill>
                  <a:schemeClr val="accent1"/>
                </a:solidFill>
                <a:latin typeface="Arial Narrow" panose="020B0606020202030204" pitchFamily="34" charset="0"/>
              </a:rPr>
              <a:t>len</a:t>
            </a:r>
            <a:r>
              <a:rPr lang="en-US" sz="2200" dirty="0">
                <a:solidFill>
                  <a:schemeClr val="accent1"/>
                </a:solidFill>
                <a:latin typeface="Arial Narrow" panose="020B0606020202030204" pitchFamily="34" charset="0"/>
              </a:rPr>
              <a:t>(df)))</a:t>
            </a:r>
          </a:p>
          <a:p>
            <a:pPr>
              <a:lnSpc>
                <a:spcPct val="150000"/>
              </a:lnSpc>
            </a:pPr>
            <a:r>
              <a:rPr lang="en-US" sz="2200" dirty="0" err="1">
                <a:solidFill>
                  <a:schemeClr val="accent1"/>
                </a:solidFill>
                <a:latin typeface="Arial Narrow" panose="020B0606020202030204" pitchFamily="34" charset="0"/>
              </a:rPr>
              <a:t>ax.set_xticklabels</a:t>
            </a:r>
            <a:r>
              <a:rPr lang="en-US" sz="2200" dirty="0">
                <a:solidFill>
                  <a:schemeClr val="accent1"/>
                </a:solidFill>
                <a:latin typeface="Arial Narrow" panose="020B0606020202030204" pitchFamily="34" charset="0"/>
              </a:rPr>
              <a:t>(</a:t>
            </a:r>
            <a:r>
              <a:rPr lang="en-US" sz="2200" dirty="0" err="1">
                <a:solidFill>
                  <a:schemeClr val="accent1"/>
                </a:solidFill>
                <a:latin typeface="Arial Narrow" panose="020B0606020202030204" pitchFamily="34" charset="0"/>
              </a:rPr>
              <a:t>df.Gender</a:t>
            </a:r>
            <a:r>
              <a:rPr lang="en-US" sz="2200" dirty="0">
                <a:solidFill>
                  <a:schemeClr val="accent1"/>
                </a:solidFill>
                <a:latin typeface="Arial Narrow" panose="020B0606020202030204" pitchFamily="34" charset="0"/>
              </a:rPr>
              <a:t>)</a:t>
            </a:r>
          </a:p>
          <a:p>
            <a:pPr>
              <a:lnSpc>
                <a:spcPct val="150000"/>
              </a:lnSpc>
            </a:pPr>
            <a:r>
              <a:rPr lang="en-US" sz="2200" dirty="0" err="1">
                <a:solidFill>
                  <a:schemeClr val="accent1"/>
                </a:solidFill>
                <a:latin typeface="Arial Narrow" panose="020B0606020202030204" pitchFamily="34" charset="0"/>
              </a:rPr>
              <a:t>plt.xlabel</a:t>
            </a:r>
            <a:r>
              <a:rPr lang="en-US" sz="2200" dirty="0">
                <a:solidFill>
                  <a:schemeClr val="accent1"/>
                </a:solidFill>
                <a:latin typeface="Arial Narrow" panose="020B0606020202030204" pitchFamily="34" charset="0"/>
              </a:rPr>
              <a:t>("Gender")</a:t>
            </a:r>
          </a:p>
          <a:p>
            <a:pPr>
              <a:lnSpc>
                <a:spcPct val="150000"/>
              </a:lnSpc>
            </a:pPr>
            <a:r>
              <a:rPr lang="en-US" sz="2200" dirty="0" err="1">
                <a:solidFill>
                  <a:schemeClr val="accent1"/>
                </a:solidFill>
                <a:latin typeface="Arial Narrow" panose="020B0606020202030204" pitchFamily="34" charset="0"/>
              </a:rPr>
              <a:t>plt.ylabel</a:t>
            </a:r>
            <a:r>
              <a:rPr lang="en-US" sz="2200" dirty="0">
                <a:solidFill>
                  <a:schemeClr val="accent1"/>
                </a:solidFill>
                <a:latin typeface="Arial Narrow" panose="020B0606020202030204" pitchFamily="34" charset="0"/>
              </a:rPr>
              <a:t>("Mean Satisfaction")</a:t>
            </a:r>
          </a:p>
        </p:txBody>
      </p:sp>
      <p:pic>
        <p:nvPicPr>
          <p:cNvPr id="6" name="Picture 5">
            <a:extLst>
              <a:ext uri="{FF2B5EF4-FFF2-40B4-BE49-F238E27FC236}">
                <a16:creationId xmlns:a16="http://schemas.microsoft.com/office/drawing/2014/main" id="{F68E18AD-A5B1-4430-91CA-B05756647C8F}"/>
              </a:ext>
            </a:extLst>
          </p:cNvPr>
          <p:cNvPicPr>
            <a:picLocks noChangeAspect="1"/>
          </p:cNvPicPr>
          <p:nvPr/>
        </p:nvPicPr>
        <p:blipFill rotWithShape="1">
          <a:blip r:embed="rId2">
            <a:extLst>
              <a:ext uri="{28A0092B-C50C-407E-A947-70E740481C1C}">
                <a14:useLocalDpi xmlns:a14="http://schemas.microsoft.com/office/drawing/2010/main" val="0"/>
              </a:ext>
            </a:extLst>
          </a:blip>
          <a:srcRect t="35958" r="5055"/>
          <a:stretch/>
        </p:blipFill>
        <p:spPr>
          <a:xfrm>
            <a:off x="8004302" y="2466109"/>
            <a:ext cx="4187698" cy="3202926"/>
          </a:xfrm>
          <a:prstGeom prst="rect">
            <a:avLst/>
          </a:prstGeom>
        </p:spPr>
      </p:pic>
      <p:pic>
        <p:nvPicPr>
          <p:cNvPr id="7" name="Picture 6">
            <a:extLst>
              <a:ext uri="{FF2B5EF4-FFF2-40B4-BE49-F238E27FC236}">
                <a16:creationId xmlns:a16="http://schemas.microsoft.com/office/drawing/2014/main" id="{DC9F755D-548D-4143-B76C-E4809201ABAE}"/>
              </a:ext>
            </a:extLst>
          </p:cNvPr>
          <p:cNvPicPr>
            <a:picLocks noChangeAspect="1"/>
          </p:cNvPicPr>
          <p:nvPr/>
        </p:nvPicPr>
        <p:blipFill rotWithShape="1">
          <a:blip r:embed="rId2">
            <a:extLst>
              <a:ext uri="{28A0092B-C50C-407E-A947-70E740481C1C}">
                <a14:useLocalDpi xmlns:a14="http://schemas.microsoft.com/office/drawing/2010/main" val="0"/>
              </a:ext>
            </a:extLst>
          </a:blip>
          <a:srcRect r="33325" b="65189"/>
          <a:stretch/>
        </p:blipFill>
        <p:spPr>
          <a:xfrm>
            <a:off x="8219196" y="79002"/>
            <a:ext cx="3749811" cy="2219926"/>
          </a:xfrm>
          <a:prstGeom prst="rect">
            <a:avLst/>
          </a:prstGeom>
        </p:spPr>
      </p:pic>
    </p:spTree>
    <p:extLst>
      <p:ext uri="{BB962C8B-B14F-4D97-AF65-F5344CB8AC3E}">
        <p14:creationId xmlns:p14="http://schemas.microsoft.com/office/powerpoint/2010/main" val="26349192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Plotting Bars with </a:t>
            </a:r>
            <a:r>
              <a:rPr lang="en-US" sz="3200" dirty="0" err="1">
                <a:solidFill>
                  <a:srgbClr val="FF0000"/>
                </a:solidFill>
              </a:rPr>
              <a:t>Matplotlab</a:t>
            </a:r>
            <a:r>
              <a:rPr lang="en-US" sz="3200" dirty="0">
                <a:solidFill>
                  <a:srgbClr val="FF0000"/>
                </a:solidFill>
              </a:rPr>
              <a:t> vs Seaborn</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pPr>
              <a:lnSpc>
                <a:spcPct val="200000"/>
              </a:lnSpc>
            </a:pPr>
            <a:r>
              <a:rPr lang="en-US" sz="2200" dirty="0">
                <a:latin typeface="Arial Narrow" panose="020B0606020202030204" pitchFamily="34" charset="0"/>
              </a:rPr>
              <a:t>The Seaborn function </a:t>
            </a:r>
            <a:r>
              <a:rPr lang="en-US" sz="2200" dirty="0" err="1">
                <a:latin typeface="Arial Narrow" panose="020B0606020202030204" pitchFamily="34" charset="0"/>
              </a:rPr>
              <a:t>sns.barplot</a:t>
            </a:r>
            <a:r>
              <a:rPr lang="en-US" sz="2200" dirty="0">
                <a:latin typeface="Arial Narrow" panose="020B0606020202030204" pitchFamily="34" charset="0"/>
              </a:rPr>
              <a:t>(), takes at least three keyword arguments:</a:t>
            </a:r>
          </a:p>
          <a:p>
            <a:pPr lvl="1">
              <a:lnSpc>
                <a:spcPct val="200000"/>
              </a:lnSpc>
            </a:pPr>
            <a:r>
              <a:rPr lang="en-US" sz="2000" dirty="0">
                <a:latin typeface="Arial Narrow" panose="020B0606020202030204" pitchFamily="34" charset="0"/>
              </a:rPr>
              <a:t>data: a Pandas </a:t>
            </a:r>
            <a:r>
              <a:rPr lang="en-US" sz="2000" dirty="0" err="1">
                <a:latin typeface="Arial Narrow" panose="020B0606020202030204" pitchFamily="34" charset="0"/>
              </a:rPr>
              <a:t>DataFrame</a:t>
            </a:r>
            <a:r>
              <a:rPr lang="en-US" sz="2000" dirty="0">
                <a:latin typeface="Arial Narrow" panose="020B0606020202030204" pitchFamily="34" charset="0"/>
              </a:rPr>
              <a:t> that contains the data (in this example, data=df)</a:t>
            </a:r>
          </a:p>
          <a:p>
            <a:pPr lvl="1">
              <a:lnSpc>
                <a:spcPct val="200000"/>
              </a:lnSpc>
            </a:pPr>
            <a:r>
              <a:rPr lang="en-US" sz="2000" dirty="0">
                <a:latin typeface="Arial Narrow" panose="020B0606020202030204" pitchFamily="34" charset="0"/>
              </a:rPr>
              <a:t>x: a string that tells Seaborn which column in the </a:t>
            </a:r>
            <a:r>
              <a:rPr lang="en-US" sz="2000" dirty="0" err="1">
                <a:latin typeface="Arial Narrow" panose="020B0606020202030204" pitchFamily="34" charset="0"/>
              </a:rPr>
              <a:t>DataFrame</a:t>
            </a:r>
            <a:r>
              <a:rPr lang="en-US" sz="2000" dirty="0">
                <a:latin typeface="Arial Narrow" panose="020B0606020202030204" pitchFamily="34" charset="0"/>
              </a:rPr>
              <a:t> contains </a:t>
            </a:r>
            <a:r>
              <a:rPr lang="en-US" sz="2000" dirty="0" smtClean="0">
                <a:solidFill>
                  <a:schemeClr val="accent1"/>
                </a:solidFill>
                <a:latin typeface="Arial Narrow" panose="020B0606020202030204" pitchFamily="34" charset="0"/>
              </a:rPr>
              <a:t>other</a:t>
            </a:r>
            <a:r>
              <a:rPr lang="en-US" sz="2000" dirty="0" smtClean="0">
                <a:latin typeface="Arial Narrow" panose="020B0606020202030204" pitchFamily="34" charset="0"/>
              </a:rPr>
              <a:t> x-labels </a:t>
            </a:r>
            <a:r>
              <a:rPr lang="en-US" sz="2000" dirty="0">
                <a:latin typeface="Arial Narrow" panose="020B0606020202030204" pitchFamily="34" charset="0"/>
              </a:rPr>
              <a:t>(in this case, x="Gender")</a:t>
            </a:r>
          </a:p>
          <a:p>
            <a:pPr lvl="1">
              <a:lnSpc>
                <a:spcPct val="200000"/>
              </a:lnSpc>
            </a:pPr>
            <a:r>
              <a:rPr lang="en-US" sz="2000" dirty="0">
                <a:latin typeface="Arial Narrow" panose="020B0606020202030204" pitchFamily="34" charset="0"/>
              </a:rPr>
              <a:t>y: a string that tells Seaborn which column in the </a:t>
            </a:r>
            <a:r>
              <a:rPr lang="en-US" sz="2000" dirty="0" err="1">
                <a:latin typeface="Arial Narrow" panose="020B0606020202030204" pitchFamily="34" charset="0"/>
              </a:rPr>
              <a:t>DataFrame</a:t>
            </a:r>
            <a:r>
              <a:rPr lang="en-US" sz="2000" dirty="0">
                <a:latin typeface="Arial Narrow" panose="020B0606020202030204" pitchFamily="34" charset="0"/>
              </a:rPr>
              <a:t> contains the heights we want to plot for each bar (in this case y="Mean Satisfaction")</a:t>
            </a:r>
          </a:p>
          <a:p>
            <a:pPr>
              <a:lnSpc>
                <a:spcPct val="200000"/>
              </a:lnSpc>
            </a:pPr>
            <a:r>
              <a:rPr lang="en-US" sz="2200" dirty="0">
                <a:latin typeface="Arial Narrow" panose="020B0606020202030204" pitchFamily="34" charset="0"/>
              </a:rPr>
              <a:t>By default, Seaborn will aggregate and plot the mean of each category. </a:t>
            </a:r>
          </a:p>
        </p:txBody>
      </p:sp>
    </p:spTree>
    <p:extLst>
      <p:ext uri="{BB962C8B-B14F-4D97-AF65-F5344CB8AC3E}">
        <p14:creationId xmlns:p14="http://schemas.microsoft.com/office/powerpoint/2010/main" val="38484950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0"/>
            <a:ext cx="10541989" cy="4812620"/>
          </a:xfrm>
        </p:spPr>
        <p:txBody>
          <a:bodyPr>
            <a:normAutofit/>
          </a:bodyPr>
          <a:lstStyle/>
          <a:p>
            <a:pPr marL="0" indent="0">
              <a:buNone/>
            </a:pPr>
            <a:r>
              <a:rPr lang="en-US" sz="2200" b="1" dirty="0">
                <a:solidFill>
                  <a:schemeClr val="accent1"/>
                </a:solidFill>
                <a:latin typeface="Arial Narrow" panose="020B0606020202030204" pitchFamily="34" charset="0"/>
              </a:rPr>
              <a:t>Task 1:</a:t>
            </a:r>
          </a:p>
          <a:p>
            <a:pPr marL="457200" lvl="1" indent="0">
              <a:buNone/>
            </a:pPr>
            <a:r>
              <a:rPr lang="en-US" sz="2000" dirty="0">
                <a:latin typeface="Arial Narrow" panose="020B0606020202030204" pitchFamily="34" charset="0"/>
              </a:rPr>
              <a:t>1. Use Pandas to load in the data from </a:t>
            </a:r>
            <a:r>
              <a:rPr lang="en-US" sz="2000" dirty="0">
                <a:solidFill>
                  <a:schemeClr val="accent1"/>
                </a:solidFill>
                <a:latin typeface="Arial Narrow" panose="020B0606020202030204" pitchFamily="34" charset="0"/>
              </a:rPr>
              <a:t>results.csv </a:t>
            </a:r>
            <a:r>
              <a:rPr lang="en-US" sz="2000" dirty="0">
                <a:latin typeface="Arial Narrow" panose="020B0606020202030204" pitchFamily="34" charset="0"/>
              </a:rPr>
              <a:t>and save it to the variable df.</a:t>
            </a:r>
          </a:p>
          <a:p>
            <a:pPr marL="457200" lvl="1" indent="0">
              <a:buNone/>
            </a:pPr>
            <a:r>
              <a:rPr lang="en-US" sz="2000" dirty="0">
                <a:latin typeface="Arial Narrow" panose="020B0606020202030204" pitchFamily="34" charset="0"/>
              </a:rPr>
              <a:t>2. Display df using print</a:t>
            </a:r>
          </a:p>
          <a:p>
            <a:pPr marL="457200" lvl="1" indent="0">
              <a:buNone/>
            </a:pPr>
            <a:r>
              <a:rPr lang="en-US" sz="2000" dirty="0">
                <a:latin typeface="Arial Narrow" panose="020B0606020202030204" pitchFamily="34" charset="0"/>
              </a:rPr>
              <a:t>3. Remove all of the # characters from in front of the </a:t>
            </a:r>
            <a:r>
              <a:rPr lang="en-US" sz="2000" dirty="0" err="1">
                <a:latin typeface="Arial Narrow" panose="020B0606020202030204" pitchFamily="34" charset="0"/>
              </a:rPr>
              <a:t>sns.barplot</a:t>
            </a:r>
            <a:r>
              <a:rPr lang="en-US" sz="2000" dirty="0">
                <a:latin typeface="Arial Narrow" panose="020B0606020202030204" pitchFamily="34" charset="0"/>
              </a:rPr>
              <a:t> command and fill in the missing values.</a:t>
            </a:r>
          </a:p>
          <a:p>
            <a:pPr marL="457200" lvl="1" indent="0">
              <a:buNone/>
            </a:pPr>
            <a:r>
              <a:rPr lang="en-US" sz="2000" dirty="0">
                <a:latin typeface="Arial Narrow" panose="020B0606020202030204" pitchFamily="34" charset="0"/>
              </a:rPr>
              <a:t>4. Type </a:t>
            </a:r>
            <a:r>
              <a:rPr lang="en-US" sz="2000" dirty="0" err="1">
                <a:latin typeface="Arial Narrow" panose="020B0606020202030204" pitchFamily="34" charset="0"/>
              </a:rPr>
              <a:t>plt.show</a:t>
            </a:r>
            <a:r>
              <a:rPr lang="en-US" sz="2000" dirty="0">
                <a:latin typeface="Arial Narrow" panose="020B0606020202030204" pitchFamily="34" charset="0"/>
              </a:rPr>
              <a:t>() to display the completed bar plot.</a:t>
            </a:r>
          </a:p>
          <a:p>
            <a:endParaRPr lang="en-US" sz="2200" dirty="0">
              <a:latin typeface="Arial Narrow" panose="020B0606020202030204" pitchFamily="34" charset="0"/>
            </a:endParaRPr>
          </a:p>
        </p:txBody>
      </p:sp>
      <p:sp>
        <p:nvSpPr>
          <p:cNvPr id="5" name="Rectangle 4">
            <a:extLst>
              <a:ext uri="{FF2B5EF4-FFF2-40B4-BE49-F238E27FC236}">
                <a16:creationId xmlns:a16="http://schemas.microsoft.com/office/drawing/2014/main" id="{9FB0EC65-2BB1-46E9-9362-ECBEBF945682}"/>
              </a:ext>
            </a:extLst>
          </p:cNvPr>
          <p:cNvSpPr/>
          <p:nvPr/>
        </p:nvSpPr>
        <p:spPr>
          <a:xfrm>
            <a:off x="803563" y="1688268"/>
            <a:ext cx="6096000" cy="5025928"/>
          </a:xfrm>
          <a:prstGeom prst="rect">
            <a:avLst/>
          </a:prstGeom>
        </p:spPr>
        <p:txBody>
          <a:bodyPr>
            <a:spAutoFit/>
          </a:bodyPr>
          <a:lstStyle/>
          <a:p>
            <a:pPr>
              <a:lnSpc>
                <a:spcPct val="150000"/>
              </a:lnSpc>
            </a:pPr>
            <a:r>
              <a:rPr lang="en-US" dirty="0">
                <a:solidFill>
                  <a:schemeClr val="accent1"/>
                </a:solidFill>
                <a:latin typeface="Arial Narrow" panose="020B0606020202030204" pitchFamily="34" charset="0"/>
              </a:rPr>
              <a:t>import warnings</a:t>
            </a:r>
          </a:p>
          <a:p>
            <a:pPr>
              <a:lnSpc>
                <a:spcPct val="150000"/>
              </a:lnSpc>
            </a:pPr>
            <a:r>
              <a:rPr lang="en-US" dirty="0" err="1">
                <a:solidFill>
                  <a:schemeClr val="accent1"/>
                </a:solidFill>
                <a:latin typeface="Arial Narrow" panose="020B0606020202030204" pitchFamily="34" charset="0"/>
              </a:rPr>
              <a:t>warnings.filterwarnings</a:t>
            </a:r>
            <a:r>
              <a:rPr lang="en-US" dirty="0">
                <a:solidFill>
                  <a:schemeClr val="accent1"/>
                </a:solidFill>
                <a:latin typeface="Arial Narrow" panose="020B0606020202030204" pitchFamily="34" charset="0"/>
              </a:rPr>
              <a:t>('ignore')</a:t>
            </a:r>
          </a:p>
          <a:p>
            <a:pPr>
              <a:lnSpc>
                <a:spcPct val="150000"/>
              </a:lnSpc>
            </a:pPr>
            <a:r>
              <a:rPr lang="en-US" dirty="0">
                <a:solidFill>
                  <a:schemeClr val="accent1"/>
                </a:solidFill>
                <a:latin typeface="Arial Narrow" panose="020B0606020202030204" pitchFamily="34" charset="0"/>
              </a:rPr>
              <a:t>import pandas as pd</a:t>
            </a:r>
          </a:p>
          <a:p>
            <a:pPr>
              <a:lnSpc>
                <a:spcPct val="150000"/>
              </a:lnSpc>
            </a:pPr>
            <a:r>
              <a:rPr lang="en-US" dirty="0">
                <a:solidFill>
                  <a:schemeClr val="accent1"/>
                </a:solidFill>
                <a:latin typeface="Arial Narrow" panose="020B0606020202030204" pitchFamily="34" charset="0"/>
              </a:rPr>
              <a:t>from matplotlib import </a:t>
            </a:r>
            <a:r>
              <a:rPr lang="en-US" dirty="0" err="1">
                <a:solidFill>
                  <a:schemeClr val="accent1"/>
                </a:solidFill>
                <a:latin typeface="Arial Narrow" panose="020B0606020202030204" pitchFamily="34" charset="0"/>
              </a:rPr>
              <a:t>pyplot</a:t>
            </a:r>
            <a:r>
              <a:rPr lang="en-US" dirty="0">
                <a:solidFill>
                  <a:schemeClr val="accent1"/>
                </a:solidFill>
                <a:latin typeface="Arial Narrow" panose="020B0606020202030204" pitchFamily="34" charset="0"/>
              </a:rPr>
              <a:t> as </a:t>
            </a:r>
            <a:r>
              <a:rPr lang="en-US" dirty="0" err="1">
                <a:solidFill>
                  <a:schemeClr val="accent1"/>
                </a:solidFill>
                <a:latin typeface="Arial Narrow" panose="020B0606020202030204" pitchFamily="34" charset="0"/>
              </a:rPr>
              <a:t>plt</a:t>
            </a:r>
            <a:endParaRPr lang="en-US" dirty="0">
              <a:solidFill>
                <a:schemeClr val="accent1"/>
              </a:solidFill>
              <a:latin typeface="Arial Narrow" panose="020B0606020202030204" pitchFamily="34" charset="0"/>
            </a:endParaRPr>
          </a:p>
          <a:p>
            <a:pPr>
              <a:lnSpc>
                <a:spcPct val="150000"/>
              </a:lnSpc>
            </a:pPr>
            <a:r>
              <a:rPr lang="en-US" dirty="0">
                <a:solidFill>
                  <a:schemeClr val="accent1"/>
                </a:solidFill>
                <a:latin typeface="Arial Narrow" panose="020B0606020202030204" pitchFamily="34" charset="0"/>
              </a:rPr>
              <a:t>import seaborn as </a:t>
            </a:r>
            <a:r>
              <a:rPr lang="en-US" dirty="0" err="1">
                <a:solidFill>
                  <a:schemeClr val="accent1"/>
                </a:solidFill>
                <a:latin typeface="Arial Narrow" panose="020B0606020202030204" pitchFamily="34" charset="0"/>
              </a:rPr>
              <a:t>sns</a:t>
            </a:r>
            <a:endParaRPr lang="en-US" dirty="0">
              <a:solidFill>
                <a:schemeClr val="accent1"/>
              </a:solidFill>
              <a:latin typeface="Arial Narrow" panose="020B0606020202030204" pitchFamily="34" charset="0"/>
            </a:endParaRPr>
          </a:p>
          <a:p>
            <a:pPr>
              <a:lnSpc>
                <a:spcPct val="150000"/>
              </a:lnSpc>
            </a:pPr>
            <a:endParaRPr lang="en-US" dirty="0">
              <a:solidFill>
                <a:schemeClr val="accent1"/>
              </a:solidFill>
              <a:latin typeface="Arial Narrow" panose="020B0606020202030204" pitchFamily="34" charset="0"/>
            </a:endParaRPr>
          </a:p>
          <a:p>
            <a:pPr>
              <a:lnSpc>
                <a:spcPct val="150000"/>
              </a:lnSpc>
            </a:pPr>
            <a:r>
              <a:rPr lang="en-US" dirty="0">
                <a:solidFill>
                  <a:schemeClr val="accent1"/>
                </a:solidFill>
                <a:latin typeface="Arial Narrow" panose="020B0606020202030204" pitchFamily="34" charset="0"/>
              </a:rPr>
              <a:t># Load results.csv here:</a:t>
            </a:r>
          </a:p>
          <a:p>
            <a:pPr>
              <a:lnSpc>
                <a:spcPct val="150000"/>
              </a:lnSpc>
            </a:pPr>
            <a:r>
              <a:rPr lang="en-US" dirty="0">
                <a:solidFill>
                  <a:schemeClr val="accent1"/>
                </a:solidFill>
                <a:latin typeface="Arial Narrow" panose="020B0606020202030204" pitchFamily="34" charset="0"/>
              </a:rPr>
              <a:t># </a:t>
            </a:r>
            <a:r>
              <a:rPr lang="en-US" dirty="0" err="1">
                <a:solidFill>
                  <a:schemeClr val="accent1"/>
                </a:solidFill>
                <a:latin typeface="Arial Narrow" panose="020B0606020202030204" pitchFamily="34" charset="0"/>
              </a:rPr>
              <a:t>sns.barplot</a:t>
            </a:r>
            <a:r>
              <a:rPr lang="en-US" dirty="0">
                <a:solidFill>
                  <a:schemeClr val="accent1"/>
                </a:solidFill>
                <a:latin typeface="Arial Narrow" panose="020B0606020202030204" pitchFamily="34" charset="0"/>
              </a:rPr>
              <a:t>(</a:t>
            </a:r>
          </a:p>
          <a:p>
            <a:pPr>
              <a:lnSpc>
                <a:spcPct val="150000"/>
              </a:lnSpc>
            </a:pPr>
            <a:r>
              <a:rPr lang="en-US" dirty="0">
                <a:solidFill>
                  <a:schemeClr val="accent1"/>
                </a:solidFill>
                <a:latin typeface="Arial Narrow" panose="020B0606020202030204" pitchFamily="34" charset="0"/>
              </a:rPr>
              <a:t>	# data= ,</a:t>
            </a:r>
          </a:p>
          <a:p>
            <a:pPr>
              <a:lnSpc>
                <a:spcPct val="150000"/>
              </a:lnSpc>
            </a:pPr>
            <a:r>
              <a:rPr lang="en-US" dirty="0">
                <a:solidFill>
                  <a:schemeClr val="accent1"/>
                </a:solidFill>
                <a:latin typeface="Arial Narrow" panose="020B0606020202030204" pitchFamily="34" charset="0"/>
              </a:rPr>
              <a:t>	# x= ,</a:t>
            </a:r>
          </a:p>
          <a:p>
            <a:pPr>
              <a:lnSpc>
                <a:spcPct val="150000"/>
              </a:lnSpc>
            </a:pPr>
            <a:r>
              <a:rPr lang="en-US" dirty="0">
                <a:solidFill>
                  <a:schemeClr val="accent1"/>
                </a:solidFill>
                <a:latin typeface="Arial Narrow" panose="020B0606020202030204" pitchFamily="34" charset="0"/>
              </a:rPr>
              <a:t>	# y=</a:t>
            </a:r>
          </a:p>
          <a:p>
            <a:pPr>
              <a:lnSpc>
                <a:spcPct val="150000"/>
              </a:lnSpc>
            </a:pPr>
            <a:r>
              <a:rPr lang="en-US" dirty="0">
                <a:solidFill>
                  <a:schemeClr val="accent1"/>
                </a:solidFill>
                <a:latin typeface="Arial Narrow" panose="020B0606020202030204" pitchFamily="34" charset="0"/>
              </a:rPr>
              <a:t># )</a:t>
            </a:r>
          </a:p>
        </p:txBody>
      </p:sp>
    </p:spTree>
    <p:extLst>
      <p:ext uri="{BB962C8B-B14F-4D97-AF65-F5344CB8AC3E}">
        <p14:creationId xmlns:p14="http://schemas.microsoft.com/office/powerpoint/2010/main" val="21673923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chemeClr val="accent1"/>
                </a:solidFill>
                <a:latin typeface="Arial Narrow" panose="020B0606020202030204" pitchFamily="34" charset="0"/>
              </a:rPr>
              <a:t>Task 1 Solution:</a:t>
            </a:r>
            <a:endParaRPr lang="en-US" sz="3200" dirty="0">
              <a:solidFill>
                <a:srgbClr val="FF0000"/>
              </a:solidFill>
            </a:endParaRPr>
          </a:p>
        </p:txBody>
      </p:sp>
      <p:sp>
        <p:nvSpPr>
          <p:cNvPr id="4" name="Rectangle 3">
            <a:extLst>
              <a:ext uri="{FF2B5EF4-FFF2-40B4-BE49-F238E27FC236}">
                <a16:creationId xmlns:a16="http://schemas.microsoft.com/office/drawing/2014/main" id="{BBC5F8F9-B937-45C5-9C65-F534F43A6538}"/>
              </a:ext>
            </a:extLst>
          </p:cNvPr>
          <p:cNvSpPr/>
          <p:nvPr/>
        </p:nvSpPr>
        <p:spPr>
          <a:xfrm>
            <a:off x="457200" y="1411177"/>
            <a:ext cx="4405745" cy="4801314"/>
          </a:xfrm>
          <a:prstGeom prst="rect">
            <a:avLst/>
          </a:prstGeom>
        </p:spPr>
        <p:txBody>
          <a:bodyPr wrap="square">
            <a:spAutoFit/>
          </a:bodyPr>
          <a:lstStyle/>
          <a:p>
            <a:r>
              <a:rPr lang="en-US" dirty="0">
                <a:solidFill>
                  <a:schemeClr val="accent1"/>
                </a:solidFill>
                <a:latin typeface="Arial Narrow" panose="020B0606020202030204" pitchFamily="34" charset="0"/>
              </a:rPr>
              <a:t>import warnings</a:t>
            </a:r>
          </a:p>
          <a:p>
            <a:r>
              <a:rPr lang="en-US" dirty="0" err="1">
                <a:solidFill>
                  <a:schemeClr val="accent1"/>
                </a:solidFill>
                <a:latin typeface="Arial Narrow" panose="020B0606020202030204" pitchFamily="34" charset="0"/>
              </a:rPr>
              <a:t>warnings.filterwarnings</a:t>
            </a:r>
            <a:r>
              <a:rPr lang="en-US" dirty="0">
                <a:solidFill>
                  <a:schemeClr val="accent1"/>
                </a:solidFill>
                <a:latin typeface="Arial Narrow" panose="020B0606020202030204" pitchFamily="34" charset="0"/>
              </a:rPr>
              <a:t>('ignore')</a:t>
            </a:r>
          </a:p>
          <a:p>
            <a:r>
              <a:rPr lang="en-US" dirty="0">
                <a:solidFill>
                  <a:schemeClr val="accent1"/>
                </a:solidFill>
                <a:latin typeface="Arial Narrow" panose="020B0606020202030204" pitchFamily="34" charset="0"/>
              </a:rPr>
              <a:t>import pandas as pd</a:t>
            </a:r>
          </a:p>
          <a:p>
            <a:r>
              <a:rPr lang="en-US" dirty="0">
                <a:solidFill>
                  <a:schemeClr val="accent1"/>
                </a:solidFill>
                <a:latin typeface="Arial Narrow" panose="020B0606020202030204" pitchFamily="34" charset="0"/>
              </a:rPr>
              <a:t>from matplotlib import </a:t>
            </a:r>
            <a:r>
              <a:rPr lang="en-US" dirty="0" err="1">
                <a:solidFill>
                  <a:schemeClr val="accent1"/>
                </a:solidFill>
                <a:latin typeface="Arial Narrow" panose="020B0606020202030204" pitchFamily="34" charset="0"/>
              </a:rPr>
              <a:t>pyplot</a:t>
            </a:r>
            <a:r>
              <a:rPr lang="en-US" dirty="0">
                <a:solidFill>
                  <a:schemeClr val="accent1"/>
                </a:solidFill>
                <a:latin typeface="Arial Narrow" panose="020B0606020202030204" pitchFamily="34" charset="0"/>
              </a:rPr>
              <a:t> as </a:t>
            </a:r>
            <a:r>
              <a:rPr lang="en-US" dirty="0" err="1">
                <a:solidFill>
                  <a:schemeClr val="accent1"/>
                </a:solidFill>
                <a:latin typeface="Arial Narrow" panose="020B0606020202030204" pitchFamily="34" charset="0"/>
              </a:rPr>
              <a:t>plt</a:t>
            </a:r>
            <a:endParaRPr lang="en-US" dirty="0">
              <a:solidFill>
                <a:schemeClr val="accent1"/>
              </a:solidFill>
              <a:latin typeface="Arial Narrow" panose="020B0606020202030204" pitchFamily="34" charset="0"/>
            </a:endParaRPr>
          </a:p>
          <a:p>
            <a:r>
              <a:rPr lang="en-US" dirty="0">
                <a:solidFill>
                  <a:schemeClr val="accent1"/>
                </a:solidFill>
                <a:latin typeface="Arial Narrow" panose="020B0606020202030204" pitchFamily="34" charset="0"/>
              </a:rPr>
              <a:t>import seaborn as </a:t>
            </a:r>
            <a:r>
              <a:rPr lang="en-US" dirty="0" err="1">
                <a:solidFill>
                  <a:schemeClr val="accent1"/>
                </a:solidFill>
                <a:latin typeface="Arial Narrow" panose="020B0606020202030204" pitchFamily="34" charset="0"/>
              </a:rPr>
              <a:t>sns</a:t>
            </a:r>
            <a:endParaRPr lang="en-US" dirty="0">
              <a:solidFill>
                <a:schemeClr val="accent1"/>
              </a:solidFill>
              <a:latin typeface="Arial Narrow" panose="020B0606020202030204" pitchFamily="34" charset="0"/>
            </a:endParaRPr>
          </a:p>
          <a:p>
            <a:endParaRPr lang="en-US" dirty="0">
              <a:solidFill>
                <a:schemeClr val="accent1"/>
              </a:solidFill>
              <a:latin typeface="Arial Narrow" panose="020B0606020202030204" pitchFamily="34" charset="0"/>
            </a:endParaRPr>
          </a:p>
          <a:p>
            <a:r>
              <a:rPr lang="en-US" dirty="0">
                <a:solidFill>
                  <a:schemeClr val="accent1"/>
                </a:solidFill>
                <a:latin typeface="Arial Narrow" panose="020B0606020202030204" pitchFamily="34" charset="0"/>
              </a:rPr>
              <a:t># Load results.csv here:</a:t>
            </a:r>
          </a:p>
          <a:p>
            <a:r>
              <a:rPr lang="en-US" dirty="0">
                <a:solidFill>
                  <a:schemeClr val="accent1"/>
                </a:solidFill>
                <a:latin typeface="Arial Narrow" panose="020B0606020202030204" pitchFamily="34" charset="0"/>
              </a:rPr>
              <a:t>df = </a:t>
            </a:r>
            <a:r>
              <a:rPr lang="en-US" dirty="0" err="1">
                <a:solidFill>
                  <a:schemeClr val="accent1"/>
                </a:solidFill>
                <a:latin typeface="Arial Narrow" panose="020B0606020202030204" pitchFamily="34" charset="0"/>
              </a:rPr>
              <a:t>pd.read_csv</a:t>
            </a:r>
            <a:r>
              <a:rPr lang="en-US" dirty="0">
                <a:solidFill>
                  <a:schemeClr val="accent1"/>
                </a:solidFill>
                <a:latin typeface="Arial Narrow" panose="020B0606020202030204" pitchFamily="34" charset="0"/>
              </a:rPr>
              <a:t>('results.csv')</a:t>
            </a:r>
          </a:p>
          <a:p>
            <a:r>
              <a:rPr lang="en-US" dirty="0">
                <a:solidFill>
                  <a:schemeClr val="accent1"/>
                </a:solidFill>
                <a:latin typeface="Arial Narrow" panose="020B0606020202030204" pitchFamily="34" charset="0"/>
              </a:rPr>
              <a:t>print(df)</a:t>
            </a:r>
          </a:p>
          <a:p>
            <a:endParaRPr lang="en-US" dirty="0">
              <a:solidFill>
                <a:schemeClr val="accent1"/>
              </a:solidFill>
              <a:latin typeface="Arial Narrow" panose="020B0606020202030204" pitchFamily="34" charset="0"/>
            </a:endParaRPr>
          </a:p>
          <a:p>
            <a:r>
              <a:rPr lang="en-US" dirty="0" err="1">
                <a:solidFill>
                  <a:schemeClr val="accent1"/>
                </a:solidFill>
                <a:latin typeface="Arial Narrow" panose="020B0606020202030204" pitchFamily="34" charset="0"/>
              </a:rPr>
              <a:t>sns.barplot</a:t>
            </a:r>
            <a:r>
              <a:rPr lang="en-US" dirty="0">
                <a:solidFill>
                  <a:schemeClr val="accent1"/>
                </a:solidFill>
                <a:latin typeface="Arial Narrow" panose="020B0606020202030204" pitchFamily="34" charset="0"/>
              </a:rPr>
              <a:t>(</a:t>
            </a:r>
          </a:p>
          <a:p>
            <a:r>
              <a:rPr lang="en-US" dirty="0">
                <a:solidFill>
                  <a:schemeClr val="accent1"/>
                </a:solidFill>
                <a:latin typeface="Arial Narrow" panose="020B0606020202030204" pitchFamily="34" charset="0"/>
              </a:rPr>
              <a:t>	data=df,</a:t>
            </a:r>
          </a:p>
          <a:p>
            <a:r>
              <a:rPr lang="en-US" dirty="0">
                <a:solidFill>
                  <a:schemeClr val="accent1"/>
                </a:solidFill>
                <a:latin typeface="Arial Narrow" panose="020B0606020202030204" pitchFamily="34" charset="0"/>
              </a:rPr>
              <a:t>	x='Gender',</a:t>
            </a:r>
          </a:p>
          <a:p>
            <a:r>
              <a:rPr lang="en-US" dirty="0">
                <a:solidFill>
                  <a:schemeClr val="accent1"/>
                </a:solidFill>
                <a:latin typeface="Arial Narrow" panose="020B0606020202030204" pitchFamily="34" charset="0"/>
              </a:rPr>
              <a:t>	y='Mean Satisfaction'</a:t>
            </a:r>
          </a:p>
          <a:p>
            <a:r>
              <a:rPr lang="en-US" dirty="0">
                <a:solidFill>
                  <a:schemeClr val="accent1"/>
                </a:solidFill>
                <a:latin typeface="Arial Narrow" panose="020B0606020202030204" pitchFamily="34" charset="0"/>
              </a:rPr>
              <a:t>)</a:t>
            </a:r>
          </a:p>
          <a:p>
            <a:endParaRPr lang="en-US" dirty="0">
              <a:solidFill>
                <a:schemeClr val="accent1"/>
              </a:solidFill>
              <a:latin typeface="Arial Narrow" panose="020B0606020202030204" pitchFamily="34" charset="0"/>
            </a:endParaRPr>
          </a:p>
          <a:p>
            <a:r>
              <a:rPr lang="en-US" dirty="0" err="1">
                <a:solidFill>
                  <a:schemeClr val="accent1"/>
                </a:solidFill>
                <a:latin typeface="Arial Narrow" panose="020B0606020202030204" pitchFamily="34" charset="0"/>
              </a:rPr>
              <a:t>plt.show</a:t>
            </a:r>
            <a:r>
              <a:rPr lang="en-US"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9553F0E4-5554-4F5B-AFBD-19EC30518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6163" y="365125"/>
            <a:ext cx="6807208" cy="6089856"/>
          </a:xfrm>
          <a:prstGeom prst="rect">
            <a:avLst/>
          </a:prstGeom>
        </p:spPr>
      </p:pic>
    </p:spTree>
    <p:extLst>
      <p:ext uri="{BB962C8B-B14F-4D97-AF65-F5344CB8AC3E}">
        <p14:creationId xmlns:p14="http://schemas.microsoft.com/office/powerpoint/2010/main" val="20289898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Understanding Aggregates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Seaborn can also </a:t>
            </a:r>
            <a:r>
              <a:rPr lang="en-US" sz="2200" dirty="0">
                <a:solidFill>
                  <a:schemeClr val="accent1"/>
                </a:solidFill>
                <a:latin typeface="Arial Narrow" panose="020B0606020202030204" pitchFamily="34" charset="0"/>
              </a:rPr>
              <a:t>calculate aggregate statistics for large datasets</a:t>
            </a:r>
            <a:r>
              <a:rPr lang="en-US" sz="2200" dirty="0">
                <a:latin typeface="Arial Narrow" panose="020B0606020202030204" pitchFamily="34" charset="0"/>
              </a:rPr>
              <a:t>. </a:t>
            </a:r>
          </a:p>
          <a:p>
            <a:r>
              <a:rPr lang="en-US" sz="2200" dirty="0">
                <a:latin typeface="Arial Narrow" panose="020B0606020202030204" pitchFamily="34" charset="0"/>
              </a:rPr>
              <a:t>An aggregate statistic, or aggregate, is a single number used to describe a set of data. One example of an aggregate is the average, or mean of a data set. </a:t>
            </a:r>
          </a:p>
          <a:p>
            <a:r>
              <a:rPr lang="en-US" sz="2200" dirty="0">
                <a:latin typeface="Arial Narrow" panose="020B0606020202030204" pitchFamily="34" charset="0"/>
              </a:rPr>
              <a:t>Suppose we have a grade book with columns student, </a:t>
            </a:r>
            <a:r>
              <a:rPr lang="en-US" sz="2200" dirty="0" err="1">
                <a:latin typeface="Arial Narrow" panose="020B0606020202030204" pitchFamily="34" charset="0"/>
              </a:rPr>
              <a:t>assignment_name</a:t>
            </a:r>
            <a:r>
              <a:rPr lang="en-US" sz="2200" dirty="0">
                <a:latin typeface="Arial Narrow" panose="020B0606020202030204" pitchFamily="34" charset="0"/>
              </a:rPr>
              <a:t>, and grade, as shown below.</a:t>
            </a:r>
          </a:p>
        </p:txBody>
      </p:sp>
      <p:graphicFrame>
        <p:nvGraphicFramePr>
          <p:cNvPr id="7" name="Table 6">
            <a:extLst>
              <a:ext uri="{FF2B5EF4-FFF2-40B4-BE49-F238E27FC236}">
                <a16:creationId xmlns:a16="http://schemas.microsoft.com/office/drawing/2014/main" id="{5E9DFEA9-F7B5-4865-AF89-6CF956CEC204}"/>
              </a:ext>
            </a:extLst>
          </p:cNvPr>
          <p:cNvGraphicFramePr>
            <a:graphicFrameLocks noGrp="1"/>
          </p:cNvGraphicFramePr>
          <p:nvPr>
            <p:extLst>
              <p:ext uri="{D42A27DB-BD31-4B8C-83A1-F6EECF244321}">
                <p14:modId xmlns:p14="http://schemas.microsoft.com/office/powerpoint/2010/main" val="66150613"/>
              </p:ext>
            </p:extLst>
          </p:nvPr>
        </p:nvGraphicFramePr>
        <p:xfrm>
          <a:off x="838200" y="3204261"/>
          <a:ext cx="3871191" cy="3143980"/>
        </p:xfrm>
        <a:graphic>
          <a:graphicData uri="http://schemas.openxmlformats.org/drawingml/2006/table">
            <a:tbl>
              <a:tblPr firstRow="1" firstCol="1" bandRow="1">
                <a:tableStyleId>{5C22544A-7EE6-4342-B048-85BDC9FD1C3A}</a:tableStyleId>
              </a:tblPr>
              <a:tblGrid>
                <a:gridCol w="906319">
                  <a:extLst>
                    <a:ext uri="{9D8B030D-6E8A-4147-A177-3AD203B41FA5}">
                      <a16:colId xmlns:a16="http://schemas.microsoft.com/office/drawing/2014/main" val="3556645451"/>
                    </a:ext>
                  </a:extLst>
                </a:gridCol>
                <a:gridCol w="1674475">
                  <a:extLst>
                    <a:ext uri="{9D8B030D-6E8A-4147-A177-3AD203B41FA5}">
                      <a16:colId xmlns:a16="http://schemas.microsoft.com/office/drawing/2014/main" val="789639274"/>
                    </a:ext>
                  </a:extLst>
                </a:gridCol>
                <a:gridCol w="1290397">
                  <a:extLst>
                    <a:ext uri="{9D8B030D-6E8A-4147-A177-3AD203B41FA5}">
                      <a16:colId xmlns:a16="http://schemas.microsoft.com/office/drawing/2014/main" val="3215045164"/>
                    </a:ext>
                  </a:extLst>
                </a:gridCol>
              </a:tblGrid>
              <a:tr h="409144">
                <a:tc>
                  <a:txBody>
                    <a:bodyPr/>
                    <a:lstStyle/>
                    <a:p>
                      <a:pPr marL="0" marR="0" algn="ctr">
                        <a:lnSpc>
                          <a:spcPct val="107000"/>
                        </a:lnSpc>
                        <a:spcBef>
                          <a:spcPts val="0"/>
                        </a:spcBef>
                        <a:spcAft>
                          <a:spcPts val="0"/>
                        </a:spcAft>
                      </a:pPr>
                      <a:r>
                        <a:rPr lang="en-US" sz="1600">
                          <a:effectLst/>
                        </a:rPr>
                        <a:t>student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600">
                          <a:effectLst/>
                        </a:rPr>
                        <a:t>assignment_name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6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88589729"/>
                  </a:ext>
                </a:extLst>
              </a:tr>
              <a:tr h="409144">
                <a:tc>
                  <a:txBody>
                    <a:bodyPr/>
                    <a:lstStyle/>
                    <a:p>
                      <a:pPr marL="0" marR="0">
                        <a:lnSpc>
                          <a:spcPct val="107000"/>
                        </a:lnSpc>
                        <a:spcBef>
                          <a:spcPts val="0"/>
                        </a:spcBef>
                        <a:spcAft>
                          <a:spcPts val="0"/>
                        </a:spcAft>
                      </a:pPr>
                      <a:r>
                        <a:rPr lang="en-US" sz="1600">
                          <a:effectLst/>
                        </a:rPr>
                        <a:t>Amy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12220166"/>
                  </a:ext>
                </a:extLst>
              </a:tr>
              <a:tr h="409144">
                <a:tc>
                  <a:txBody>
                    <a:bodyPr/>
                    <a:lstStyle/>
                    <a:p>
                      <a:pPr marL="0" marR="0">
                        <a:lnSpc>
                          <a:spcPct val="107000"/>
                        </a:lnSpc>
                        <a:spcBef>
                          <a:spcPts val="0"/>
                        </a:spcBef>
                        <a:spcAft>
                          <a:spcPts val="0"/>
                        </a:spcAft>
                      </a:pPr>
                      <a:r>
                        <a:rPr lang="en-US" sz="1600">
                          <a:effectLst/>
                        </a:rPr>
                        <a:t>Amy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07351086"/>
                  </a:ext>
                </a:extLst>
              </a:tr>
              <a:tr h="409144">
                <a:tc>
                  <a:txBody>
                    <a:bodyPr/>
                    <a:lstStyle/>
                    <a:p>
                      <a:pPr marL="0" marR="0">
                        <a:lnSpc>
                          <a:spcPct val="107000"/>
                        </a:lnSpc>
                        <a:spcBef>
                          <a:spcPts val="0"/>
                        </a:spcBef>
                        <a:spcAft>
                          <a:spcPts val="0"/>
                        </a:spcAft>
                      </a:pPr>
                      <a:r>
                        <a:rPr lang="en-US" sz="1600">
                          <a:effectLst/>
                        </a:rPr>
                        <a:t>Bob</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71752629"/>
                  </a:ext>
                </a:extLst>
              </a:tr>
              <a:tr h="409144">
                <a:tc>
                  <a:txBody>
                    <a:bodyPr/>
                    <a:lstStyle/>
                    <a:p>
                      <a:pPr marL="0" marR="0">
                        <a:lnSpc>
                          <a:spcPct val="107000"/>
                        </a:lnSpc>
                        <a:spcBef>
                          <a:spcPts val="0"/>
                        </a:spcBef>
                        <a:spcAft>
                          <a:spcPts val="0"/>
                        </a:spcAft>
                      </a:pPr>
                      <a:r>
                        <a:rPr lang="en-US" sz="1600">
                          <a:effectLst/>
                        </a:rPr>
                        <a:t>Bob</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39031064"/>
                  </a:ext>
                </a:extLst>
              </a:tr>
              <a:tr h="409144">
                <a:tc>
                  <a:txBody>
                    <a:bodyPr/>
                    <a:lstStyle/>
                    <a:p>
                      <a:pPr marL="0" marR="0">
                        <a:lnSpc>
                          <a:spcPct val="107000"/>
                        </a:lnSpc>
                        <a:spcBef>
                          <a:spcPts val="0"/>
                        </a:spcBef>
                        <a:spcAft>
                          <a:spcPts val="0"/>
                        </a:spcAft>
                      </a:pPr>
                      <a:r>
                        <a:rPr lang="en-US" sz="1600">
                          <a:effectLst/>
                        </a:rPr>
                        <a:t>Chris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832389114"/>
                  </a:ext>
                </a:extLst>
              </a:tr>
              <a:tr h="409144">
                <a:tc>
                  <a:txBody>
                    <a:bodyPr/>
                    <a:lstStyle/>
                    <a:p>
                      <a:pPr marL="0" marR="0">
                        <a:lnSpc>
                          <a:spcPct val="107000"/>
                        </a:lnSpc>
                        <a:spcBef>
                          <a:spcPts val="0"/>
                        </a:spcBef>
                        <a:spcAft>
                          <a:spcPts val="0"/>
                        </a:spcAft>
                      </a:pPr>
                      <a:r>
                        <a:rPr lang="en-US" sz="1600">
                          <a:effectLst/>
                        </a:rPr>
                        <a:t>Chris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66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80365696"/>
                  </a:ext>
                </a:extLst>
              </a:tr>
              <a:tr h="209874">
                <a:tc>
                  <a:txBody>
                    <a:bodyPr/>
                    <a:lstStyle/>
                    <a:p>
                      <a:pPr marL="0" marR="0">
                        <a:lnSpc>
                          <a:spcPct val="107000"/>
                        </a:lnSpc>
                        <a:spcBef>
                          <a:spcPts val="0"/>
                        </a:spcBef>
                        <a:spcAft>
                          <a:spcPts val="0"/>
                        </a:spcAft>
                      </a:pPr>
                      <a:r>
                        <a:rPr lang="en-US" sz="16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29197279"/>
                  </a:ext>
                </a:extLst>
              </a:tr>
            </a:tbl>
          </a:graphicData>
        </a:graphic>
      </p:graphicFrame>
      <p:sp>
        <p:nvSpPr>
          <p:cNvPr id="8" name="Rectangle 7">
            <a:extLst>
              <a:ext uri="{FF2B5EF4-FFF2-40B4-BE49-F238E27FC236}">
                <a16:creationId xmlns:a16="http://schemas.microsoft.com/office/drawing/2014/main" id="{E1A51B0F-D967-49A7-BDBB-3E7C687C3F44}"/>
              </a:ext>
            </a:extLst>
          </p:cNvPr>
          <p:cNvSpPr/>
          <p:nvPr/>
        </p:nvSpPr>
        <p:spPr>
          <a:xfrm>
            <a:off x="4908962" y="2973414"/>
            <a:ext cx="6096000" cy="646331"/>
          </a:xfrm>
          <a:prstGeom prst="rect">
            <a:avLst/>
          </a:prstGeom>
        </p:spPr>
        <p:txBody>
          <a:bodyPr>
            <a:spAutoFit/>
          </a:bodyPr>
          <a:lstStyle/>
          <a:p>
            <a:r>
              <a:rPr lang="en-US" dirty="0">
                <a:latin typeface="Arial Narrow" panose="020B0606020202030204" pitchFamily="34" charset="0"/>
              </a:rPr>
              <a:t>To calculate a student’s current grade in the class, we need to aggregate the grade data by student. </a:t>
            </a:r>
          </a:p>
        </p:txBody>
      </p:sp>
      <p:graphicFrame>
        <p:nvGraphicFramePr>
          <p:cNvPr id="9" name="Table 8">
            <a:extLst>
              <a:ext uri="{FF2B5EF4-FFF2-40B4-BE49-F238E27FC236}">
                <a16:creationId xmlns:a16="http://schemas.microsoft.com/office/drawing/2014/main" id="{9BEB68A8-8DF4-4258-94B6-CCFB2DE7D119}"/>
              </a:ext>
            </a:extLst>
          </p:cNvPr>
          <p:cNvGraphicFramePr>
            <a:graphicFrameLocks noGrp="1"/>
          </p:cNvGraphicFramePr>
          <p:nvPr>
            <p:extLst>
              <p:ext uri="{D42A27DB-BD31-4B8C-83A1-F6EECF244321}">
                <p14:modId xmlns:p14="http://schemas.microsoft.com/office/powerpoint/2010/main" val="585681975"/>
              </p:ext>
            </p:extLst>
          </p:nvPr>
        </p:nvGraphicFramePr>
        <p:xfrm>
          <a:off x="5809836" y="3669211"/>
          <a:ext cx="3292600" cy="1559605"/>
        </p:xfrm>
        <a:graphic>
          <a:graphicData uri="http://schemas.openxmlformats.org/drawingml/2006/table">
            <a:tbl>
              <a:tblPr firstRow="1" firstCol="1" bandRow="1">
                <a:tableStyleId>{5C22544A-7EE6-4342-B048-85BDC9FD1C3A}</a:tableStyleId>
              </a:tblPr>
              <a:tblGrid>
                <a:gridCol w="1646300">
                  <a:extLst>
                    <a:ext uri="{9D8B030D-6E8A-4147-A177-3AD203B41FA5}">
                      <a16:colId xmlns:a16="http://schemas.microsoft.com/office/drawing/2014/main" val="1431879147"/>
                    </a:ext>
                  </a:extLst>
                </a:gridCol>
                <a:gridCol w="1646300">
                  <a:extLst>
                    <a:ext uri="{9D8B030D-6E8A-4147-A177-3AD203B41FA5}">
                      <a16:colId xmlns:a16="http://schemas.microsoft.com/office/drawing/2014/main" val="32370450"/>
                    </a:ext>
                  </a:extLst>
                </a:gridCol>
              </a:tblGrid>
              <a:tr h="311921">
                <a:tc>
                  <a:txBody>
                    <a:bodyPr/>
                    <a:lstStyle/>
                    <a:p>
                      <a:pPr marL="0" marR="0" algn="ctr">
                        <a:lnSpc>
                          <a:spcPct val="107000"/>
                        </a:lnSpc>
                        <a:spcBef>
                          <a:spcPts val="0"/>
                        </a:spcBef>
                        <a:spcAft>
                          <a:spcPts val="0"/>
                        </a:spcAft>
                      </a:pPr>
                      <a:r>
                        <a:rPr lang="en-US" sz="1600" dirty="0">
                          <a:effectLst/>
                        </a:rPr>
                        <a:t>student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600">
                          <a:effectLst/>
                        </a:rPr>
                        <a:t>grade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984994453"/>
                  </a:ext>
                </a:extLst>
              </a:tr>
              <a:tr h="311921">
                <a:tc>
                  <a:txBody>
                    <a:bodyPr/>
                    <a:lstStyle/>
                    <a:p>
                      <a:pPr marL="0" marR="0">
                        <a:lnSpc>
                          <a:spcPct val="107000"/>
                        </a:lnSpc>
                        <a:spcBef>
                          <a:spcPts val="0"/>
                        </a:spcBef>
                        <a:spcAft>
                          <a:spcPts val="0"/>
                        </a:spcAft>
                      </a:pPr>
                      <a:r>
                        <a:rPr lang="en-US" sz="1600">
                          <a:effectLst/>
                        </a:rPr>
                        <a:t>Amy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dirty="0">
                          <a:effectLst/>
                        </a:rPr>
                        <a:t>78.5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89820812"/>
                  </a:ext>
                </a:extLst>
              </a:tr>
              <a:tr h="311921">
                <a:tc>
                  <a:txBody>
                    <a:bodyPr/>
                    <a:lstStyle/>
                    <a:p>
                      <a:pPr marL="0" marR="0">
                        <a:lnSpc>
                          <a:spcPct val="107000"/>
                        </a:lnSpc>
                        <a:spcBef>
                          <a:spcPts val="0"/>
                        </a:spcBef>
                        <a:spcAft>
                          <a:spcPts val="0"/>
                        </a:spcAft>
                      </a:pPr>
                      <a:r>
                        <a:rPr lang="en-US" sz="1600">
                          <a:effectLst/>
                        </a:rPr>
                        <a:t>Bob</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dirty="0">
                          <a:effectLst/>
                        </a:rPr>
                        <a:t>94.5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992535338"/>
                  </a:ext>
                </a:extLst>
              </a:tr>
              <a:tr h="311921">
                <a:tc>
                  <a:txBody>
                    <a:bodyPr/>
                    <a:lstStyle/>
                    <a:p>
                      <a:pPr marL="0" marR="0">
                        <a:lnSpc>
                          <a:spcPct val="107000"/>
                        </a:lnSpc>
                        <a:spcBef>
                          <a:spcPts val="0"/>
                        </a:spcBef>
                        <a:spcAft>
                          <a:spcPts val="0"/>
                        </a:spcAft>
                      </a:pPr>
                      <a:r>
                        <a:rPr lang="en-US" sz="1600">
                          <a:effectLst/>
                        </a:rPr>
                        <a:t>Chris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46793016"/>
                  </a:ext>
                </a:extLst>
              </a:tr>
              <a:tr h="311921">
                <a:tc>
                  <a:txBody>
                    <a:bodyPr/>
                    <a:lstStyle/>
                    <a:p>
                      <a:pPr marL="0" marR="0">
                        <a:lnSpc>
                          <a:spcPct val="107000"/>
                        </a:lnSpc>
                        <a:spcBef>
                          <a:spcPts val="0"/>
                        </a:spcBef>
                        <a:spcAft>
                          <a:spcPts val="0"/>
                        </a:spcAft>
                      </a:pPr>
                      <a:r>
                        <a:rPr lang="en-US" sz="16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18598989"/>
                  </a:ext>
                </a:extLst>
              </a:tr>
            </a:tbl>
          </a:graphicData>
        </a:graphic>
      </p:graphicFrame>
      <p:graphicFrame>
        <p:nvGraphicFramePr>
          <p:cNvPr id="10" name="Table 9">
            <a:extLst>
              <a:ext uri="{FF2B5EF4-FFF2-40B4-BE49-F238E27FC236}">
                <a16:creationId xmlns:a16="http://schemas.microsoft.com/office/drawing/2014/main" id="{08403DB9-355A-4FB6-9AB2-82B9F46EE03D}"/>
              </a:ext>
            </a:extLst>
          </p:cNvPr>
          <p:cNvGraphicFramePr>
            <a:graphicFrameLocks noGrp="1"/>
          </p:cNvGraphicFramePr>
          <p:nvPr>
            <p:extLst>
              <p:ext uri="{D42A27DB-BD31-4B8C-83A1-F6EECF244321}">
                <p14:modId xmlns:p14="http://schemas.microsoft.com/office/powerpoint/2010/main" val="1572787291"/>
              </p:ext>
            </p:extLst>
          </p:nvPr>
        </p:nvGraphicFramePr>
        <p:xfrm>
          <a:off x="5809836" y="5454082"/>
          <a:ext cx="3292600" cy="1403918"/>
        </p:xfrm>
        <a:graphic>
          <a:graphicData uri="http://schemas.openxmlformats.org/drawingml/2006/table">
            <a:tbl>
              <a:tblPr firstRow="1" firstCol="1" bandRow="1">
                <a:tableStyleId>{5C22544A-7EE6-4342-B048-85BDC9FD1C3A}</a:tableStyleId>
              </a:tblPr>
              <a:tblGrid>
                <a:gridCol w="1646300">
                  <a:extLst>
                    <a:ext uri="{9D8B030D-6E8A-4147-A177-3AD203B41FA5}">
                      <a16:colId xmlns:a16="http://schemas.microsoft.com/office/drawing/2014/main" val="349183001"/>
                    </a:ext>
                  </a:extLst>
                </a:gridCol>
                <a:gridCol w="1646300">
                  <a:extLst>
                    <a:ext uri="{9D8B030D-6E8A-4147-A177-3AD203B41FA5}">
                      <a16:colId xmlns:a16="http://schemas.microsoft.com/office/drawing/2014/main" val="3277390746"/>
                    </a:ext>
                  </a:extLst>
                </a:gridCol>
              </a:tblGrid>
              <a:tr h="556877">
                <a:tc>
                  <a:txBody>
                    <a:bodyPr/>
                    <a:lstStyle/>
                    <a:p>
                      <a:pPr marL="0" marR="0" algn="ctr">
                        <a:lnSpc>
                          <a:spcPct val="107000"/>
                        </a:lnSpc>
                        <a:spcBef>
                          <a:spcPts val="0"/>
                        </a:spcBef>
                        <a:spcAft>
                          <a:spcPts val="0"/>
                        </a:spcAft>
                      </a:pPr>
                      <a:r>
                        <a:rPr lang="en-US" sz="1600" dirty="0" err="1">
                          <a:effectLst/>
                        </a:rPr>
                        <a:t>assignment_name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600">
                          <a:effectLst/>
                        </a:rPr>
                        <a:t>grade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824435179"/>
                  </a:ext>
                </a:extLst>
              </a:tr>
              <a:tr h="282347">
                <a:tc>
                  <a:txBody>
                    <a:bodyPr/>
                    <a:lstStyle/>
                    <a:p>
                      <a:pPr marL="0" marR="0">
                        <a:lnSpc>
                          <a:spcPct val="107000"/>
                        </a:lnSpc>
                        <a:spcBef>
                          <a:spcPts val="0"/>
                        </a:spcBef>
                        <a:spcAft>
                          <a:spcPts val="0"/>
                        </a:spcAft>
                      </a:pPr>
                      <a:r>
                        <a:rPr lang="en-US" sz="1600">
                          <a:effectLst/>
                        </a:rPr>
                        <a:t>Assignment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dirty="0">
                          <a:effectLst/>
                        </a:rPr>
                        <a:t>82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89538016"/>
                  </a:ext>
                </a:extLst>
              </a:tr>
              <a:tr h="282347">
                <a:tc>
                  <a:txBody>
                    <a:bodyPr/>
                    <a:lstStyle/>
                    <a:p>
                      <a:pPr marL="0" marR="0">
                        <a:lnSpc>
                          <a:spcPct val="107000"/>
                        </a:lnSpc>
                        <a:spcBef>
                          <a:spcPts val="0"/>
                        </a:spcBef>
                        <a:spcAft>
                          <a:spcPts val="0"/>
                        </a:spcAft>
                      </a:pPr>
                      <a:r>
                        <a:rPr lang="en-US" sz="1600">
                          <a:effectLst/>
                        </a:rPr>
                        <a:t>Assignment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dirty="0">
                          <a:effectLst/>
                        </a:rPr>
                        <a:t>79.3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07925489"/>
                  </a:ext>
                </a:extLst>
              </a:tr>
              <a:tr h="282347">
                <a:tc>
                  <a:txBody>
                    <a:bodyPr/>
                    <a:lstStyle/>
                    <a:p>
                      <a:pPr marL="0" marR="0">
                        <a:lnSpc>
                          <a:spcPct val="107000"/>
                        </a:lnSpc>
                        <a:spcBef>
                          <a:spcPts val="0"/>
                        </a:spcBef>
                        <a:spcAft>
                          <a:spcPts val="0"/>
                        </a:spcAft>
                      </a:pPr>
                      <a:r>
                        <a:rPr lang="en-US" sz="16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09345978"/>
                  </a:ext>
                </a:extLst>
              </a:tr>
            </a:tbl>
          </a:graphicData>
        </a:graphic>
      </p:graphicFrame>
    </p:spTree>
    <p:extLst>
      <p:ext uri="{BB962C8B-B14F-4D97-AF65-F5344CB8AC3E}">
        <p14:creationId xmlns:p14="http://schemas.microsoft.com/office/powerpoint/2010/main" val="24754344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3739407" cy="839561"/>
          </a:xfrm>
        </p:spPr>
        <p:txBody>
          <a:bodyPr>
            <a:normAutofit/>
          </a:bodyPr>
          <a:lstStyle/>
          <a:p>
            <a:r>
              <a:rPr lang="en-US" sz="3200" b="1" dirty="0">
                <a:solidFill>
                  <a:schemeClr val="accent1"/>
                </a:solidFill>
                <a:latin typeface="Arial Narrow" panose="020B0606020202030204" pitchFamily="34" charset="0"/>
              </a:rPr>
              <a:t>Task 2:</a:t>
            </a:r>
            <a:endParaRPr lang="en-US" sz="3200" dirty="0">
              <a:solidFill>
                <a:srgbClr val="FF0000"/>
              </a:solidFill>
            </a:endParaRP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729468"/>
            <a:ext cx="10715171" cy="5128532"/>
          </a:xfrm>
        </p:spPr>
        <p:txBody>
          <a:bodyPr>
            <a:normAutofit lnSpcReduction="10000"/>
          </a:bodyPr>
          <a:lstStyle/>
          <a:p>
            <a:pPr>
              <a:lnSpc>
                <a:spcPct val="150000"/>
              </a:lnSpc>
            </a:pPr>
            <a:r>
              <a:rPr lang="en-US" sz="2400" dirty="0">
                <a:latin typeface="Arial Narrow" panose="020B0606020202030204" pitchFamily="34" charset="0"/>
              </a:rPr>
              <a:t>In Python, you can compute aggregates fairly quickly and easily using </a:t>
            </a:r>
            <a:r>
              <a:rPr lang="en-US" sz="2400" dirty="0" err="1">
                <a:latin typeface="Arial Narrow" panose="020B0606020202030204" pitchFamily="34" charset="0"/>
              </a:rPr>
              <a:t>Numpy</a:t>
            </a:r>
            <a:r>
              <a:rPr lang="en-US" sz="2400" dirty="0">
                <a:latin typeface="Arial Narrow" panose="020B0606020202030204" pitchFamily="34" charset="0"/>
              </a:rPr>
              <a:t>.</a:t>
            </a:r>
          </a:p>
          <a:p>
            <a:pPr marL="914400" lvl="1" indent="-457200">
              <a:lnSpc>
                <a:spcPct val="150000"/>
              </a:lnSpc>
              <a:buFont typeface="+mj-lt"/>
              <a:buAutoNum type="arabicPeriod"/>
            </a:pPr>
            <a:r>
              <a:rPr lang="en-US" sz="2000" dirty="0">
                <a:latin typeface="Arial Narrow" panose="020B0606020202030204" pitchFamily="34" charset="0"/>
              </a:rPr>
              <a:t>To calculate aggregates using </a:t>
            </a:r>
            <a:r>
              <a:rPr lang="en-US" sz="2000" dirty="0" err="1">
                <a:latin typeface="Arial Narrow" panose="020B0606020202030204" pitchFamily="34" charset="0"/>
              </a:rPr>
              <a:t>Numpy</a:t>
            </a:r>
            <a:r>
              <a:rPr lang="en-US" sz="2000" dirty="0">
                <a:latin typeface="Arial Narrow" panose="020B0606020202030204" pitchFamily="34" charset="0"/>
              </a:rPr>
              <a:t>, you’ll first need to import the </a:t>
            </a:r>
            <a:r>
              <a:rPr lang="en-US" sz="2000" dirty="0" err="1">
                <a:latin typeface="Arial Narrow" panose="020B0606020202030204" pitchFamily="34" charset="0"/>
              </a:rPr>
              <a:t>Numpy</a:t>
            </a:r>
            <a:r>
              <a:rPr lang="en-US" sz="2000" dirty="0">
                <a:latin typeface="Arial Narrow" panose="020B0606020202030204" pitchFamily="34" charset="0"/>
              </a:rPr>
              <a:t> library 	</a:t>
            </a:r>
          </a:p>
          <a:p>
            <a:pPr marL="457200" lvl="1" indent="0">
              <a:lnSpc>
                <a:spcPct val="150000"/>
              </a:lnSpc>
              <a:buNone/>
            </a:pPr>
            <a:r>
              <a:rPr lang="en-US" sz="2000" dirty="0">
                <a:solidFill>
                  <a:schemeClr val="accent1"/>
                </a:solidFill>
                <a:latin typeface="Arial Narrow" panose="020B0606020202030204" pitchFamily="34" charset="0"/>
              </a:rPr>
              <a:t>	import </a:t>
            </a:r>
            <a:r>
              <a:rPr lang="en-US" sz="2000" dirty="0" err="1">
                <a:solidFill>
                  <a:schemeClr val="accent1"/>
                </a:solidFill>
                <a:latin typeface="Arial Narrow" panose="020B0606020202030204" pitchFamily="34" charset="0"/>
              </a:rPr>
              <a:t>numpy</a:t>
            </a:r>
            <a:r>
              <a:rPr lang="en-US" sz="2000" dirty="0">
                <a:solidFill>
                  <a:schemeClr val="accent1"/>
                </a:solidFill>
                <a:latin typeface="Arial Narrow" panose="020B0606020202030204" pitchFamily="34" charset="0"/>
              </a:rPr>
              <a:t> as np</a:t>
            </a:r>
          </a:p>
          <a:p>
            <a:pPr marL="914400" lvl="1" indent="-457200">
              <a:lnSpc>
                <a:spcPct val="150000"/>
              </a:lnSpc>
              <a:buFont typeface="+mj-lt"/>
              <a:buAutoNum type="arabicPeriod"/>
            </a:pPr>
            <a:r>
              <a:rPr lang="en-US" sz="2000" dirty="0">
                <a:latin typeface="Arial Narrow" panose="020B0606020202030204" pitchFamily="34" charset="0"/>
              </a:rPr>
              <a:t>The </a:t>
            </a:r>
            <a:r>
              <a:rPr lang="en-US" sz="2000" dirty="0" err="1">
                <a:latin typeface="Arial Narrow" panose="020B0606020202030204" pitchFamily="34" charset="0"/>
              </a:rPr>
              <a:t>DataFrame</a:t>
            </a:r>
            <a:r>
              <a:rPr lang="en-US" sz="2000" dirty="0">
                <a:latin typeface="Arial Narrow" panose="020B0606020202030204" pitchFamily="34" charset="0"/>
              </a:rPr>
              <a:t> gradebook contains the complete gradebook for a hypothetical classroom. Use print to examine gradebook.</a:t>
            </a:r>
          </a:p>
          <a:p>
            <a:pPr marL="914400" lvl="1" indent="-457200">
              <a:lnSpc>
                <a:spcPct val="150000"/>
              </a:lnSpc>
              <a:buFont typeface="+mj-lt"/>
              <a:buAutoNum type="arabicPeriod"/>
            </a:pPr>
            <a:r>
              <a:rPr lang="en-US" sz="2000" dirty="0">
                <a:latin typeface="Arial Narrow" panose="020B0606020202030204" pitchFamily="34" charset="0"/>
              </a:rPr>
              <a:t>Select all rows from the gradebook </a:t>
            </a:r>
            <a:r>
              <a:rPr lang="en-US" sz="2000" dirty="0" err="1">
                <a:latin typeface="Arial Narrow" panose="020B0606020202030204" pitchFamily="34" charset="0"/>
              </a:rPr>
              <a:t>DataFrame</a:t>
            </a:r>
            <a:r>
              <a:rPr lang="en-US" sz="2000" dirty="0">
                <a:latin typeface="Arial Narrow" panose="020B0606020202030204" pitchFamily="34" charset="0"/>
              </a:rPr>
              <a:t> where </a:t>
            </a:r>
            <a:r>
              <a:rPr lang="en-US" sz="2000" dirty="0" err="1">
                <a:latin typeface="Arial Narrow" panose="020B0606020202030204" pitchFamily="34" charset="0"/>
              </a:rPr>
              <a:t>assignment_name</a:t>
            </a:r>
            <a:r>
              <a:rPr lang="en-US" sz="2000" dirty="0">
                <a:latin typeface="Arial Narrow" panose="020B0606020202030204" pitchFamily="34" charset="0"/>
              </a:rPr>
              <a:t> is equal to Assignment 1. Save the result to the variable assignment1. Print assignment1.</a:t>
            </a:r>
          </a:p>
          <a:p>
            <a:pPr marL="914400" lvl="1" indent="-457200">
              <a:lnSpc>
                <a:spcPct val="150000"/>
              </a:lnSpc>
              <a:buFont typeface="+mj-lt"/>
              <a:buAutoNum type="arabicPeriod"/>
            </a:pPr>
            <a:r>
              <a:rPr lang="en-US" sz="2000" dirty="0">
                <a:latin typeface="Arial Narrow" panose="020B0606020202030204" pitchFamily="34" charset="0"/>
              </a:rPr>
              <a:t>Now use </a:t>
            </a:r>
            <a:r>
              <a:rPr lang="en-US" sz="2000" dirty="0" err="1">
                <a:latin typeface="Arial Narrow" panose="020B0606020202030204" pitchFamily="34" charset="0"/>
              </a:rPr>
              <a:t>Numpy</a:t>
            </a:r>
            <a:r>
              <a:rPr lang="en-US" sz="2000" dirty="0">
                <a:latin typeface="Arial Narrow" panose="020B0606020202030204" pitchFamily="34" charset="0"/>
              </a:rPr>
              <a:t> to calculate the median grade in assignment1. Use </a:t>
            </a:r>
            <a:r>
              <a:rPr lang="en-US" sz="2000" dirty="0" err="1">
                <a:latin typeface="Arial Narrow" panose="020B0606020202030204" pitchFamily="34" charset="0"/>
              </a:rPr>
              <a:t>np.median</a:t>
            </a:r>
            <a:r>
              <a:rPr lang="en-US" sz="2000" dirty="0">
                <a:latin typeface="Arial Narrow" panose="020B0606020202030204" pitchFamily="34" charset="0"/>
              </a:rPr>
              <a:t>() to calculate the median of the column grade from assignment1 and save it to asn1_median.</a:t>
            </a:r>
          </a:p>
          <a:p>
            <a:pPr marL="914400" lvl="1" indent="-457200">
              <a:lnSpc>
                <a:spcPct val="150000"/>
              </a:lnSpc>
              <a:buFont typeface="+mj-lt"/>
              <a:buAutoNum type="arabicPeriod"/>
            </a:pPr>
            <a:r>
              <a:rPr lang="en-US" sz="2000" dirty="0">
                <a:latin typeface="Arial Narrow" panose="020B0606020202030204" pitchFamily="34" charset="0"/>
              </a:rPr>
              <a:t>Display asn1_median using print. What is the median grade on Assignment 1?</a:t>
            </a:r>
          </a:p>
          <a:p>
            <a:pPr marL="914400" lvl="1" indent="-457200">
              <a:buFont typeface="+mj-lt"/>
              <a:buAutoNum type="arabicPeriod"/>
            </a:pPr>
            <a:endParaRPr lang="en-US" sz="1800" dirty="0">
              <a:latin typeface="Arial Narrow" panose="020B0606020202030204" pitchFamily="34" charset="0"/>
            </a:endParaRPr>
          </a:p>
        </p:txBody>
      </p:sp>
      <p:sp>
        <p:nvSpPr>
          <p:cNvPr id="5" name="Rectangle 4">
            <a:extLst>
              <a:ext uri="{FF2B5EF4-FFF2-40B4-BE49-F238E27FC236}">
                <a16:creationId xmlns:a16="http://schemas.microsoft.com/office/drawing/2014/main" id="{0B703311-3ABC-4B2E-9A92-401760F56365}"/>
              </a:ext>
            </a:extLst>
          </p:cNvPr>
          <p:cNvSpPr/>
          <p:nvPr/>
        </p:nvSpPr>
        <p:spPr>
          <a:xfrm>
            <a:off x="7146142" y="46241"/>
            <a:ext cx="4921168" cy="1631216"/>
          </a:xfrm>
          <a:prstGeom prst="rect">
            <a:avLst/>
          </a:prstGeom>
          <a:ln>
            <a:solidFill>
              <a:schemeClr val="accent1">
                <a:lumMod val="40000"/>
                <a:lumOff val="60000"/>
              </a:schemeClr>
            </a:solidFill>
          </a:ln>
        </p:spPr>
        <p:txBody>
          <a:bodyPr wrap="square">
            <a:spAutoFit/>
          </a:bodyPr>
          <a:lstStyle/>
          <a:p>
            <a:r>
              <a:rPr lang="en-US" sz="2000" dirty="0">
                <a:solidFill>
                  <a:schemeClr val="accent1"/>
                </a:solidFill>
                <a:latin typeface="Arial Narrow" panose="020B0606020202030204" pitchFamily="34" charset="0"/>
              </a:rPr>
              <a:t>import codecademylib3_seaborn</a:t>
            </a:r>
          </a:p>
          <a:p>
            <a:r>
              <a:rPr lang="en-US" sz="2000" dirty="0">
                <a:solidFill>
                  <a:schemeClr val="accent1"/>
                </a:solidFill>
                <a:latin typeface="Arial Narrow" panose="020B0606020202030204" pitchFamily="34" charset="0"/>
              </a:rPr>
              <a:t>import pandas as pd</a:t>
            </a:r>
          </a:p>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gradebook = </a:t>
            </a:r>
            <a:r>
              <a:rPr lang="en-US" sz="2000" dirty="0" err="1">
                <a:solidFill>
                  <a:schemeClr val="accent1"/>
                </a:solidFill>
                <a:latin typeface="Arial Narrow" panose="020B0606020202030204" pitchFamily="34" charset="0"/>
              </a:rPr>
              <a:t>pd.read_csv</a:t>
            </a:r>
            <a:r>
              <a:rPr lang="en-US" sz="2000" dirty="0">
                <a:solidFill>
                  <a:schemeClr val="accent1"/>
                </a:solidFill>
                <a:latin typeface="Arial Narrow" panose="020B0606020202030204" pitchFamily="34" charset="0"/>
              </a:rPr>
              <a:t>("gradebook.csv")</a:t>
            </a:r>
          </a:p>
        </p:txBody>
      </p:sp>
    </p:spTree>
    <p:extLst>
      <p:ext uri="{BB962C8B-B14F-4D97-AF65-F5344CB8AC3E}">
        <p14:creationId xmlns:p14="http://schemas.microsoft.com/office/powerpoint/2010/main" val="42850071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0600-CAE9-4E8F-A13A-B8035AB11196}"/>
              </a:ext>
            </a:extLst>
          </p:cNvPr>
          <p:cNvSpPr>
            <a:spLocks noGrp="1"/>
          </p:cNvSpPr>
          <p:nvPr>
            <p:ph type="title"/>
          </p:nvPr>
        </p:nvSpPr>
        <p:spPr>
          <a:xfrm>
            <a:off x="325582" y="392834"/>
            <a:ext cx="10515600" cy="895639"/>
          </a:xfrm>
        </p:spPr>
        <p:txBody>
          <a:bodyPr/>
          <a:lstStyle/>
          <a:p>
            <a:r>
              <a:rPr lang="en-US" b="1" dirty="0">
                <a:solidFill>
                  <a:schemeClr val="accent1"/>
                </a:solidFill>
                <a:latin typeface="Arial Narrow" panose="020B0606020202030204" pitchFamily="34" charset="0"/>
              </a:rPr>
              <a:t>Task 2 Solution:</a:t>
            </a:r>
            <a:endParaRPr lang="en-US" dirty="0"/>
          </a:p>
        </p:txBody>
      </p:sp>
      <p:sp>
        <p:nvSpPr>
          <p:cNvPr id="4" name="Rectangle 3">
            <a:extLst>
              <a:ext uri="{FF2B5EF4-FFF2-40B4-BE49-F238E27FC236}">
                <a16:creationId xmlns:a16="http://schemas.microsoft.com/office/drawing/2014/main" id="{7C2E9991-EA2F-44EC-8F4C-1E65022E6642}"/>
              </a:ext>
            </a:extLst>
          </p:cNvPr>
          <p:cNvSpPr/>
          <p:nvPr/>
        </p:nvSpPr>
        <p:spPr>
          <a:xfrm>
            <a:off x="325582" y="1804059"/>
            <a:ext cx="6096000" cy="3970318"/>
          </a:xfrm>
          <a:prstGeom prst="rect">
            <a:avLst/>
          </a:prstGeom>
          <a:ln>
            <a:solidFill>
              <a:schemeClr val="accent1">
                <a:lumMod val="40000"/>
                <a:lumOff val="60000"/>
              </a:schemeClr>
            </a:solidFill>
          </a:ln>
        </p:spPr>
        <p:txBody>
          <a:bodyPr>
            <a:spAutoFit/>
          </a:bodyPr>
          <a:lstStyle/>
          <a:p>
            <a:r>
              <a:rPr lang="en-US" dirty="0">
                <a:solidFill>
                  <a:schemeClr val="accent1"/>
                </a:solidFill>
                <a:latin typeface="Arial Narrow" panose="020B0606020202030204" pitchFamily="34" charset="0"/>
              </a:rPr>
              <a:t>import codecademylib3_seaborn</a:t>
            </a:r>
          </a:p>
          <a:p>
            <a:r>
              <a:rPr lang="en-US" dirty="0">
                <a:solidFill>
                  <a:schemeClr val="accent1"/>
                </a:solidFill>
                <a:latin typeface="Arial Narrow" panose="020B0606020202030204" pitchFamily="34" charset="0"/>
              </a:rPr>
              <a:t>import pandas as pd</a:t>
            </a:r>
          </a:p>
          <a:p>
            <a:r>
              <a:rPr lang="en-US" dirty="0">
                <a:solidFill>
                  <a:schemeClr val="accent1"/>
                </a:solidFill>
                <a:latin typeface="Arial Narrow" panose="020B0606020202030204" pitchFamily="34" charset="0"/>
              </a:rPr>
              <a:t>from matplotlib import </a:t>
            </a:r>
            <a:r>
              <a:rPr lang="en-US" dirty="0" err="1">
                <a:solidFill>
                  <a:schemeClr val="accent1"/>
                </a:solidFill>
                <a:latin typeface="Arial Narrow" panose="020B0606020202030204" pitchFamily="34" charset="0"/>
              </a:rPr>
              <a:t>pyplot</a:t>
            </a:r>
            <a:r>
              <a:rPr lang="en-US" dirty="0">
                <a:solidFill>
                  <a:schemeClr val="accent1"/>
                </a:solidFill>
                <a:latin typeface="Arial Narrow" panose="020B0606020202030204" pitchFamily="34" charset="0"/>
              </a:rPr>
              <a:t> as </a:t>
            </a:r>
            <a:r>
              <a:rPr lang="en-US" dirty="0" err="1">
                <a:solidFill>
                  <a:schemeClr val="accent1"/>
                </a:solidFill>
                <a:latin typeface="Arial Narrow" panose="020B0606020202030204" pitchFamily="34" charset="0"/>
              </a:rPr>
              <a:t>plt</a:t>
            </a:r>
            <a:endParaRPr lang="en-US" dirty="0">
              <a:solidFill>
                <a:schemeClr val="accent1"/>
              </a:solidFill>
              <a:latin typeface="Arial Narrow" panose="020B0606020202030204" pitchFamily="34" charset="0"/>
            </a:endParaRPr>
          </a:p>
          <a:p>
            <a:r>
              <a:rPr lang="en-US" dirty="0">
                <a:solidFill>
                  <a:schemeClr val="accent1"/>
                </a:solidFill>
                <a:latin typeface="Arial Narrow" panose="020B0606020202030204" pitchFamily="34" charset="0"/>
              </a:rPr>
              <a:t>import </a:t>
            </a:r>
            <a:r>
              <a:rPr lang="en-US" dirty="0" err="1">
                <a:solidFill>
                  <a:schemeClr val="accent1"/>
                </a:solidFill>
                <a:latin typeface="Arial Narrow" panose="020B0606020202030204" pitchFamily="34" charset="0"/>
              </a:rPr>
              <a:t>numpy</a:t>
            </a:r>
            <a:r>
              <a:rPr lang="en-US" dirty="0">
                <a:solidFill>
                  <a:schemeClr val="accent1"/>
                </a:solidFill>
                <a:latin typeface="Arial Narrow" panose="020B0606020202030204" pitchFamily="34" charset="0"/>
              </a:rPr>
              <a:t> as np</a:t>
            </a:r>
          </a:p>
          <a:p>
            <a:endParaRPr lang="en-US" dirty="0">
              <a:solidFill>
                <a:schemeClr val="accent1"/>
              </a:solidFill>
              <a:latin typeface="Arial Narrow" panose="020B0606020202030204" pitchFamily="34" charset="0"/>
            </a:endParaRPr>
          </a:p>
          <a:p>
            <a:r>
              <a:rPr lang="en-US" dirty="0">
                <a:solidFill>
                  <a:schemeClr val="accent1"/>
                </a:solidFill>
                <a:latin typeface="Arial Narrow" panose="020B0606020202030204" pitchFamily="34" charset="0"/>
              </a:rPr>
              <a:t>gradebook = </a:t>
            </a:r>
            <a:r>
              <a:rPr lang="en-US" dirty="0" err="1">
                <a:solidFill>
                  <a:schemeClr val="accent1"/>
                </a:solidFill>
                <a:latin typeface="Arial Narrow" panose="020B0606020202030204" pitchFamily="34" charset="0"/>
              </a:rPr>
              <a:t>pd.read_csv</a:t>
            </a:r>
            <a:r>
              <a:rPr lang="en-US" dirty="0">
                <a:solidFill>
                  <a:schemeClr val="accent1"/>
                </a:solidFill>
                <a:latin typeface="Arial Narrow" panose="020B0606020202030204" pitchFamily="34" charset="0"/>
              </a:rPr>
              <a:t>('gradebook.csv')</a:t>
            </a:r>
          </a:p>
          <a:p>
            <a:r>
              <a:rPr lang="en-US" dirty="0">
                <a:solidFill>
                  <a:schemeClr val="accent1"/>
                </a:solidFill>
                <a:latin typeface="Arial Narrow" panose="020B0606020202030204" pitchFamily="34" charset="0"/>
              </a:rPr>
              <a:t>print(gradebook)</a:t>
            </a:r>
          </a:p>
          <a:p>
            <a:endParaRPr lang="en-US" dirty="0">
              <a:solidFill>
                <a:schemeClr val="accent1"/>
              </a:solidFill>
              <a:latin typeface="Arial Narrow" panose="020B0606020202030204" pitchFamily="34" charset="0"/>
            </a:endParaRPr>
          </a:p>
          <a:p>
            <a:r>
              <a:rPr lang="en-US" dirty="0">
                <a:solidFill>
                  <a:schemeClr val="accent1"/>
                </a:solidFill>
                <a:latin typeface="Arial Narrow" panose="020B0606020202030204" pitchFamily="34" charset="0"/>
              </a:rPr>
              <a:t>assignment1 = gradebook[</a:t>
            </a:r>
            <a:r>
              <a:rPr lang="en-US" dirty="0" err="1">
                <a:solidFill>
                  <a:schemeClr val="accent1"/>
                </a:solidFill>
                <a:latin typeface="Arial Narrow" panose="020B0606020202030204" pitchFamily="34" charset="0"/>
              </a:rPr>
              <a:t>gradebook.assignment_name</a:t>
            </a:r>
            <a:r>
              <a:rPr lang="en-US" dirty="0">
                <a:solidFill>
                  <a:schemeClr val="accent1"/>
                </a:solidFill>
                <a:latin typeface="Arial Narrow" panose="020B0606020202030204" pitchFamily="34" charset="0"/>
              </a:rPr>
              <a:t> == 'Assignment 1']</a:t>
            </a:r>
          </a:p>
          <a:p>
            <a:r>
              <a:rPr lang="en-US" dirty="0">
                <a:solidFill>
                  <a:schemeClr val="accent1"/>
                </a:solidFill>
                <a:latin typeface="Arial Narrow" panose="020B0606020202030204" pitchFamily="34" charset="0"/>
              </a:rPr>
              <a:t>print(assignment1)</a:t>
            </a:r>
          </a:p>
          <a:p>
            <a:endParaRPr lang="en-US" dirty="0">
              <a:solidFill>
                <a:schemeClr val="accent1"/>
              </a:solidFill>
              <a:latin typeface="Arial Narrow" panose="020B0606020202030204" pitchFamily="34" charset="0"/>
            </a:endParaRPr>
          </a:p>
          <a:p>
            <a:r>
              <a:rPr lang="en-US" dirty="0">
                <a:solidFill>
                  <a:schemeClr val="accent1"/>
                </a:solidFill>
                <a:latin typeface="Arial Narrow" panose="020B0606020202030204" pitchFamily="34" charset="0"/>
              </a:rPr>
              <a:t>asn1_median = </a:t>
            </a:r>
            <a:r>
              <a:rPr lang="en-US" dirty="0" err="1">
                <a:solidFill>
                  <a:schemeClr val="accent1"/>
                </a:solidFill>
                <a:latin typeface="Arial Narrow" panose="020B0606020202030204" pitchFamily="34" charset="0"/>
              </a:rPr>
              <a:t>np.median</a:t>
            </a:r>
            <a:r>
              <a:rPr lang="en-US" dirty="0">
                <a:solidFill>
                  <a:schemeClr val="accent1"/>
                </a:solidFill>
                <a:latin typeface="Arial Narrow" panose="020B0606020202030204" pitchFamily="34" charset="0"/>
              </a:rPr>
              <a:t>(assignment1.grade)</a:t>
            </a:r>
          </a:p>
          <a:p>
            <a:r>
              <a:rPr lang="en-US" dirty="0">
                <a:solidFill>
                  <a:schemeClr val="accent1"/>
                </a:solidFill>
                <a:latin typeface="Arial Narrow" panose="020B0606020202030204" pitchFamily="34" charset="0"/>
              </a:rPr>
              <a:t>print(asn1_median)</a:t>
            </a:r>
          </a:p>
        </p:txBody>
      </p:sp>
      <p:pic>
        <p:nvPicPr>
          <p:cNvPr id="6" name="Picture 5">
            <a:extLst>
              <a:ext uri="{FF2B5EF4-FFF2-40B4-BE49-F238E27FC236}">
                <a16:creationId xmlns:a16="http://schemas.microsoft.com/office/drawing/2014/main" id="{E7822288-C0E9-4D06-8EAE-81950B607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438" y="1728549"/>
            <a:ext cx="4261780" cy="4860881"/>
          </a:xfrm>
          <a:prstGeom prst="rect">
            <a:avLst/>
          </a:prstGeom>
        </p:spPr>
      </p:pic>
    </p:spTree>
    <p:extLst>
      <p:ext uri="{BB962C8B-B14F-4D97-AF65-F5344CB8AC3E}">
        <p14:creationId xmlns:p14="http://schemas.microsoft.com/office/powerpoint/2010/main" val="397547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705A-53EA-43F5-9E69-97EE520DFD82}"/>
              </a:ext>
            </a:extLst>
          </p:cNvPr>
          <p:cNvSpPr>
            <a:spLocks noGrp="1"/>
          </p:cNvSpPr>
          <p:nvPr>
            <p:ph type="title"/>
          </p:nvPr>
        </p:nvSpPr>
        <p:spPr>
          <a:xfrm>
            <a:off x="699654" y="0"/>
            <a:ext cx="10515600" cy="681037"/>
          </a:xfrm>
        </p:spPr>
        <p:txBody>
          <a:bodyPr>
            <a:normAutofit/>
          </a:bodyPr>
          <a:lstStyle/>
          <a:p>
            <a:r>
              <a:rPr lang="en-US" sz="4000" dirty="0">
                <a:solidFill>
                  <a:schemeClr val="accent1"/>
                </a:solidFill>
                <a:latin typeface="Arial Narrow" panose="020B0606020202030204" pitchFamily="34" charset="0"/>
              </a:rPr>
              <a:t>Multiple</a:t>
            </a:r>
            <a:r>
              <a:rPr lang="en-US" sz="4000" dirty="0">
                <a:solidFill>
                  <a:srgbClr val="FF0000"/>
                </a:solidFill>
                <a:latin typeface="Arial Narrow" panose="020B0606020202030204" pitchFamily="34" charset="0"/>
              </a:rPr>
              <a:t> Line Graphs in Matplotlib</a:t>
            </a:r>
          </a:p>
        </p:txBody>
      </p:sp>
      <p:sp>
        <p:nvSpPr>
          <p:cNvPr id="3" name="Content Placeholder 2">
            <a:extLst>
              <a:ext uri="{FF2B5EF4-FFF2-40B4-BE49-F238E27FC236}">
                <a16:creationId xmlns:a16="http://schemas.microsoft.com/office/drawing/2014/main" id="{C5A75019-61EB-4621-8C9C-5E42BD7CEA22}"/>
              </a:ext>
            </a:extLst>
          </p:cNvPr>
          <p:cNvSpPr>
            <a:spLocks noGrp="1"/>
          </p:cNvSpPr>
          <p:nvPr>
            <p:ph idx="1"/>
          </p:nvPr>
        </p:nvSpPr>
        <p:spPr>
          <a:xfrm>
            <a:off x="348343" y="1025236"/>
            <a:ext cx="11306627" cy="5555673"/>
          </a:xfrm>
        </p:spPr>
        <p:txBody>
          <a:bodyPr>
            <a:normAutofit/>
          </a:bodyPr>
          <a:lstStyle/>
          <a:p>
            <a:pPr marL="0" indent="0">
              <a:buNone/>
            </a:pPr>
            <a:r>
              <a:rPr lang="en-US" sz="2400" dirty="0">
                <a:latin typeface="Arial Narrow" panose="020B0606020202030204" pitchFamily="34" charset="0"/>
              </a:rPr>
              <a:t>We can also have </a:t>
            </a:r>
            <a:r>
              <a:rPr lang="en-US" sz="2400" dirty="0">
                <a:solidFill>
                  <a:srgbClr val="FF0000"/>
                </a:solidFill>
                <a:latin typeface="Arial Narrow" panose="020B0606020202030204" pitchFamily="34" charset="0"/>
              </a:rPr>
              <a:t>multiple line plots </a:t>
            </a:r>
            <a:r>
              <a:rPr lang="en-US" sz="2400" dirty="0">
                <a:latin typeface="Arial Narrow" panose="020B0606020202030204" pitchFamily="34" charset="0"/>
              </a:rPr>
              <a:t>displayed on the same set of axes. </a:t>
            </a:r>
          </a:p>
          <a:p>
            <a:pPr marL="0" indent="0">
              <a:buNone/>
            </a:pPr>
            <a:r>
              <a:rPr lang="en-US" sz="2400" dirty="0">
                <a:latin typeface="Arial Narrow" panose="020B0606020202030204" pitchFamily="34" charset="0"/>
              </a:rPr>
              <a:t>This can be very useful if we want </a:t>
            </a:r>
            <a:r>
              <a:rPr lang="en-US" sz="2400" dirty="0">
                <a:solidFill>
                  <a:srgbClr val="FF0000"/>
                </a:solidFill>
                <a:latin typeface="Arial Narrow" panose="020B0606020202030204" pitchFamily="34" charset="0"/>
              </a:rPr>
              <a:t>to compare two datasets with the same scale and axis categories</a:t>
            </a:r>
          </a:p>
          <a:p>
            <a:pPr marL="0" indent="0">
              <a:buNone/>
            </a:pPr>
            <a:r>
              <a:rPr lang="en-US" sz="2400" dirty="0">
                <a:latin typeface="Arial Narrow" panose="020B0606020202030204" pitchFamily="34" charset="0"/>
              </a:rPr>
              <a:t>Matplotlib will automatically place the two lines on the same axes and give them </a:t>
            </a:r>
            <a:r>
              <a:rPr lang="en-US" sz="2400" dirty="0">
                <a:solidFill>
                  <a:srgbClr val="FF0000"/>
                </a:solidFill>
                <a:latin typeface="Arial Narrow" panose="020B0606020202030204" pitchFamily="34" charset="0"/>
              </a:rPr>
              <a:t>different colors</a:t>
            </a:r>
            <a:r>
              <a:rPr lang="en-US" sz="2400" dirty="0">
                <a:latin typeface="Arial Narrow" panose="020B0606020202030204" pitchFamily="34" charset="0"/>
              </a:rPr>
              <a:t> if you call </a:t>
            </a:r>
            <a:r>
              <a:rPr lang="en-US" sz="2400" dirty="0" err="1">
                <a:solidFill>
                  <a:srgbClr val="FF0000"/>
                </a:solidFill>
                <a:latin typeface="Arial Narrow" panose="020B0606020202030204" pitchFamily="34" charset="0"/>
              </a:rPr>
              <a:t>plt.plot</a:t>
            </a:r>
            <a:r>
              <a:rPr lang="en-US" sz="2400" dirty="0">
                <a:solidFill>
                  <a:srgbClr val="FF0000"/>
                </a:solidFill>
                <a:latin typeface="Arial Narrow" panose="020B0606020202030204" pitchFamily="34" charset="0"/>
              </a:rPr>
              <a:t>() twice</a:t>
            </a:r>
            <a:endParaRPr lang="en-US" sz="2400" dirty="0">
              <a:latin typeface="Arial Narrow" panose="020B0606020202030204" pitchFamily="34" charset="0"/>
            </a:endParaRPr>
          </a:p>
          <a:p>
            <a:pPr marL="0" indent="0">
              <a:buNone/>
            </a:pPr>
            <a:endParaRPr lang="en-US" dirty="0">
              <a:latin typeface="Arial Narrow" panose="020B0606020202030204" pitchFamily="34" charset="0"/>
            </a:endParaRPr>
          </a:p>
          <a:p>
            <a:pPr marL="0" indent="0">
              <a:buNone/>
            </a:pPr>
            <a:endParaRPr lang="en-US" dirty="0">
              <a:latin typeface="Arial Narrow" panose="020B0606020202030204" pitchFamily="34" charset="0"/>
            </a:endParaRPr>
          </a:p>
        </p:txBody>
      </p:sp>
      <p:sp>
        <p:nvSpPr>
          <p:cNvPr id="4" name="Rectangle 3">
            <a:extLst>
              <a:ext uri="{FF2B5EF4-FFF2-40B4-BE49-F238E27FC236}">
                <a16:creationId xmlns:a16="http://schemas.microsoft.com/office/drawing/2014/main" id="{696540B2-D84C-4C63-9C4B-16F9F2477F6A}"/>
              </a:ext>
            </a:extLst>
          </p:cNvPr>
          <p:cNvSpPr/>
          <p:nvPr/>
        </p:nvSpPr>
        <p:spPr>
          <a:xfrm>
            <a:off x="838200" y="2970625"/>
            <a:ext cx="4973243" cy="3785652"/>
          </a:xfrm>
          <a:prstGeom prst="rect">
            <a:avLst/>
          </a:prstGeom>
          <a:ln>
            <a:solidFill>
              <a:schemeClr val="accent1"/>
            </a:solidFill>
          </a:ln>
        </p:spPr>
        <p:txBody>
          <a:bodyPr wrap="square">
            <a:spAutoFit/>
          </a:bodyPr>
          <a:lstStyle/>
          <a:p>
            <a:r>
              <a:rPr lang="en-US" sz="2000" dirty="0">
                <a:solidFill>
                  <a:schemeClr val="accent1"/>
                </a:solidFill>
                <a:latin typeface="Arial Narrow" panose="020B0606020202030204" pitchFamily="34" charset="0"/>
              </a:rPr>
              <a:t># Days of the week:</a:t>
            </a:r>
          </a:p>
          <a:p>
            <a:r>
              <a:rPr lang="en-US" sz="2000" dirty="0">
                <a:solidFill>
                  <a:schemeClr val="accent1"/>
                </a:solidFill>
                <a:latin typeface="Arial Narrow" panose="020B0606020202030204" pitchFamily="34" charset="0"/>
              </a:rPr>
              <a:t>days = [0, 1, 2, 3, 4, 5, 6]</a:t>
            </a:r>
          </a:p>
          <a:p>
            <a:r>
              <a:rPr lang="en-US" sz="2000" dirty="0">
                <a:solidFill>
                  <a:srgbClr val="C00000"/>
                </a:solidFill>
                <a:latin typeface="Arial Narrow" panose="020B0606020202030204" pitchFamily="34" charset="0"/>
              </a:rPr>
              <a:t># Your Money:</a:t>
            </a:r>
          </a:p>
          <a:p>
            <a:r>
              <a:rPr lang="en-US" sz="2000" dirty="0" err="1">
                <a:solidFill>
                  <a:schemeClr val="accent1"/>
                </a:solidFill>
                <a:latin typeface="Arial Narrow" panose="020B0606020202030204" pitchFamily="34" charset="0"/>
              </a:rPr>
              <a:t>money_spent</a:t>
            </a:r>
            <a:r>
              <a:rPr lang="en-US" sz="2000" dirty="0">
                <a:solidFill>
                  <a:schemeClr val="accent1"/>
                </a:solidFill>
                <a:latin typeface="Arial Narrow" panose="020B0606020202030204" pitchFamily="34" charset="0"/>
              </a:rPr>
              <a:t> = [10, 12, 12, 10, 14, 22, 24]</a:t>
            </a:r>
          </a:p>
          <a:p>
            <a:r>
              <a:rPr lang="en-US" sz="2000" dirty="0">
                <a:solidFill>
                  <a:srgbClr val="C00000"/>
                </a:solidFill>
                <a:latin typeface="Arial Narrow" panose="020B0606020202030204" pitchFamily="34" charset="0"/>
              </a:rPr>
              <a:t># Your Friend's Money:</a:t>
            </a:r>
          </a:p>
          <a:p>
            <a:r>
              <a:rPr lang="en-US" sz="2000" dirty="0">
                <a:solidFill>
                  <a:schemeClr val="accent1"/>
                </a:solidFill>
                <a:latin typeface="Arial Narrow" panose="020B0606020202030204" pitchFamily="34" charset="0"/>
              </a:rPr>
              <a:t>money_spent_2 = [11, 14, 15, 15, 22, 21, 12]</a:t>
            </a:r>
          </a:p>
          <a:p>
            <a:r>
              <a:rPr lang="en-US" sz="2000" dirty="0">
                <a:solidFill>
                  <a:srgbClr val="C00000"/>
                </a:solidFill>
                <a:latin typeface="Arial Narrow" panose="020B0606020202030204" pitchFamily="34" charset="0"/>
              </a:rPr>
              <a:t># Plot your money:</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(days, </a:t>
            </a:r>
            <a:r>
              <a:rPr lang="en-US" sz="2000" dirty="0" err="1">
                <a:solidFill>
                  <a:schemeClr val="accent1"/>
                </a:solidFill>
                <a:latin typeface="Arial Narrow" panose="020B0606020202030204" pitchFamily="34" charset="0"/>
              </a:rPr>
              <a:t>money_spent</a:t>
            </a:r>
            <a:r>
              <a:rPr lang="en-US" sz="2000" dirty="0">
                <a:solidFill>
                  <a:schemeClr val="accent1"/>
                </a:solidFill>
                <a:latin typeface="Arial Narrow" panose="020B0606020202030204" pitchFamily="34" charset="0"/>
              </a:rPr>
              <a:t>)</a:t>
            </a:r>
          </a:p>
          <a:p>
            <a:r>
              <a:rPr lang="en-US" sz="2000" dirty="0">
                <a:solidFill>
                  <a:srgbClr val="C00000"/>
                </a:solidFill>
                <a:latin typeface="Arial Narrow" panose="020B0606020202030204" pitchFamily="34" charset="0"/>
              </a:rPr>
              <a:t># Plot your friend's money:</a:t>
            </a:r>
          </a:p>
          <a:p>
            <a:r>
              <a:rPr lang="en-US" sz="2000" dirty="0" err="1">
                <a:solidFill>
                  <a:schemeClr val="accent1"/>
                </a:solidFill>
                <a:latin typeface="Arial Narrow" panose="020B0606020202030204" pitchFamily="34" charset="0"/>
              </a:rPr>
              <a:t>plt.plot</a:t>
            </a:r>
            <a:r>
              <a:rPr lang="en-US" sz="2000" dirty="0">
                <a:solidFill>
                  <a:schemeClr val="accent1"/>
                </a:solidFill>
                <a:latin typeface="Arial Narrow" panose="020B0606020202030204" pitchFamily="34" charset="0"/>
              </a:rPr>
              <a:t>(days, money_spent_2)</a:t>
            </a:r>
          </a:p>
          <a:p>
            <a:r>
              <a:rPr lang="en-US" sz="2000" dirty="0">
                <a:solidFill>
                  <a:srgbClr val="C00000"/>
                </a:solidFill>
                <a:latin typeface="Arial Narrow" panose="020B0606020202030204" pitchFamily="34" charset="0"/>
              </a:rPr>
              <a:t># Display the result:</a:t>
            </a: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8151BED2-F5E3-41D0-804C-5C197492E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379780"/>
            <a:ext cx="4725477" cy="3201129"/>
          </a:xfrm>
          <a:prstGeom prst="rect">
            <a:avLst/>
          </a:prstGeom>
        </p:spPr>
      </p:pic>
    </p:spTree>
    <p:extLst>
      <p:ext uri="{BB962C8B-B14F-4D97-AF65-F5344CB8AC3E}">
        <p14:creationId xmlns:p14="http://schemas.microsoft.com/office/powerpoint/2010/main" val="5630678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Plotting Aggregates using Seaborn</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30" y="1364343"/>
            <a:ext cx="7682180" cy="4812620"/>
          </a:xfrm>
        </p:spPr>
        <p:txBody>
          <a:bodyPr>
            <a:normAutofit/>
          </a:bodyPr>
          <a:lstStyle/>
          <a:p>
            <a:pPr>
              <a:lnSpc>
                <a:spcPct val="150000"/>
              </a:lnSpc>
            </a:pPr>
            <a:r>
              <a:rPr lang="en-US" sz="2200" dirty="0">
                <a:latin typeface="Arial Narrow" panose="020B0606020202030204" pitchFamily="34" charset="0"/>
              </a:rPr>
              <a:t>Suppose this data is stored in a Pandas </a:t>
            </a:r>
            <a:r>
              <a:rPr lang="en-US" sz="2200" dirty="0" err="1">
                <a:latin typeface="Arial Narrow" panose="020B0606020202030204" pitchFamily="34" charset="0"/>
              </a:rPr>
              <a:t>DataFrame</a:t>
            </a:r>
            <a:r>
              <a:rPr lang="en-US" sz="2200" dirty="0">
                <a:latin typeface="Arial Narrow" panose="020B0606020202030204" pitchFamily="34" charset="0"/>
              </a:rPr>
              <a:t> called df.</a:t>
            </a:r>
          </a:p>
          <a:p>
            <a:pPr>
              <a:lnSpc>
                <a:spcPct val="150000"/>
              </a:lnSpc>
            </a:pPr>
            <a:r>
              <a:rPr lang="en-US" sz="2200" dirty="0">
                <a:latin typeface="Arial Narrow" panose="020B0606020202030204" pitchFamily="34" charset="0"/>
              </a:rPr>
              <a:t>The Seaborn command (</a:t>
            </a:r>
            <a:r>
              <a:rPr lang="en-US" sz="2200" dirty="0" err="1">
                <a:latin typeface="Arial Narrow" panose="020B0606020202030204" pitchFamily="34" charset="0"/>
              </a:rPr>
              <a:t>sns.barplot</a:t>
            </a:r>
            <a:r>
              <a:rPr lang="en-US" sz="2200" dirty="0">
                <a:latin typeface="Arial Narrow" panose="020B0606020202030204" pitchFamily="34" charset="0"/>
              </a:rPr>
              <a:t>()) will plot this data in a bar plot and automatically aggregate the data:</a:t>
            </a:r>
          </a:p>
          <a:p>
            <a:pPr marL="457200" lvl="1" indent="0">
              <a:lnSpc>
                <a:spcPct val="150000"/>
              </a:lnSpc>
              <a:buNone/>
            </a:pPr>
            <a:r>
              <a:rPr lang="en-US" sz="1800" dirty="0" err="1">
                <a:solidFill>
                  <a:schemeClr val="accent1"/>
                </a:solidFill>
                <a:latin typeface="Arial Narrow" panose="020B0606020202030204" pitchFamily="34" charset="0"/>
              </a:rPr>
              <a:t>sns.barplot</a:t>
            </a:r>
            <a:r>
              <a:rPr lang="en-US" sz="1800" dirty="0">
                <a:solidFill>
                  <a:schemeClr val="accent1"/>
                </a:solidFill>
                <a:latin typeface="Arial Narrow" panose="020B0606020202030204" pitchFamily="34" charset="0"/>
              </a:rPr>
              <a:t>(data=df, x="student", y="grade")</a:t>
            </a:r>
          </a:p>
          <a:p>
            <a:pPr>
              <a:lnSpc>
                <a:spcPct val="150000"/>
              </a:lnSpc>
            </a:pPr>
            <a:r>
              <a:rPr lang="en-US" sz="2200" dirty="0">
                <a:latin typeface="Arial Narrow" panose="020B0606020202030204" pitchFamily="34" charset="0"/>
              </a:rPr>
              <a:t>In the example above, Seaborn will aggregate grades by student, and plot the average grade for each student.</a:t>
            </a:r>
          </a:p>
          <a:p>
            <a:endParaRPr lang="en-US" sz="2200" dirty="0">
              <a:latin typeface="Arial Narrow" panose="020B0606020202030204" pitchFamily="34" charset="0"/>
            </a:endParaRPr>
          </a:p>
        </p:txBody>
      </p:sp>
      <p:graphicFrame>
        <p:nvGraphicFramePr>
          <p:cNvPr id="4" name="Table 3">
            <a:extLst>
              <a:ext uri="{FF2B5EF4-FFF2-40B4-BE49-F238E27FC236}">
                <a16:creationId xmlns:a16="http://schemas.microsoft.com/office/drawing/2014/main" id="{45177DEE-A410-4071-94E5-F0AF74B35ADD}"/>
              </a:ext>
            </a:extLst>
          </p:cNvPr>
          <p:cNvGraphicFramePr>
            <a:graphicFrameLocks noGrp="1"/>
          </p:cNvGraphicFramePr>
          <p:nvPr>
            <p:extLst>
              <p:ext uri="{D42A27DB-BD31-4B8C-83A1-F6EECF244321}">
                <p14:modId xmlns:p14="http://schemas.microsoft.com/office/powerpoint/2010/main" val="3525320638"/>
              </p:ext>
            </p:extLst>
          </p:nvPr>
        </p:nvGraphicFramePr>
        <p:xfrm>
          <a:off x="8112991" y="31076"/>
          <a:ext cx="3871191" cy="3143980"/>
        </p:xfrm>
        <a:graphic>
          <a:graphicData uri="http://schemas.openxmlformats.org/drawingml/2006/table">
            <a:tbl>
              <a:tblPr firstRow="1" firstCol="1" bandRow="1">
                <a:tableStyleId>{5C22544A-7EE6-4342-B048-85BDC9FD1C3A}</a:tableStyleId>
              </a:tblPr>
              <a:tblGrid>
                <a:gridCol w="906319">
                  <a:extLst>
                    <a:ext uri="{9D8B030D-6E8A-4147-A177-3AD203B41FA5}">
                      <a16:colId xmlns:a16="http://schemas.microsoft.com/office/drawing/2014/main" val="3556645451"/>
                    </a:ext>
                  </a:extLst>
                </a:gridCol>
                <a:gridCol w="1674475">
                  <a:extLst>
                    <a:ext uri="{9D8B030D-6E8A-4147-A177-3AD203B41FA5}">
                      <a16:colId xmlns:a16="http://schemas.microsoft.com/office/drawing/2014/main" val="789639274"/>
                    </a:ext>
                  </a:extLst>
                </a:gridCol>
                <a:gridCol w="1290397">
                  <a:extLst>
                    <a:ext uri="{9D8B030D-6E8A-4147-A177-3AD203B41FA5}">
                      <a16:colId xmlns:a16="http://schemas.microsoft.com/office/drawing/2014/main" val="3215045164"/>
                    </a:ext>
                  </a:extLst>
                </a:gridCol>
              </a:tblGrid>
              <a:tr h="409144">
                <a:tc>
                  <a:txBody>
                    <a:bodyPr/>
                    <a:lstStyle/>
                    <a:p>
                      <a:pPr marL="0" marR="0" algn="ctr">
                        <a:lnSpc>
                          <a:spcPct val="107000"/>
                        </a:lnSpc>
                        <a:spcBef>
                          <a:spcPts val="0"/>
                        </a:spcBef>
                        <a:spcAft>
                          <a:spcPts val="0"/>
                        </a:spcAft>
                      </a:pPr>
                      <a:r>
                        <a:rPr lang="en-US" sz="1600" dirty="0">
                          <a:effectLst/>
                        </a:rPr>
                        <a:t>student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600">
                          <a:effectLst/>
                        </a:rPr>
                        <a:t>assignment_name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600" dirty="0">
                          <a:effectLst/>
                        </a:rPr>
                        <a:t>grade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88589729"/>
                  </a:ext>
                </a:extLst>
              </a:tr>
              <a:tr h="409144">
                <a:tc>
                  <a:txBody>
                    <a:bodyPr/>
                    <a:lstStyle/>
                    <a:p>
                      <a:pPr marL="0" marR="0">
                        <a:lnSpc>
                          <a:spcPct val="107000"/>
                        </a:lnSpc>
                        <a:spcBef>
                          <a:spcPts val="0"/>
                        </a:spcBef>
                        <a:spcAft>
                          <a:spcPts val="0"/>
                        </a:spcAft>
                      </a:pPr>
                      <a:r>
                        <a:rPr lang="en-US" sz="1600">
                          <a:effectLst/>
                        </a:rPr>
                        <a:t>Amy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12220166"/>
                  </a:ext>
                </a:extLst>
              </a:tr>
              <a:tr h="409144">
                <a:tc>
                  <a:txBody>
                    <a:bodyPr/>
                    <a:lstStyle/>
                    <a:p>
                      <a:pPr marL="0" marR="0">
                        <a:lnSpc>
                          <a:spcPct val="107000"/>
                        </a:lnSpc>
                        <a:spcBef>
                          <a:spcPts val="0"/>
                        </a:spcBef>
                        <a:spcAft>
                          <a:spcPts val="0"/>
                        </a:spcAft>
                      </a:pPr>
                      <a:r>
                        <a:rPr lang="en-US" sz="1600">
                          <a:effectLst/>
                        </a:rPr>
                        <a:t>Amy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07351086"/>
                  </a:ext>
                </a:extLst>
              </a:tr>
              <a:tr h="409144">
                <a:tc>
                  <a:txBody>
                    <a:bodyPr/>
                    <a:lstStyle/>
                    <a:p>
                      <a:pPr marL="0" marR="0">
                        <a:lnSpc>
                          <a:spcPct val="107000"/>
                        </a:lnSpc>
                        <a:spcBef>
                          <a:spcPts val="0"/>
                        </a:spcBef>
                        <a:spcAft>
                          <a:spcPts val="0"/>
                        </a:spcAft>
                      </a:pPr>
                      <a:r>
                        <a:rPr lang="en-US" sz="1600">
                          <a:effectLst/>
                        </a:rPr>
                        <a:t>Bob</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71752629"/>
                  </a:ext>
                </a:extLst>
              </a:tr>
              <a:tr h="409144">
                <a:tc>
                  <a:txBody>
                    <a:bodyPr/>
                    <a:lstStyle/>
                    <a:p>
                      <a:pPr marL="0" marR="0">
                        <a:lnSpc>
                          <a:spcPct val="107000"/>
                        </a:lnSpc>
                        <a:spcBef>
                          <a:spcPts val="0"/>
                        </a:spcBef>
                        <a:spcAft>
                          <a:spcPts val="0"/>
                        </a:spcAft>
                      </a:pPr>
                      <a:r>
                        <a:rPr lang="en-US" sz="1600">
                          <a:effectLst/>
                        </a:rPr>
                        <a:t>Bob</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dirty="0">
                          <a:effectLst/>
                        </a:rPr>
                        <a:t>Assignment 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39031064"/>
                  </a:ext>
                </a:extLst>
              </a:tr>
              <a:tr h="409144">
                <a:tc>
                  <a:txBody>
                    <a:bodyPr/>
                    <a:lstStyle/>
                    <a:p>
                      <a:pPr marL="0" marR="0">
                        <a:lnSpc>
                          <a:spcPct val="107000"/>
                        </a:lnSpc>
                        <a:spcBef>
                          <a:spcPts val="0"/>
                        </a:spcBef>
                        <a:spcAft>
                          <a:spcPts val="0"/>
                        </a:spcAft>
                      </a:pPr>
                      <a:r>
                        <a:rPr lang="en-US" sz="1600">
                          <a:effectLst/>
                        </a:rPr>
                        <a:t>Chris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832389114"/>
                  </a:ext>
                </a:extLst>
              </a:tr>
              <a:tr h="409144">
                <a:tc>
                  <a:txBody>
                    <a:bodyPr/>
                    <a:lstStyle/>
                    <a:p>
                      <a:pPr marL="0" marR="0">
                        <a:lnSpc>
                          <a:spcPct val="107000"/>
                        </a:lnSpc>
                        <a:spcBef>
                          <a:spcPts val="0"/>
                        </a:spcBef>
                        <a:spcAft>
                          <a:spcPts val="0"/>
                        </a:spcAft>
                      </a:pPr>
                      <a:r>
                        <a:rPr lang="en-US" sz="1600">
                          <a:effectLst/>
                        </a:rPr>
                        <a:t>Chris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Assignment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66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80365696"/>
                  </a:ext>
                </a:extLst>
              </a:tr>
              <a:tr h="209874">
                <a:tc>
                  <a:txBody>
                    <a:bodyPr/>
                    <a:lstStyle/>
                    <a:p>
                      <a:pPr marL="0" marR="0">
                        <a:lnSpc>
                          <a:spcPct val="107000"/>
                        </a:lnSpc>
                        <a:spcBef>
                          <a:spcPts val="0"/>
                        </a:spcBef>
                        <a:spcAft>
                          <a:spcPts val="0"/>
                        </a:spcAft>
                      </a:pPr>
                      <a:r>
                        <a:rPr lang="en-US" sz="16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07000"/>
                        </a:lnSpc>
                        <a:spcBef>
                          <a:spcPts val="0"/>
                        </a:spcBef>
                        <a:spcAft>
                          <a:spcPts val="0"/>
                        </a:spcAft>
                      </a:pPr>
                      <a:r>
                        <a:rPr lang="en-US" sz="16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29197279"/>
                  </a:ext>
                </a:extLst>
              </a:tr>
            </a:tbl>
          </a:graphicData>
        </a:graphic>
      </p:graphicFrame>
      <p:sp>
        <p:nvSpPr>
          <p:cNvPr id="5" name="Rectangle 4">
            <a:extLst>
              <a:ext uri="{FF2B5EF4-FFF2-40B4-BE49-F238E27FC236}">
                <a16:creationId xmlns:a16="http://schemas.microsoft.com/office/drawing/2014/main" id="{8B7F9675-A386-470E-A8D7-1B5164C434B6}"/>
              </a:ext>
            </a:extLst>
          </p:cNvPr>
          <p:cNvSpPr/>
          <p:nvPr/>
        </p:nvSpPr>
        <p:spPr>
          <a:xfrm>
            <a:off x="638628" y="4962528"/>
            <a:ext cx="10914741" cy="1511439"/>
          </a:xfrm>
          <a:prstGeom prst="rect">
            <a:avLst/>
          </a:prstGeom>
          <a:ln>
            <a:solidFill>
              <a:schemeClr val="accent1">
                <a:lumMod val="40000"/>
                <a:lumOff val="60000"/>
              </a:schemeClr>
            </a:solidFill>
          </a:ln>
        </p:spPr>
        <p:txBody>
          <a:bodyPr wrap="square">
            <a:spAutoFit/>
          </a:bodyPr>
          <a:lstStyle/>
          <a:p>
            <a:pPr>
              <a:lnSpc>
                <a:spcPct val="150000"/>
              </a:lnSpc>
            </a:pPr>
            <a:r>
              <a:rPr lang="en-US" sz="2400" b="1" dirty="0">
                <a:solidFill>
                  <a:schemeClr val="accent1"/>
                </a:solidFill>
                <a:latin typeface="Arial Narrow" panose="020B0606020202030204" pitchFamily="34" charset="0"/>
              </a:rPr>
              <a:t>Task 3:</a:t>
            </a:r>
            <a:endParaRPr lang="en-US" sz="2000" b="1" dirty="0">
              <a:solidFill>
                <a:schemeClr val="accent1"/>
              </a:solidFill>
              <a:latin typeface="Arial Narrow" panose="020B0606020202030204" pitchFamily="34" charset="0"/>
            </a:endParaRPr>
          </a:p>
          <a:p>
            <a:pPr>
              <a:lnSpc>
                <a:spcPct val="150000"/>
              </a:lnSpc>
            </a:pPr>
            <a:r>
              <a:rPr lang="en-US" sz="2000" dirty="0">
                <a:latin typeface="Arial Narrow" panose="020B0606020202030204" pitchFamily="34" charset="0"/>
              </a:rPr>
              <a:t>1. Use Seaborn to plot the average grade for each assignment. Take a look at gradebook.csv for the column names.</a:t>
            </a:r>
          </a:p>
          <a:p>
            <a:pPr>
              <a:lnSpc>
                <a:spcPct val="150000"/>
              </a:lnSpc>
            </a:pPr>
            <a:r>
              <a:rPr lang="en-US" sz="2000" dirty="0">
                <a:latin typeface="Arial Narrow" panose="020B0606020202030204" pitchFamily="34" charset="0"/>
              </a:rPr>
              <a:t>2. Use </a:t>
            </a:r>
            <a:r>
              <a:rPr lang="en-US" sz="2000" dirty="0" err="1">
                <a:latin typeface="Arial Narrow" panose="020B0606020202030204" pitchFamily="34" charset="0"/>
              </a:rPr>
              <a:t>plt.show</a:t>
            </a:r>
            <a:r>
              <a:rPr lang="en-US" sz="2000" dirty="0">
                <a:latin typeface="Arial Narrow" panose="020B0606020202030204" pitchFamily="34" charset="0"/>
              </a:rPr>
              <a:t>() to display the graph.</a:t>
            </a:r>
          </a:p>
        </p:txBody>
      </p:sp>
    </p:spTree>
    <p:extLst>
      <p:ext uri="{BB962C8B-B14F-4D97-AF65-F5344CB8AC3E}">
        <p14:creationId xmlns:p14="http://schemas.microsoft.com/office/powerpoint/2010/main" val="28868472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b="1" dirty="0">
                <a:solidFill>
                  <a:schemeClr val="accent1"/>
                </a:solidFill>
                <a:latin typeface="Arial Narrow" panose="020B0606020202030204" pitchFamily="34" charset="0"/>
              </a:rPr>
              <a:t>Task 3 Solution:</a:t>
            </a:r>
            <a:endParaRPr lang="en-US" sz="3200" dirty="0">
              <a:solidFill>
                <a:srgbClr val="FF0000"/>
              </a:solidFill>
            </a:endParaRPr>
          </a:p>
        </p:txBody>
      </p:sp>
      <p:sp>
        <p:nvSpPr>
          <p:cNvPr id="4" name="Rectangle 3">
            <a:extLst>
              <a:ext uri="{FF2B5EF4-FFF2-40B4-BE49-F238E27FC236}">
                <a16:creationId xmlns:a16="http://schemas.microsoft.com/office/drawing/2014/main" id="{9D6283D0-68A0-497D-9D05-C8F95479005D}"/>
              </a:ext>
            </a:extLst>
          </p:cNvPr>
          <p:cNvSpPr/>
          <p:nvPr/>
        </p:nvSpPr>
        <p:spPr>
          <a:xfrm>
            <a:off x="638629" y="1720840"/>
            <a:ext cx="6096000" cy="3477875"/>
          </a:xfrm>
          <a:prstGeom prst="rect">
            <a:avLst/>
          </a:prstGeom>
          <a:ln>
            <a:solidFill>
              <a:schemeClr val="accent1">
                <a:lumMod val="40000"/>
                <a:lumOff val="60000"/>
              </a:schemeClr>
            </a:solidFill>
          </a:ln>
        </p:spPr>
        <p:txBody>
          <a:bodyPr>
            <a:spAutoFit/>
          </a:bodyPr>
          <a:lstStyle/>
          <a:p>
            <a:r>
              <a:rPr lang="en-US" sz="2000" dirty="0">
                <a:solidFill>
                  <a:schemeClr val="accent1"/>
                </a:solidFill>
                <a:latin typeface="Arial Narrow" panose="020B0606020202030204" pitchFamily="34" charset="0"/>
              </a:rPr>
              <a:t>import warnings</a:t>
            </a:r>
          </a:p>
          <a:p>
            <a:r>
              <a:rPr lang="en-US" sz="2000" dirty="0" err="1">
                <a:solidFill>
                  <a:schemeClr val="accent1"/>
                </a:solidFill>
                <a:latin typeface="Arial Narrow" panose="020B0606020202030204" pitchFamily="34" charset="0"/>
              </a:rPr>
              <a:t>warnings.filterwarnings</a:t>
            </a:r>
            <a:r>
              <a:rPr lang="en-US" sz="2000" dirty="0">
                <a:solidFill>
                  <a:schemeClr val="accent1"/>
                </a:solidFill>
                <a:latin typeface="Arial Narrow" panose="020B0606020202030204" pitchFamily="34" charset="0"/>
              </a:rPr>
              <a:t>('ignore')</a:t>
            </a:r>
          </a:p>
          <a:p>
            <a:r>
              <a:rPr lang="en-US" sz="2000" dirty="0">
                <a:solidFill>
                  <a:schemeClr val="accent1"/>
                </a:solidFill>
                <a:latin typeface="Arial Narrow" panose="020B0606020202030204" pitchFamily="34" charset="0"/>
              </a:rPr>
              <a:t>import pandas as pd</a:t>
            </a:r>
          </a:p>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import seaborn as </a:t>
            </a:r>
            <a:r>
              <a:rPr lang="en-US" sz="2000" dirty="0" err="1">
                <a:solidFill>
                  <a:schemeClr val="accent1"/>
                </a:solidFill>
                <a:latin typeface="Arial Narrow" panose="020B0606020202030204" pitchFamily="34" charset="0"/>
              </a:rPr>
              <a:t>sns</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gradebook = </a:t>
            </a:r>
            <a:r>
              <a:rPr lang="en-US" sz="2000" dirty="0" err="1">
                <a:solidFill>
                  <a:schemeClr val="accent1"/>
                </a:solidFill>
                <a:latin typeface="Arial Narrow" panose="020B0606020202030204" pitchFamily="34" charset="0"/>
              </a:rPr>
              <a:t>pd.read_csv</a:t>
            </a:r>
            <a:r>
              <a:rPr lang="en-US" sz="2000" dirty="0">
                <a:solidFill>
                  <a:schemeClr val="accent1"/>
                </a:solidFill>
                <a:latin typeface="Arial Narrow" panose="020B0606020202030204" pitchFamily="34" charset="0"/>
              </a:rPr>
              <a:t>("gradebook.csv")</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sns.barplot</a:t>
            </a:r>
            <a:r>
              <a:rPr lang="en-US" sz="2000" dirty="0">
                <a:solidFill>
                  <a:schemeClr val="accent1"/>
                </a:solidFill>
                <a:latin typeface="Arial Narrow" panose="020B0606020202030204" pitchFamily="34" charset="0"/>
              </a:rPr>
              <a:t>(data=gradebook, x="</a:t>
            </a:r>
            <a:r>
              <a:rPr lang="en-US" sz="2000" dirty="0" err="1">
                <a:solidFill>
                  <a:schemeClr val="accent1"/>
                </a:solidFill>
                <a:latin typeface="Arial Narrow" panose="020B0606020202030204" pitchFamily="34" charset="0"/>
              </a:rPr>
              <a:t>assignment_name</a:t>
            </a:r>
            <a:r>
              <a:rPr lang="en-US" sz="2000" dirty="0">
                <a:solidFill>
                  <a:schemeClr val="accent1"/>
                </a:solidFill>
                <a:latin typeface="Arial Narrow" panose="020B0606020202030204" pitchFamily="34" charset="0"/>
              </a:rPr>
              <a:t>", y="grade")</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4190C251-EEF3-4F69-A6DA-636D7E3CD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899" y="1618625"/>
            <a:ext cx="4956784" cy="3147339"/>
          </a:xfrm>
          <a:prstGeom prst="rect">
            <a:avLst/>
          </a:prstGeom>
        </p:spPr>
      </p:pic>
    </p:spTree>
    <p:extLst>
      <p:ext uri="{BB962C8B-B14F-4D97-AF65-F5344CB8AC3E}">
        <p14:creationId xmlns:p14="http://schemas.microsoft.com/office/powerpoint/2010/main" val="9215215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99786"/>
            <a:ext cx="10715171" cy="839561"/>
          </a:xfrm>
        </p:spPr>
        <p:txBody>
          <a:bodyPr>
            <a:normAutofit/>
          </a:bodyPr>
          <a:lstStyle/>
          <a:p>
            <a:r>
              <a:rPr lang="en-US" sz="3200" dirty="0">
                <a:solidFill>
                  <a:srgbClr val="FF0000"/>
                </a:solidFill>
              </a:rPr>
              <a:t>Modifying Error Bars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471055" y="803564"/>
            <a:ext cx="10882745" cy="5689311"/>
          </a:xfrm>
        </p:spPr>
        <p:txBody>
          <a:bodyPr>
            <a:normAutofit/>
          </a:bodyPr>
          <a:lstStyle/>
          <a:p>
            <a:pPr>
              <a:lnSpc>
                <a:spcPct val="150000"/>
              </a:lnSpc>
            </a:pPr>
            <a:r>
              <a:rPr lang="en-US" sz="2200" dirty="0">
                <a:latin typeface="Arial Narrow" panose="020B0606020202030204" pitchFamily="34" charset="0"/>
              </a:rPr>
              <a:t>By default, </a:t>
            </a:r>
            <a:r>
              <a:rPr lang="en-US" sz="2200" dirty="0">
                <a:solidFill>
                  <a:schemeClr val="accent1"/>
                </a:solidFill>
                <a:latin typeface="Arial Narrow" panose="020B0606020202030204" pitchFamily="34" charset="0"/>
              </a:rPr>
              <a:t>Seaborn</a:t>
            </a:r>
            <a:r>
              <a:rPr lang="en-US" sz="2200" dirty="0">
                <a:latin typeface="Arial Narrow" panose="020B0606020202030204" pitchFamily="34" charset="0"/>
              </a:rPr>
              <a:t> will </a:t>
            </a:r>
            <a:r>
              <a:rPr lang="en-US" sz="2200" dirty="0">
                <a:solidFill>
                  <a:schemeClr val="accent1"/>
                </a:solidFill>
                <a:latin typeface="Arial Narrow" panose="020B0606020202030204" pitchFamily="34" charset="0"/>
              </a:rPr>
              <a:t>place error bars on each bar when you use the </a:t>
            </a:r>
            <a:r>
              <a:rPr lang="en-US" sz="2200" dirty="0" err="1">
                <a:solidFill>
                  <a:schemeClr val="accent1"/>
                </a:solidFill>
                <a:latin typeface="Arial Narrow" panose="020B0606020202030204" pitchFamily="34" charset="0"/>
              </a:rPr>
              <a:t>barplot</a:t>
            </a:r>
            <a:r>
              <a:rPr lang="en-US" sz="2200" dirty="0">
                <a:solidFill>
                  <a:schemeClr val="accent1"/>
                </a:solidFill>
                <a:latin typeface="Arial Narrow" panose="020B0606020202030204" pitchFamily="34" charset="0"/>
              </a:rPr>
              <a:t>() function.</a:t>
            </a:r>
          </a:p>
          <a:p>
            <a:pPr>
              <a:lnSpc>
                <a:spcPct val="150000"/>
              </a:lnSpc>
            </a:pPr>
            <a:endParaRPr lang="en-US" sz="1000" dirty="0">
              <a:latin typeface="Arial Narrow" panose="020B0606020202030204" pitchFamily="34" charset="0"/>
            </a:endParaRPr>
          </a:p>
          <a:p>
            <a:pPr>
              <a:lnSpc>
                <a:spcPct val="150000"/>
              </a:lnSpc>
            </a:pPr>
            <a:r>
              <a:rPr lang="en-US" sz="2200" dirty="0">
                <a:latin typeface="Arial Narrow" panose="020B0606020202030204" pitchFamily="34" charset="0"/>
              </a:rPr>
              <a:t>For example, in our assignment average example, an error bar might indicate what grade we expect an average student to receive on this assignment.</a:t>
            </a:r>
          </a:p>
          <a:p>
            <a:pPr>
              <a:lnSpc>
                <a:spcPct val="150000"/>
              </a:lnSpc>
            </a:pPr>
            <a:endParaRPr lang="en-US" sz="1300" dirty="0">
              <a:latin typeface="Arial Narrow" panose="020B0606020202030204" pitchFamily="34" charset="0"/>
            </a:endParaRPr>
          </a:p>
          <a:p>
            <a:pPr>
              <a:lnSpc>
                <a:spcPct val="150000"/>
              </a:lnSpc>
            </a:pPr>
            <a:r>
              <a:rPr lang="en-US" sz="2200" dirty="0">
                <a:latin typeface="Arial Narrow" panose="020B0606020202030204" pitchFamily="34" charset="0"/>
              </a:rPr>
              <a:t>By default, Seaborn uses a </a:t>
            </a:r>
            <a:r>
              <a:rPr lang="en-US" sz="2200" b="1" dirty="0">
                <a:solidFill>
                  <a:schemeClr val="accent1"/>
                </a:solidFill>
                <a:latin typeface="Arial Narrow" panose="020B0606020202030204" pitchFamily="34" charset="0"/>
              </a:rPr>
              <a:t>bootstrapped confidence interval</a:t>
            </a:r>
            <a:r>
              <a:rPr lang="en-US" sz="2200" dirty="0">
                <a:latin typeface="Arial Narrow" panose="020B0606020202030204" pitchFamily="34" charset="0"/>
              </a:rPr>
              <a:t>. </a:t>
            </a:r>
          </a:p>
          <a:p>
            <a:pPr lvl="1">
              <a:lnSpc>
                <a:spcPct val="150000"/>
              </a:lnSpc>
            </a:pPr>
            <a:r>
              <a:rPr lang="en-US" sz="1800" dirty="0">
                <a:latin typeface="Arial Narrow" panose="020B0606020202030204" pitchFamily="34" charset="0"/>
              </a:rPr>
              <a:t>This interval means that “based on this data, 95% of similar situations would have an outcome within this range”. </a:t>
            </a:r>
          </a:p>
          <a:p>
            <a:pPr>
              <a:lnSpc>
                <a:spcPct val="150000"/>
              </a:lnSpc>
            </a:pPr>
            <a:r>
              <a:rPr lang="en-US" sz="2200" dirty="0">
                <a:latin typeface="Arial Narrow" panose="020B0606020202030204" pitchFamily="34" charset="0"/>
              </a:rPr>
              <a:t>In our gradebook example, the confidence interval for the assignments means “if we gave this assignment to many, many students, we’re confident that the mean score on the assignment would be within the range represented by the error bar”.</a:t>
            </a:r>
          </a:p>
        </p:txBody>
      </p:sp>
      <p:pic>
        <p:nvPicPr>
          <p:cNvPr id="4" name="Picture 3">
            <a:extLst>
              <a:ext uri="{FF2B5EF4-FFF2-40B4-BE49-F238E27FC236}">
                <a16:creationId xmlns:a16="http://schemas.microsoft.com/office/drawing/2014/main" id="{10ED8E80-1789-4D08-B3C5-896FD81C81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106561" y="2543319"/>
            <a:ext cx="755073" cy="2209800"/>
          </a:xfrm>
          <a:prstGeom prst="rect">
            <a:avLst/>
          </a:prstGeom>
          <a:noFill/>
          <a:ln>
            <a:noFill/>
          </a:ln>
        </p:spPr>
      </p:pic>
    </p:spTree>
    <p:extLst>
      <p:ext uri="{BB962C8B-B14F-4D97-AF65-F5344CB8AC3E}">
        <p14:creationId xmlns:p14="http://schemas.microsoft.com/office/powerpoint/2010/main" val="21961779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375393" y="-4658"/>
            <a:ext cx="10715171" cy="839561"/>
          </a:xfrm>
        </p:spPr>
        <p:txBody>
          <a:bodyPr>
            <a:normAutofit/>
          </a:bodyPr>
          <a:lstStyle/>
          <a:p>
            <a:r>
              <a:rPr lang="en-US" sz="3200" dirty="0">
                <a:solidFill>
                  <a:srgbClr val="FF0000"/>
                </a:solidFill>
              </a:rPr>
              <a:t>Modifying Error Bars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180111" y="1011383"/>
            <a:ext cx="6883110" cy="5165580"/>
          </a:xfrm>
        </p:spPr>
        <p:txBody>
          <a:bodyPr>
            <a:normAutofit/>
          </a:bodyPr>
          <a:lstStyle/>
          <a:p>
            <a:r>
              <a:rPr lang="en-US" sz="2200" dirty="0">
                <a:latin typeface="Arial Narrow" panose="020B0606020202030204" pitchFamily="34" charset="0"/>
              </a:rPr>
              <a:t>If you’re calculating a mean and would prefer to use standard deviation for your error bars, you can pass in the keyword argument ci="</a:t>
            </a:r>
            <a:r>
              <a:rPr lang="en-US" sz="2200" dirty="0" err="1">
                <a:latin typeface="Arial Narrow" panose="020B0606020202030204" pitchFamily="34" charset="0"/>
              </a:rPr>
              <a:t>sd</a:t>
            </a:r>
            <a:r>
              <a:rPr lang="en-US" sz="2200" dirty="0">
                <a:latin typeface="Arial Narrow" panose="020B0606020202030204" pitchFamily="34" charset="0"/>
              </a:rPr>
              <a:t>" to </a:t>
            </a:r>
            <a:r>
              <a:rPr lang="en-US" sz="2200" dirty="0" err="1">
                <a:latin typeface="Arial Narrow" panose="020B0606020202030204" pitchFamily="34" charset="0"/>
              </a:rPr>
              <a:t>sns.barplot</a:t>
            </a:r>
            <a:r>
              <a:rPr lang="en-US" sz="2200" dirty="0">
                <a:latin typeface="Arial Narrow" panose="020B0606020202030204" pitchFamily="34" charset="0"/>
              </a:rPr>
              <a:t>() which will represent one standard deviation. </a:t>
            </a:r>
          </a:p>
          <a:p>
            <a:endParaRPr lang="en-US" sz="2200" dirty="0">
              <a:latin typeface="Arial Narrow" panose="020B0606020202030204" pitchFamily="34" charset="0"/>
            </a:endParaRPr>
          </a:p>
          <a:p>
            <a:pPr marL="457200" lvl="1" indent="0">
              <a:buNone/>
            </a:pPr>
            <a:r>
              <a:rPr lang="en-US" sz="2000" dirty="0" err="1">
                <a:latin typeface="Arial Narrow" panose="020B0606020202030204" pitchFamily="34" charset="0"/>
              </a:rPr>
              <a:t>sns.barplot</a:t>
            </a:r>
            <a:r>
              <a:rPr lang="en-US" sz="2000" dirty="0">
                <a:latin typeface="Arial Narrow" panose="020B0606020202030204" pitchFamily="34" charset="0"/>
              </a:rPr>
              <a:t>(data=gradebook, x="name", y="grade", ci="</a:t>
            </a:r>
            <a:r>
              <a:rPr lang="en-US" sz="2000" dirty="0" err="1">
                <a:latin typeface="Arial Narrow" panose="020B0606020202030204" pitchFamily="34" charset="0"/>
              </a:rPr>
              <a:t>sd</a:t>
            </a:r>
            <a:r>
              <a:rPr lang="en-US" sz="2000" dirty="0">
                <a:latin typeface="Arial Narrow" panose="020B0606020202030204" pitchFamily="34" charset="0"/>
              </a:rPr>
              <a:t>")</a:t>
            </a:r>
          </a:p>
          <a:p>
            <a:pPr marL="457200" lvl="1" indent="0">
              <a:buNone/>
            </a:pPr>
            <a:endParaRPr lang="en-US" sz="1200" dirty="0">
              <a:latin typeface="Arial Narrow" panose="020B0606020202030204" pitchFamily="34" charset="0"/>
            </a:endParaRPr>
          </a:p>
          <a:p>
            <a:pPr marL="0" indent="0">
              <a:buNone/>
            </a:pPr>
            <a:r>
              <a:rPr lang="en-US" sz="2400" b="1" dirty="0">
                <a:solidFill>
                  <a:schemeClr val="accent1"/>
                </a:solidFill>
                <a:latin typeface="Arial Narrow" panose="020B0606020202030204" pitchFamily="34" charset="0"/>
              </a:rPr>
              <a:t>Task 4:</a:t>
            </a:r>
            <a:r>
              <a:rPr lang="en-US" sz="2200" b="1" dirty="0">
                <a:solidFill>
                  <a:schemeClr val="accent1"/>
                </a:solidFill>
                <a:latin typeface="Arial Narrow" panose="020B0606020202030204" pitchFamily="34" charset="0"/>
              </a:rPr>
              <a:t> </a:t>
            </a:r>
          </a:p>
          <a:p>
            <a:pPr marL="0" indent="0">
              <a:buNone/>
            </a:pPr>
            <a:r>
              <a:rPr lang="en-US" sz="2200" dirty="0">
                <a:latin typeface="Arial Narrow" panose="020B0606020202030204" pitchFamily="34" charset="0"/>
              </a:rPr>
              <a:t>Modify the bar plot so that the error bars represent one standard deviation, rather than 95% confidence intervals.</a:t>
            </a:r>
          </a:p>
        </p:txBody>
      </p:sp>
      <p:sp>
        <p:nvSpPr>
          <p:cNvPr id="4" name="Rectangle 3">
            <a:extLst>
              <a:ext uri="{FF2B5EF4-FFF2-40B4-BE49-F238E27FC236}">
                <a16:creationId xmlns:a16="http://schemas.microsoft.com/office/drawing/2014/main" id="{6BF95B34-D1BC-404D-892C-019A56AB8DF3}"/>
              </a:ext>
            </a:extLst>
          </p:cNvPr>
          <p:cNvSpPr/>
          <p:nvPr/>
        </p:nvSpPr>
        <p:spPr>
          <a:xfrm>
            <a:off x="638629" y="5171945"/>
            <a:ext cx="6039262" cy="1323439"/>
          </a:xfrm>
          <a:prstGeom prst="rect">
            <a:avLst/>
          </a:prstGeom>
          <a:ln>
            <a:solidFill>
              <a:schemeClr val="accent1">
                <a:lumMod val="40000"/>
                <a:lumOff val="60000"/>
              </a:schemeClr>
            </a:solidFill>
          </a:ln>
        </p:spPr>
        <p:txBody>
          <a:bodyPr wrap="square">
            <a:spAutoFit/>
          </a:bodyPr>
          <a:lstStyle/>
          <a:p>
            <a:r>
              <a:rPr lang="en-US" sz="2000" dirty="0">
                <a:latin typeface="Arial Narrow" panose="020B0606020202030204" pitchFamily="34" charset="0"/>
              </a:rPr>
              <a:t>gradebook = </a:t>
            </a:r>
            <a:r>
              <a:rPr lang="en-US" sz="2000" dirty="0" err="1">
                <a:latin typeface="Arial Narrow" panose="020B0606020202030204" pitchFamily="34" charset="0"/>
              </a:rPr>
              <a:t>pd.read_csv</a:t>
            </a:r>
            <a:r>
              <a:rPr lang="en-US" sz="2000" dirty="0">
                <a:latin typeface="Arial Narrow" panose="020B0606020202030204" pitchFamily="34" charset="0"/>
              </a:rPr>
              <a:t>("gradebook.csv")</a:t>
            </a:r>
          </a:p>
          <a:p>
            <a:endParaRPr lang="en-US" sz="2000" dirty="0">
              <a:latin typeface="Arial Narrow" panose="020B0606020202030204" pitchFamily="34" charset="0"/>
            </a:endParaRPr>
          </a:p>
          <a:p>
            <a:r>
              <a:rPr lang="en-US" sz="2000" dirty="0" err="1">
                <a:latin typeface="Arial Narrow" panose="020B0606020202030204" pitchFamily="34" charset="0"/>
              </a:rPr>
              <a:t>sns.barplot</a:t>
            </a:r>
            <a:r>
              <a:rPr lang="en-US" sz="2000" dirty="0">
                <a:latin typeface="Arial Narrow" panose="020B0606020202030204" pitchFamily="34" charset="0"/>
              </a:rPr>
              <a:t>(data=gradebook, x="name", y="grade", ci="</a:t>
            </a:r>
            <a:r>
              <a:rPr lang="en-US" sz="2000" dirty="0" err="1">
                <a:latin typeface="Arial Narrow" panose="020B0606020202030204" pitchFamily="34" charset="0"/>
              </a:rPr>
              <a:t>sd</a:t>
            </a:r>
            <a:r>
              <a:rPr lang="en-US" sz="2000" dirty="0">
                <a:latin typeface="Arial Narrow" panose="020B0606020202030204" pitchFamily="34" charset="0"/>
              </a:rPr>
              <a:t>")</a:t>
            </a:r>
          </a:p>
          <a:p>
            <a:r>
              <a:rPr lang="en-US" sz="2000" dirty="0" err="1">
                <a:latin typeface="Arial Narrow" panose="020B0606020202030204" pitchFamily="34" charset="0"/>
              </a:rPr>
              <a:t>plt.show</a:t>
            </a:r>
            <a:r>
              <a:rPr lang="en-US" sz="2000" dirty="0">
                <a:latin typeface="Arial Narrow" panose="020B0606020202030204" pitchFamily="34" charset="0"/>
              </a:rPr>
              <a:t>()</a:t>
            </a:r>
          </a:p>
        </p:txBody>
      </p:sp>
      <p:pic>
        <p:nvPicPr>
          <p:cNvPr id="5" name="Picture 4">
            <a:extLst>
              <a:ext uri="{FF2B5EF4-FFF2-40B4-BE49-F238E27FC236}">
                <a16:creationId xmlns:a16="http://schemas.microsoft.com/office/drawing/2014/main" id="{FA570743-D4D6-4F98-A00C-BB0F055A6703}"/>
              </a:ext>
            </a:extLst>
          </p:cNvPr>
          <p:cNvPicPr/>
          <p:nvPr/>
        </p:nvPicPr>
        <p:blipFill>
          <a:blip r:embed="rId2">
            <a:extLst>
              <a:ext uri="{28A0092B-C50C-407E-A947-70E740481C1C}">
                <a14:useLocalDpi xmlns:a14="http://schemas.microsoft.com/office/drawing/2010/main" val="0"/>
              </a:ext>
            </a:extLst>
          </a:blip>
          <a:stretch>
            <a:fillRect/>
          </a:stretch>
        </p:blipFill>
        <p:spPr>
          <a:xfrm>
            <a:off x="7063219" y="1364342"/>
            <a:ext cx="4948671" cy="4482275"/>
          </a:xfrm>
          <a:prstGeom prst="rect">
            <a:avLst/>
          </a:prstGeom>
        </p:spPr>
      </p:pic>
    </p:spTree>
    <p:extLst>
      <p:ext uri="{BB962C8B-B14F-4D97-AF65-F5344CB8AC3E}">
        <p14:creationId xmlns:p14="http://schemas.microsoft.com/office/powerpoint/2010/main" val="38365184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6"/>
            <a:ext cx="10715171" cy="563130"/>
          </a:xfrm>
        </p:spPr>
        <p:txBody>
          <a:bodyPr>
            <a:normAutofit/>
          </a:bodyPr>
          <a:lstStyle/>
          <a:p>
            <a:r>
              <a:rPr lang="en-US" sz="3200" dirty="0">
                <a:solidFill>
                  <a:srgbClr val="FF0000"/>
                </a:solidFill>
              </a:rPr>
              <a:t>Calculating Different Aggregates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928256"/>
            <a:ext cx="10715171" cy="5248707"/>
          </a:xfrm>
        </p:spPr>
        <p:txBody>
          <a:bodyPr>
            <a:normAutofit/>
          </a:bodyPr>
          <a:lstStyle/>
          <a:p>
            <a:r>
              <a:rPr lang="en-US" sz="2200" dirty="0">
                <a:latin typeface="Arial Narrow" panose="020B0606020202030204" pitchFamily="34" charset="0"/>
              </a:rPr>
              <a:t>In most cases, we’ll want to plot the mean of our data, but sometimes, we’ll want something different:</a:t>
            </a:r>
          </a:p>
          <a:p>
            <a:pPr lvl="1"/>
            <a:r>
              <a:rPr lang="en-US" sz="1800" dirty="0">
                <a:latin typeface="Arial Narrow" panose="020B0606020202030204" pitchFamily="34" charset="0"/>
              </a:rPr>
              <a:t>If our data has many outliers, we may want to plot the median.</a:t>
            </a:r>
          </a:p>
          <a:p>
            <a:pPr lvl="1"/>
            <a:r>
              <a:rPr lang="en-US" sz="1800" dirty="0">
                <a:solidFill>
                  <a:schemeClr val="accent1"/>
                </a:solidFill>
                <a:latin typeface="Arial Narrow" panose="020B0606020202030204" pitchFamily="34" charset="0"/>
              </a:rPr>
              <a:t>If our data is categorical</a:t>
            </a:r>
            <a:r>
              <a:rPr lang="en-US" sz="1800" dirty="0">
                <a:latin typeface="Arial Narrow" panose="020B0606020202030204" pitchFamily="34" charset="0"/>
              </a:rPr>
              <a:t>, we might </a:t>
            </a:r>
            <a:r>
              <a:rPr lang="en-US" sz="1800" dirty="0">
                <a:solidFill>
                  <a:schemeClr val="accent1"/>
                </a:solidFill>
                <a:latin typeface="Arial Narrow" panose="020B0606020202030204" pitchFamily="34" charset="0"/>
              </a:rPr>
              <a:t>want to count how many times each category appears </a:t>
            </a:r>
            <a:r>
              <a:rPr lang="en-US" sz="1800" dirty="0">
                <a:latin typeface="Arial Narrow" panose="020B0606020202030204" pitchFamily="34" charset="0"/>
              </a:rPr>
              <a:t>(such as in the case of survey responses).</a:t>
            </a:r>
          </a:p>
          <a:p>
            <a:r>
              <a:rPr lang="en-US" sz="2200" dirty="0">
                <a:latin typeface="Arial Narrow" panose="020B0606020202030204" pitchFamily="34" charset="0"/>
              </a:rPr>
              <a:t>To do so, you’ll need to use the keyword argument estimator, which accepts any function that works on a list.</a:t>
            </a:r>
          </a:p>
          <a:p>
            <a:endParaRPr lang="en-US" sz="1100" dirty="0">
              <a:latin typeface="Arial Narrow" panose="020B0606020202030204" pitchFamily="34" charset="0"/>
            </a:endParaRPr>
          </a:p>
          <a:p>
            <a:r>
              <a:rPr lang="en-US" sz="2200" dirty="0">
                <a:latin typeface="Arial Narrow" panose="020B0606020202030204" pitchFamily="34" charset="0"/>
              </a:rPr>
              <a:t>For example, to calculate the median, you can pass in </a:t>
            </a:r>
            <a:r>
              <a:rPr lang="en-US" sz="2200" dirty="0" err="1">
                <a:latin typeface="Arial Narrow" panose="020B0606020202030204" pitchFamily="34" charset="0"/>
              </a:rPr>
              <a:t>np.median</a:t>
            </a:r>
            <a:r>
              <a:rPr lang="en-US" sz="2200" dirty="0">
                <a:latin typeface="Arial Narrow" panose="020B0606020202030204" pitchFamily="34" charset="0"/>
              </a:rPr>
              <a:t> to the estimator keyword:</a:t>
            </a:r>
          </a:p>
          <a:p>
            <a:endParaRPr lang="en-US" sz="2200" dirty="0">
              <a:latin typeface="Arial Narrow" panose="020B0606020202030204" pitchFamily="34" charset="0"/>
            </a:endParaRPr>
          </a:p>
          <a:p>
            <a:endParaRPr lang="en-US" sz="2200" dirty="0">
              <a:latin typeface="Arial Narrow" panose="020B0606020202030204" pitchFamily="34" charset="0"/>
            </a:endParaRPr>
          </a:p>
          <a:p>
            <a:endParaRPr lang="en-US" sz="2200" dirty="0">
              <a:latin typeface="Arial Narrow" panose="020B0606020202030204" pitchFamily="34" charset="0"/>
            </a:endParaRPr>
          </a:p>
          <a:p>
            <a:endParaRPr lang="en-US" sz="1600" dirty="0">
              <a:latin typeface="Arial Narrow" panose="020B0606020202030204" pitchFamily="34" charset="0"/>
            </a:endParaRPr>
          </a:p>
          <a:p>
            <a:r>
              <a:rPr lang="en-US" sz="2200" dirty="0">
                <a:latin typeface="Arial Narrow" panose="020B0606020202030204" pitchFamily="34" charset="0"/>
              </a:rPr>
              <a:t>Consider the data in results.csv. To calculate the number of times a particular value appears in the Response column , we pass in </a:t>
            </a:r>
            <a:r>
              <a:rPr lang="en-US" sz="2200" dirty="0" err="1">
                <a:latin typeface="Arial Narrow" panose="020B0606020202030204" pitchFamily="34" charset="0"/>
              </a:rPr>
              <a:t>len</a:t>
            </a:r>
            <a:r>
              <a:rPr lang="en-US" sz="2200" dirty="0">
                <a:latin typeface="Arial Narrow" panose="020B0606020202030204" pitchFamily="34" charset="0"/>
              </a:rPr>
              <a:t>:</a:t>
            </a:r>
          </a:p>
        </p:txBody>
      </p:sp>
      <p:sp>
        <p:nvSpPr>
          <p:cNvPr id="5" name="Rectangle 4">
            <a:extLst>
              <a:ext uri="{FF2B5EF4-FFF2-40B4-BE49-F238E27FC236}">
                <a16:creationId xmlns:a16="http://schemas.microsoft.com/office/drawing/2014/main" id="{7FCAAD01-3EC5-4979-B4D6-A95ABCC88BE2}"/>
              </a:ext>
            </a:extLst>
          </p:cNvPr>
          <p:cNvSpPr/>
          <p:nvPr/>
        </p:nvSpPr>
        <p:spPr>
          <a:xfrm>
            <a:off x="8582891" y="3732718"/>
            <a:ext cx="2770909" cy="1323439"/>
          </a:xfrm>
          <a:prstGeom prst="rect">
            <a:avLst/>
          </a:prstGeom>
          <a:ln>
            <a:solidFill>
              <a:schemeClr val="accent1">
                <a:lumMod val="40000"/>
                <a:lumOff val="60000"/>
              </a:schemeClr>
            </a:solidFill>
          </a:ln>
        </p:spPr>
        <p:txBody>
          <a:bodyPr wrap="square">
            <a:spAutoFit/>
          </a:bodyPr>
          <a:lstStyle/>
          <a:p>
            <a:r>
              <a:rPr lang="es-ES" sz="2000" dirty="0" err="1">
                <a:solidFill>
                  <a:schemeClr val="accent1"/>
                </a:solidFill>
                <a:latin typeface="Arial Narrow" panose="020B0606020202030204" pitchFamily="34" charset="0"/>
              </a:rPr>
              <a:t>sns.barplot</a:t>
            </a:r>
            <a:r>
              <a:rPr lang="es-ES" sz="2000" dirty="0">
                <a:solidFill>
                  <a:schemeClr val="accent1"/>
                </a:solidFill>
                <a:latin typeface="Arial Narrow" panose="020B0606020202030204" pitchFamily="34" charset="0"/>
              </a:rPr>
              <a:t>(data=</a:t>
            </a:r>
            <a:r>
              <a:rPr lang="es-ES" sz="2000" dirty="0" err="1">
                <a:solidFill>
                  <a:schemeClr val="accent1"/>
                </a:solidFill>
                <a:latin typeface="Arial Narrow" panose="020B0606020202030204" pitchFamily="34" charset="0"/>
              </a:rPr>
              <a:t>df</a:t>
            </a:r>
            <a:r>
              <a:rPr lang="es-ES" sz="2000" dirty="0">
                <a:solidFill>
                  <a:schemeClr val="accent1"/>
                </a:solidFill>
                <a:latin typeface="Arial Narrow" panose="020B0606020202030204" pitchFamily="34" charset="0"/>
              </a:rPr>
              <a:t>,</a:t>
            </a:r>
          </a:p>
          <a:p>
            <a:r>
              <a:rPr lang="es-ES" sz="2000" dirty="0">
                <a:solidFill>
                  <a:schemeClr val="accent1"/>
                </a:solidFill>
                <a:latin typeface="Arial Narrow" panose="020B0606020202030204" pitchFamily="34" charset="0"/>
              </a:rPr>
              <a:t>  x="x-</a:t>
            </a:r>
            <a:r>
              <a:rPr lang="es-ES" sz="2000" dirty="0" err="1">
                <a:solidFill>
                  <a:schemeClr val="accent1"/>
                </a:solidFill>
                <a:latin typeface="Arial Narrow" panose="020B0606020202030204" pitchFamily="34" charset="0"/>
              </a:rPr>
              <a:t>values</a:t>
            </a:r>
            <a:r>
              <a:rPr lang="es-ES" sz="2000" dirty="0">
                <a:solidFill>
                  <a:schemeClr val="accent1"/>
                </a:solidFill>
                <a:latin typeface="Arial Narrow" panose="020B0606020202030204" pitchFamily="34" charset="0"/>
              </a:rPr>
              <a:t>",</a:t>
            </a:r>
          </a:p>
          <a:p>
            <a:r>
              <a:rPr lang="es-ES" sz="2000" dirty="0">
                <a:solidFill>
                  <a:schemeClr val="accent1"/>
                </a:solidFill>
                <a:latin typeface="Arial Narrow" panose="020B0606020202030204" pitchFamily="34" charset="0"/>
              </a:rPr>
              <a:t>  y="y-</a:t>
            </a:r>
            <a:r>
              <a:rPr lang="es-ES" sz="2000" dirty="0" err="1">
                <a:solidFill>
                  <a:schemeClr val="accent1"/>
                </a:solidFill>
                <a:latin typeface="Arial Narrow" panose="020B0606020202030204" pitchFamily="34" charset="0"/>
              </a:rPr>
              <a:t>values</a:t>
            </a:r>
            <a:r>
              <a:rPr lang="es-ES" sz="2000" dirty="0">
                <a:solidFill>
                  <a:schemeClr val="accent1"/>
                </a:solidFill>
                <a:latin typeface="Arial Narrow" panose="020B0606020202030204" pitchFamily="34" charset="0"/>
              </a:rPr>
              <a:t>",</a:t>
            </a:r>
          </a:p>
          <a:p>
            <a:r>
              <a:rPr lang="es-ES" sz="2000" dirty="0">
                <a:solidFill>
                  <a:schemeClr val="accent1"/>
                </a:solidFill>
                <a:latin typeface="Arial Narrow" panose="020B0606020202030204" pitchFamily="34" charset="0"/>
              </a:rPr>
              <a:t>  </a:t>
            </a:r>
            <a:r>
              <a:rPr lang="es-ES" sz="2000" dirty="0" err="1">
                <a:solidFill>
                  <a:schemeClr val="accent1"/>
                </a:solidFill>
                <a:latin typeface="Arial Narrow" panose="020B0606020202030204" pitchFamily="34" charset="0"/>
              </a:rPr>
              <a:t>estimator</a:t>
            </a:r>
            <a:r>
              <a:rPr lang="es-ES" sz="2000" dirty="0">
                <a:solidFill>
                  <a:schemeClr val="accent1"/>
                </a:solidFill>
                <a:latin typeface="Arial Narrow" panose="020B0606020202030204" pitchFamily="34" charset="0"/>
              </a:rPr>
              <a:t>=</a:t>
            </a:r>
            <a:r>
              <a:rPr lang="es-ES" sz="2000" dirty="0" err="1">
                <a:solidFill>
                  <a:schemeClr val="accent1"/>
                </a:solidFill>
                <a:latin typeface="Arial Narrow" panose="020B0606020202030204" pitchFamily="34" charset="0"/>
              </a:rPr>
              <a:t>np.median</a:t>
            </a:r>
            <a:r>
              <a:rPr lang="es-ES" sz="2000" dirty="0">
                <a:solidFill>
                  <a:schemeClr val="accent1"/>
                </a:solidFill>
                <a:latin typeface="Arial Narrow" panose="020B0606020202030204" pitchFamily="34" charset="0"/>
              </a:rPr>
              <a:t>)</a:t>
            </a:r>
          </a:p>
        </p:txBody>
      </p:sp>
      <p:sp>
        <p:nvSpPr>
          <p:cNvPr id="6" name="Rectangle 5">
            <a:extLst>
              <a:ext uri="{FF2B5EF4-FFF2-40B4-BE49-F238E27FC236}">
                <a16:creationId xmlns:a16="http://schemas.microsoft.com/office/drawing/2014/main" id="{F3D8E00F-D758-42E3-92E3-71098B693786}"/>
              </a:ext>
            </a:extLst>
          </p:cNvPr>
          <p:cNvSpPr/>
          <p:nvPr/>
        </p:nvSpPr>
        <p:spPr>
          <a:xfrm>
            <a:off x="8582891" y="5629961"/>
            <a:ext cx="2770909" cy="1200329"/>
          </a:xfrm>
          <a:prstGeom prst="rect">
            <a:avLst/>
          </a:prstGeom>
          <a:ln>
            <a:solidFill>
              <a:schemeClr val="accent1">
                <a:lumMod val="40000"/>
                <a:lumOff val="60000"/>
              </a:schemeClr>
            </a:solidFill>
          </a:ln>
        </p:spPr>
        <p:txBody>
          <a:bodyPr wrap="square">
            <a:spAutoFit/>
          </a:bodyPr>
          <a:lstStyle/>
          <a:p>
            <a:r>
              <a:rPr lang="en-US" dirty="0" err="1">
                <a:solidFill>
                  <a:schemeClr val="accent1"/>
                </a:solidFill>
                <a:latin typeface="Arial Narrow" panose="020B0606020202030204" pitchFamily="34" charset="0"/>
              </a:rPr>
              <a:t>sns.barplot</a:t>
            </a:r>
            <a:r>
              <a:rPr lang="en-US" dirty="0">
                <a:solidFill>
                  <a:schemeClr val="accent1"/>
                </a:solidFill>
                <a:latin typeface="Arial Narrow" panose="020B0606020202030204" pitchFamily="34" charset="0"/>
              </a:rPr>
              <a:t>(data=df,</a:t>
            </a:r>
          </a:p>
          <a:p>
            <a:r>
              <a:rPr lang="en-US" dirty="0">
                <a:solidFill>
                  <a:schemeClr val="accent1"/>
                </a:solidFill>
                <a:latin typeface="Arial Narrow" panose="020B0606020202030204" pitchFamily="34" charset="0"/>
              </a:rPr>
              <a:t>  x="Patient ID",</a:t>
            </a:r>
          </a:p>
          <a:p>
            <a:r>
              <a:rPr lang="en-US" dirty="0">
                <a:solidFill>
                  <a:schemeClr val="accent1"/>
                </a:solidFill>
                <a:latin typeface="Arial Narrow" panose="020B0606020202030204" pitchFamily="34" charset="0"/>
              </a:rPr>
              <a:t>  y="Response",</a:t>
            </a:r>
          </a:p>
          <a:p>
            <a:r>
              <a:rPr lang="en-US" dirty="0">
                <a:solidFill>
                  <a:schemeClr val="accent1"/>
                </a:solidFill>
                <a:latin typeface="Arial Narrow" panose="020B0606020202030204" pitchFamily="34" charset="0"/>
              </a:rPr>
              <a:t>  estimator=</a:t>
            </a:r>
            <a:r>
              <a:rPr lang="en-US" dirty="0" err="1">
                <a:solidFill>
                  <a:schemeClr val="accent1"/>
                </a:solidFill>
                <a:latin typeface="Arial Narrow" panose="020B0606020202030204" pitchFamily="34" charset="0"/>
              </a:rPr>
              <a:t>len</a:t>
            </a:r>
            <a:r>
              <a:rPr lang="en-US" dirty="0">
                <a:solidFill>
                  <a:schemeClr val="accent1"/>
                </a:solidFill>
                <a:latin typeface="Arial Narrow" panose="020B0606020202030204" pitchFamily="34" charset="0"/>
              </a:rPr>
              <a:t>)</a:t>
            </a:r>
          </a:p>
        </p:txBody>
      </p:sp>
    </p:spTree>
    <p:extLst>
      <p:ext uri="{BB962C8B-B14F-4D97-AF65-F5344CB8AC3E}">
        <p14:creationId xmlns:p14="http://schemas.microsoft.com/office/powerpoint/2010/main" val="24306133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FF402-2F57-48E3-B819-237FA702818A}"/>
              </a:ext>
            </a:extLst>
          </p:cNvPr>
          <p:cNvSpPr>
            <a:spLocks noGrp="1"/>
          </p:cNvSpPr>
          <p:nvPr>
            <p:ph idx="1"/>
          </p:nvPr>
        </p:nvSpPr>
        <p:spPr>
          <a:xfrm>
            <a:off x="394854" y="124691"/>
            <a:ext cx="7543801" cy="6567054"/>
          </a:xfrm>
        </p:spPr>
        <p:txBody>
          <a:bodyPr>
            <a:normAutofit/>
          </a:bodyPr>
          <a:lstStyle/>
          <a:p>
            <a:pPr marL="0" indent="0">
              <a:lnSpc>
                <a:spcPct val="150000"/>
              </a:lnSpc>
              <a:buNone/>
            </a:pPr>
            <a:r>
              <a:rPr lang="en-US" b="1" dirty="0">
                <a:solidFill>
                  <a:schemeClr val="accent1"/>
                </a:solidFill>
                <a:latin typeface="Arial Narrow" panose="020B0606020202030204" pitchFamily="34" charset="0"/>
              </a:rPr>
              <a:t>Task 5:</a:t>
            </a:r>
          </a:p>
          <a:p>
            <a:pPr marL="0" indent="0">
              <a:lnSpc>
                <a:spcPct val="150000"/>
              </a:lnSpc>
              <a:buNone/>
            </a:pPr>
            <a:r>
              <a:rPr lang="en-US" sz="2400" dirty="0">
                <a:latin typeface="Arial Narrow" panose="020B0606020202030204" pitchFamily="34" charset="0"/>
              </a:rPr>
              <a:t>1. Consider our hospital satisfaction survey data, which is loaded into the Pandas </a:t>
            </a:r>
            <a:r>
              <a:rPr lang="en-US" sz="2400" dirty="0" err="1">
                <a:latin typeface="Arial Narrow" panose="020B0606020202030204" pitchFamily="34" charset="0"/>
              </a:rPr>
              <a:t>DataFrame</a:t>
            </a:r>
            <a:r>
              <a:rPr lang="en-US" sz="2400" dirty="0">
                <a:latin typeface="Arial Narrow" panose="020B0606020202030204" pitchFamily="34" charset="0"/>
              </a:rPr>
              <a:t> df. Use print to examine the data.</a:t>
            </a:r>
          </a:p>
          <a:p>
            <a:pPr marL="0" indent="0">
              <a:lnSpc>
                <a:spcPct val="150000"/>
              </a:lnSpc>
              <a:buNone/>
            </a:pPr>
            <a:r>
              <a:rPr lang="en-US" sz="2400" dirty="0">
                <a:latin typeface="Arial Narrow" panose="020B0606020202030204" pitchFamily="34" charset="0"/>
              </a:rPr>
              <a:t>2. We’d like to know how many men and women answered the survey. Use </a:t>
            </a:r>
            <a:r>
              <a:rPr lang="en-US" sz="2400" b="1" dirty="0" err="1">
                <a:solidFill>
                  <a:schemeClr val="accent1"/>
                </a:solidFill>
                <a:latin typeface="Arial Narrow" panose="020B0606020202030204" pitchFamily="34" charset="0"/>
              </a:rPr>
              <a:t>sns.barplot</a:t>
            </a:r>
            <a:r>
              <a:rPr lang="en-US" sz="2400" b="1" dirty="0">
                <a:solidFill>
                  <a:schemeClr val="accent1"/>
                </a:solidFill>
                <a:latin typeface="Arial Narrow" panose="020B0606020202030204" pitchFamily="34" charset="0"/>
              </a:rPr>
              <a:t>() </a:t>
            </a:r>
            <a:r>
              <a:rPr lang="en-US" sz="2400" dirty="0">
                <a:latin typeface="Arial Narrow" panose="020B0606020202030204" pitchFamily="34" charset="0"/>
              </a:rPr>
              <a:t>with:</a:t>
            </a:r>
          </a:p>
          <a:p>
            <a:pPr lvl="1">
              <a:lnSpc>
                <a:spcPct val="150000"/>
              </a:lnSpc>
            </a:pPr>
            <a:r>
              <a:rPr lang="en-US" sz="2000" dirty="0">
                <a:latin typeface="Arial Narrow" panose="020B0606020202030204" pitchFamily="34" charset="0"/>
              </a:rPr>
              <a:t>data equal to df</a:t>
            </a:r>
          </a:p>
          <a:p>
            <a:pPr lvl="1">
              <a:lnSpc>
                <a:spcPct val="150000"/>
              </a:lnSpc>
            </a:pPr>
            <a:r>
              <a:rPr lang="en-US" sz="2000" dirty="0">
                <a:latin typeface="Arial Narrow" panose="020B0606020202030204" pitchFamily="34" charset="0"/>
              </a:rPr>
              <a:t>x equal to Gender</a:t>
            </a:r>
          </a:p>
          <a:p>
            <a:pPr lvl="1">
              <a:lnSpc>
                <a:spcPct val="150000"/>
              </a:lnSpc>
            </a:pPr>
            <a:r>
              <a:rPr lang="en-US" sz="2000" dirty="0">
                <a:latin typeface="Arial Narrow" panose="020B0606020202030204" pitchFamily="34" charset="0"/>
              </a:rPr>
              <a:t>y equal to Response</a:t>
            </a:r>
          </a:p>
          <a:p>
            <a:pPr lvl="1">
              <a:lnSpc>
                <a:spcPct val="150000"/>
              </a:lnSpc>
            </a:pPr>
            <a:r>
              <a:rPr lang="en-US" sz="2000" dirty="0">
                <a:latin typeface="Arial Narrow" panose="020B0606020202030204" pitchFamily="34" charset="0"/>
              </a:rPr>
              <a:t>estimator equal to </a:t>
            </a:r>
            <a:r>
              <a:rPr lang="en-US" sz="2000" dirty="0" err="1">
                <a:latin typeface="Arial Narrow" panose="020B0606020202030204" pitchFamily="34" charset="0"/>
              </a:rPr>
              <a:t>len</a:t>
            </a:r>
            <a:endParaRPr lang="en-US" sz="2000" dirty="0">
              <a:latin typeface="Arial Narrow" panose="020B0606020202030204" pitchFamily="34" charset="0"/>
            </a:endParaRPr>
          </a:p>
          <a:p>
            <a:pPr marL="0" indent="0">
              <a:lnSpc>
                <a:spcPct val="150000"/>
              </a:lnSpc>
              <a:buNone/>
            </a:pPr>
            <a:r>
              <a:rPr lang="en-US" sz="2400" dirty="0">
                <a:latin typeface="Arial Narrow" panose="020B0606020202030204" pitchFamily="34" charset="0"/>
              </a:rPr>
              <a:t>3. Change </a:t>
            </a:r>
            <a:r>
              <a:rPr lang="en-US" sz="2400" dirty="0" err="1">
                <a:latin typeface="Arial Narrow" panose="020B0606020202030204" pitchFamily="34" charset="0"/>
              </a:rPr>
              <a:t>sns.barplot</a:t>
            </a:r>
            <a:r>
              <a:rPr lang="en-US" sz="2400" dirty="0">
                <a:latin typeface="Arial Narrow" panose="020B0606020202030204" pitchFamily="34" charset="0"/>
              </a:rPr>
              <a:t>() to graph the median Response aggregated by Gender using estimator=</a:t>
            </a:r>
            <a:r>
              <a:rPr lang="en-US" sz="2400" dirty="0" err="1">
                <a:latin typeface="Arial Narrow" panose="020B0606020202030204" pitchFamily="34" charset="0"/>
              </a:rPr>
              <a:t>np.median</a:t>
            </a:r>
            <a:r>
              <a:rPr lang="en-US" sz="2400" dirty="0">
                <a:latin typeface="Arial Narrow" panose="020B0606020202030204" pitchFamily="34" charset="0"/>
              </a:rPr>
              <a:t>.</a:t>
            </a:r>
          </a:p>
          <a:p>
            <a:pPr marL="0" indent="0">
              <a:buNone/>
            </a:pPr>
            <a:endParaRPr lang="en-US" dirty="0"/>
          </a:p>
        </p:txBody>
      </p:sp>
      <p:sp>
        <p:nvSpPr>
          <p:cNvPr id="4" name="Rectangle 3">
            <a:extLst>
              <a:ext uri="{FF2B5EF4-FFF2-40B4-BE49-F238E27FC236}">
                <a16:creationId xmlns:a16="http://schemas.microsoft.com/office/drawing/2014/main" id="{BAE30683-58EA-4619-A3A5-9CF5253E24BE}"/>
              </a:ext>
            </a:extLst>
          </p:cNvPr>
          <p:cNvSpPr/>
          <p:nvPr/>
        </p:nvSpPr>
        <p:spPr>
          <a:xfrm>
            <a:off x="7765475" y="2288692"/>
            <a:ext cx="3920836" cy="4090928"/>
          </a:xfrm>
          <a:prstGeom prst="rect">
            <a:avLst/>
          </a:prstGeom>
          <a:ln>
            <a:solidFill>
              <a:schemeClr val="accent1">
                <a:lumMod val="40000"/>
                <a:lumOff val="60000"/>
              </a:schemeClr>
            </a:solidFill>
          </a:ln>
        </p:spPr>
        <p:txBody>
          <a:bodyPr wrap="square">
            <a:spAutoFit/>
          </a:bodyPr>
          <a:lstStyle/>
          <a:p>
            <a:pPr>
              <a:lnSpc>
                <a:spcPct val="150000"/>
              </a:lnSpc>
            </a:pPr>
            <a:r>
              <a:rPr lang="en-US" sz="2200" dirty="0">
                <a:solidFill>
                  <a:schemeClr val="accent1"/>
                </a:solidFill>
                <a:latin typeface="Arial Narrow" panose="020B0606020202030204" pitchFamily="34" charset="0"/>
              </a:rPr>
              <a:t>import warnings</a:t>
            </a:r>
          </a:p>
          <a:p>
            <a:pPr>
              <a:lnSpc>
                <a:spcPct val="150000"/>
              </a:lnSpc>
            </a:pPr>
            <a:r>
              <a:rPr lang="en-US" sz="2200" dirty="0" err="1">
                <a:solidFill>
                  <a:schemeClr val="accent1"/>
                </a:solidFill>
                <a:latin typeface="Arial Narrow" panose="020B0606020202030204" pitchFamily="34" charset="0"/>
              </a:rPr>
              <a:t>warnings.filterwarnings</a:t>
            </a:r>
            <a:r>
              <a:rPr lang="en-US" sz="2200" dirty="0">
                <a:solidFill>
                  <a:schemeClr val="accent1"/>
                </a:solidFill>
                <a:latin typeface="Arial Narrow" panose="020B0606020202030204" pitchFamily="34" charset="0"/>
              </a:rPr>
              <a:t>('ignore')</a:t>
            </a:r>
          </a:p>
          <a:p>
            <a:pPr>
              <a:lnSpc>
                <a:spcPct val="150000"/>
              </a:lnSpc>
            </a:pPr>
            <a:r>
              <a:rPr lang="en-US" sz="2200" dirty="0">
                <a:solidFill>
                  <a:schemeClr val="accent1"/>
                </a:solidFill>
                <a:latin typeface="Arial Narrow" panose="020B0606020202030204" pitchFamily="34" charset="0"/>
              </a:rPr>
              <a:t>import </a:t>
            </a:r>
            <a:r>
              <a:rPr lang="en-US" sz="2200" dirty="0" err="1">
                <a:solidFill>
                  <a:schemeClr val="accent1"/>
                </a:solidFill>
                <a:latin typeface="Arial Narrow" panose="020B0606020202030204" pitchFamily="34" charset="0"/>
              </a:rPr>
              <a:t>numpy</a:t>
            </a:r>
            <a:r>
              <a:rPr lang="en-US" sz="2200" dirty="0">
                <a:solidFill>
                  <a:schemeClr val="accent1"/>
                </a:solidFill>
                <a:latin typeface="Arial Narrow" panose="020B0606020202030204" pitchFamily="34" charset="0"/>
              </a:rPr>
              <a:t> as np</a:t>
            </a:r>
          </a:p>
          <a:p>
            <a:pPr>
              <a:lnSpc>
                <a:spcPct val="150000"/>
              </a:lnSpc>
            </a:pPr>
            <a:r>
              <a:rPr lang="en-US" sz="2200" dirty="0">
                <a:solidFill>
                  <a:schemeClr val="accent1"/>
                </a:solidFill>
                <a:latin typeface="Arial Narrow" panose="020B0606020202030204" pitchFamily="34" charset="0"/>
              </a:rPr>
              <a:t>import pandas as pd</a:t>
            </a:r>
          </a:p>
          <a:p>
            <a:pPr>
              <a:lnSpc>
                <a:spcPct val="150000"/>
              </a:lnSpc>
            </a:pPr>
            <a:r>
              <a:rPr lang="en-US" sz="2200" dirty="0">
                <a:solidFill>
                  <a:schemeClr val="accent1"/>
                </a:solidFill>
                <a:latin typeface="Arial Narrow" panose="020B0606020202030204" pitchFamily="34" charset="0"/>
              </a:rPr>
              <a:t>from matplotlib import </a:t>
            </a:r>
            <a:r>
              <a:rPr lang="en-US" sz="2200" dirty="0" err="1">
                <a:solidFill>
                  <a:schemeClr val="accent1"/>
                </a:solidFill>
                <a:latin typeface="Arial Narrow" panose="020B0606020202030204" pitchFamily="34" charset="0"/>
              </a:rPr>
              <a:t>pyplot</a:t>
            </a:r>
            <a:r>
              <a:rPr lang="en-US" sz="2200" dirty="0">
                <a:solidFill>
                  <a:schemeClr val="accent1"/>
                </a:solidFill>
                <a:latin typeface="Arial Narrow" panose="020B0606020202030204" pitchFamily="34" charset="0"/>
              </a:rPr>
              <a:t> as </a:t>
            </a:r>
            <a:r>
              <a:rPr lang="en-US" sz="2200" dirty="0" err="1">
                <a:solidFill>
                  <a:schemeClr val="accent1"/>
                </a:solidFill>
                <a:latin typeface="Arial Narrow" panose="020B0606020202030204" pitchFamily="34" charset="0"/>
              </a:rPr>
              <a:t>plt</a:t>
            </a:r>
            <a:endParaRPr lang="en-US" sz="2200" dirty="0">
              <a:solidFill>
                <a:schemeClr val="accent1"/>
              </a:solidFill>
              <a:latin typeface="Arial Narrow" panose="020B0606020202030204" pitchFamily="34" charset="0"/>
            </a:endParaRPr>
          </a:p>
          <a:p>
            <a:pPr>
              <a:lnSpc>
                <a:spcPct val="150000"/>
              </a:lnSpc>
            </a:pPr>
            <a:r>
              <a:rPr lang="en-US" sz="2200" dirty="0">
                <a:solidFill>
                  <a:schemeClr val="accent1"/>
                </a:solidFill>
                <a:latin typeface="Arial Narrow" panose="020B0606020202030204" pitchFamily="34" charset="0"/>
              </a:rPr>
              <a:t>import seaborn as </a:t>
            </a:r>
            <a:r>
              <a:rPr lang="en-US" sz="2200" dirty="0" err="1">
                <a:solidFill>
                  <a:schemeClr val="accent1"/>
                </a:solidFill>
                <a:latin typeface="Arial Narrow" panose="020B0606020202030204" pitchFamily="34" charset="0"/>
              </a:rPr>
              <a:t>sns</a:t>
            </a:r>
            <a:endParaRPr lang="en-US" sz="2200" dirty="0">
              <a:solidFill>
                <a:schemeClr val="accent1"/>
              </a:solidFill>
              <a:latin typeface="Arial Narrow" panose="020B0606020202030204" pitchFamily="34" charset="0"/>
            </a:endParaRPr>
          </a:p>
          <a:p>
            <a:pPr>
              <a:lnSpc>
                <a:spcPct val="150000"/>
              </a:lnSpc>
            </a:pPr>
            <a:endParaRPr lang="en-US" sz="2200" dirty="0">
              <a:solidFill>
                <a:schemeClr val="accent1"/>
              </a:solidFill>
              <a:latin typeface="Arial Narrow" panose="020B0606020202030204" pitchFamily="34" charset="0"/>
            </a:endParaRPr>
          </a:p>
          <a:p>
            <a:pPr>
              <a:lnSpc>
                <a:spcPct val="150000"/>
              </a:lnSpc>
            </a:pPr>
            <a:r>
              <a:rPr lang="en-US" sz="2200" dirty="0">
                <a:solidFill>
                  <a:schemeClr val="accent1"/>
                </a:solidFill>
                <a:latin typeface="Arial Narrow" panose="020B0606020202030204" pitchFamily="34" charset="0"/>
              </a:rPr>
              <a:t>df = </a:t>
            </a:r>
            <a:r>
              <a:rPr lang="en-US" sz="2200" dirty="0" err="1">
                <a:solidFill>
                  <a:schemeClr val="accent1"/>
                </a:solidFill>
                <a:latin typeface="Arial Narrow" panose="020B0606020202030204" pitchFamily="34" charset="0"/>
              </a:rPr>
              <a:t>pd.read_csv</a:t>
            </a:r>
            <a:r>
              <a:rPr lang="en-US" sz="2200" dirty="0">
                <a:solidFill>
                  <a:schemeClr val="accent1"/>
                </a:solidFill>
                <a:latin typeface="Arial Narrow" panose="020B0606020202030204" pitchFamily="34" charset="0"/>
              </a:rPr>
              <a:t>("survey.csv")</a:t>
            </a:r>
          </a:p>
        </p:txBody>
      </p:sp>
    </p:spTree>
    <p:extLst>
      <p:ext uri="{BB962C8B-B14F-4D97-AF65-F5344CB8AC3E}">
        <p14:creationId xmlns:p14="http://schemas.microsoft.com/office/powerpoint/2010/main" val="14674036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02CE16-9FA0-4853-B186-52BBEF6702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342"/>
          <a:stretch/>
        </p:blipFill>
        <p:spPr>
          <a:xfrm>
            <a:off x="8191906" y="36916"/>
            <a:ext cx="3736857" cy="2952033"/>
          </a:xfrm>
        </p:spPr>
      </p:pic>
      <p:pic>
        <p:nvPicPr>
          <p:cNvPr id="7" name="Picture 6">
            <a:extLst>
              <a:ext uri="{FF2B5EF4-FFF2-40B4-BE49-F238E27FC236}">
                <a16:creationId xmlns:a16="http://schemas.microsoft.com/office/drawing/2014/main" id="{D6C6A1A7-43EB-4F33-809E-73168C8FD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906" y="3131541"/>
            <a:ext cx="3749303" cy="3546349"/>
          </a:xfrm>
          <a:prstGeom prst="rect">
            <a:avLst/>
          </a:prstGeom>
        </p:spPr>
      </p:pic>
      <p:pic>
        <p:nvPicPr>
          <p:cNvPr id="9" name="Picture 8">
            <a:extLst>
              <a:ext uri="{FF2B5EF4-FFF2-40B4-BE49-F238E27FC236}">
                <a16:creationId xmlns:a16="http://schemas.microsoft.com/office/drawing/2014/main" id="{35854B18-A127-48F7-82FA-3FC79CC3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95" y="3694671"/>
            <a:ext cx="4202708" cy="2798204"/>
          </a:xfrm>
          <a:prstGeom prst="rect">
            <a:avLst/>
          </a:prstGeom>
        </p:spPr>
      </p:pic>
      <p:pic>
        <p:nvPicPr>
          <p:cNvPr id="11" name="Picture 10">
            <a:extLst>
              <a:ext uri="{FF2B5EF4-FFF2-40B4-BE49-F238E27FC236}">
                <a16:creationId xmlns:a16="http://schemas.microsoft.com/office/drawing/2014/main" id="{0DA8EA8A-B67D-4175-BF2B-F1F2611F7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094" y="365125"/>
            <a:ext cx="4191811" cy="2915563"/>
          </a:xfrm>
          <a:prstGeom prst="rect">
            <a:avLst/>
          </a:prstGeom>
        </p:spPr>
      </p:pic>
      <p:sp>
        <p:nvSpPr>
          <p:cNvPr id="12" name="Rectangle 11">
            <a:extLst>
              <a:ext uri="{FF2B5EF4-FFF2-40B4-BE49-F238E27FC236}">
                <a16:creationId xmlns:a16="http://schemas.microsoft.com/office/drawing/2014/main" id="{BE9B7180-C4D8-429D-8F2F-5FFC075ADD76}"/>
              </a:ext>
            </a:extLst>
          </p:cNvPr>
          <p:cNvSpPr/>
          <p:nvPr/>
        </p:nvSpPr>
        <p:spPr>
          <a:xfrm>
            <a:off x="95863" y="484965"/>
            <a:ext cx="4000092" cy="6247864"/>
          </a:xfrm>
          <a:prstGeom prst="rect">
            <a:avLst/>
          </a:prstGeom>
          <a:ln>
            <a:solidFill>
              <a:schemeClr val="accent1">
                <a:lumMod val="40000"/>
                <a:lumOff val="60000"/>
              </a:schemeClr>
            </a:solidFill>
          </a:ln>
        </p:spPr>
        <p:txBody>
          <a:bodyPr wrap="square">
            <a:spAutoFit/>
          </a:bodyPr>
          <a:lstStyle/>
          <a:p>
            <a:r>
              <a:rPr lang="en-US" sz="2000" dirty="0">
                <a:solidFill>
                  <a:schemeClr val="accent1"/>
                </a:solidFill>
                <a:latin typeface="Arial Narrow" panose="020B0606020202030204" pitchFamily="34" charset="0"/>
              </a:rPr>
              <a:t>import warnings</a:t>
            </a:r>
          </a:p>
          <a:p>
            <a:r>
              <a:rPr lang="en-US" sz="2000" dirty="0" err="1">
                <a:solidFill>
                  <a:schemeClr val="accent1"/>
                </a:solidFill>
                <a:latin typeface="Arial Narrow" panose="020B0606020202030204" pitchFamily="34" charset="0"/>
              </a:rPr>
              <a:t>warnings.filterwarnings</a:t>
            </a:r>
            <a:r>
              <a:rPr lang="en-US" sz="2000" dirty="0">
                <a:solidFill>
                  <a:schemeClr val="accent1"/>
                </a:solidFill>
                <a:latin typeface="Arial Narrow" panose="020B0606020202030204" pitchFamily="34" charset="0"/>
              </a:rPr>
              <a:t>('ignore')</a:t>
            </a:r>
          </a:p>
          <a:p>
            <a:r>
              <a:rPr lang="en-US" sz="2000" dirty="0">
                <a:solidFill>
                  <a:schemeClr val="accent1"/>
                </a:solidFill>
                <a:latin typeface="Arial Narrow" panose="020B0606020202030204" pitchFamily="34" charset="0"/>
              </a:rPr>
              <a:t>import </a:t>
            </a:r>
            <a:r>
              <a:rPr lang="en-US" sz="2000" dirty="0" err="1">
                <a:solidFill>
                  <a:schemeClr val="accent1"/>
                </a:solidFill>
                <a:latin typeface="Arial Narrow" panose="020B0606020202030204" pitchFamily="34" charset="0"/>
              </a:rPr>
              <a:t>numpy</a:t>
            </a:r>
            <a:r>
              <a:rPr lang="en-US" sz="2000" dirty="0">
                <a:solidFill>
                  <a:schemeClr val="accent1"/>
                </a:solidFill>
                <a:latin typeface="Arial Narrow" panose="020B0606020202030204" pitchFamily="34" charset="0"/>
              </a:rPr>
              <a:t> as np</a:t>
            </a:r>
          </a:p>
          <a:p>
            <a:r>
              <a:rPr lang="en-US" sz="2000" dirty="0">
                <a:solidFill>
                  <a:schemeClr val="accent1"/>
                </a:solidFill>
                <a:latin typeface="Arial Narrow" panose="020B0606020202030204" pitchFamily="34" charset="0"/>
              </a:rPr>
              <a:t>import pandas as pd</a:t>
            </a:r>
          </a:p>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import seaborn as </a:t>
            </a:r>
            <a:r>
              <a:rPr lang="en-US" sz="2000" dirty="0" err="1">
                <a:solidFill>
                  <a:schemeClr val="accent1"/>
                </a:solidFill>
                <a:latin typeface="Arial Narrow" panose="020B0606020202030204" pitchFamily="34" charset="0"/>
              </a:rPr>
              <a:t>sns</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df = </a:t>
            </a:r>
            <a:r>
              <a:rPr lang="en-US" sz="2000" dirty="0" err="1">
                <a:solidFill>
                  <a:schemeClr val="accent1"/>
                </a:solidFill>
                <a:latin typeface="Arial Narrow" panose="020B0606020202030204" pitchFamily="34" charset="0"/>
              </a:rPr>
              <a:t>pd.read_csv</a:t>
            </a:r>
            <a:r>
              <a:rPr lang="en-US" sz="2000" dirty="0">
                <a:solidFill>
                  <a:schemeClr val="accent1"/>
                </a:solidFill>
                <a:latin typeface="Arial Narrow" panose="020B0606020202030204" pitchFamily="34" charset="0"/>
              </a:rPr>
              <a:t>("survey.csv")</a:t>
            </a:r>
          </a:p>
          <a:p>
            <a:r>
              <a:rPr lang="en-US" sz="2000" dirty="0">
                <a:solidFill>
                  <a:schemeClr val="accent1"/>
                </a:solidFill>
                <a:latin typeface="Arial Narrow" panose="020B0606020202030204" pitchFamily="34" charset="0"/>
              </a:rPr>
              <a:t>print(df)</a:t>
            </a: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a:t>
            </a:r>
            <a:r>
              <a:rPr lang="en-US" sz="2000" dirty="0" err="1">
                <a:solidFill>
                  <a:schemeClr val="accent1"/>
                </a:solidFill>
                <a:latin typeface="Arial Narrow" panose="020B0606020202030204" pitchFamily="34" charset="0"/>
              </a:rPr>
              <a:t>sns.barplot</a:t>
            </a:r>
            <a:r>
              <a:rPr lang="en-US" sz="2000" dirty="0">
                <a:solidFill>
                  <a:schemeClr val="accent1"/>
                </a:solidFill>
                <a:latin typeface="Arial Narrow" panose="020B0606020202030204" pitchFamily="34" charset="0"/>
              </a:rPr>
              <a:t>(data=df,</a:t>
            </a:r>
          </a:p>
          <a:p>
            <a:r>
              <a:rPr lang="en-US" sz="2000" dirty="0">
                <a:solidFill>
                  <a:schemeClr val="accent1"/>
                </a:solidFill>
                <a:latin typeface="Arial Narrow" panose="020B0606020202030204" pitchFamily="34" charset="0"/>
              </a:rPr>
              <a:t>#            x='Gender',</a:t>
            </a:r>
          </a:p>
          <a:p>
            <a:r>
              <a:rPr lang="en-US" sz="2000" dirty="0">
                <a:solidFill>
                  <a:schemeClr val="accent1"/>
                </a:solidFill>
                <a:latin typeface="Arial Narrow" panose="020B0606020202030204" pitchFamily="34" charset="0"/>
              </a:rPr>
              <a:t>#            y='Response',</a:t>
            </a:r>
          </a:p>
          <a:p>
            <a:r>
              <a:rPr lang="en-US" sz="2000" dirty="0">
                <a:solidFill>
                  <a:schemeClr val="accent1"/>
                </a:solidFill>
                <a:latin typeface="Arial Narrow" panose="020B0606020202030204" pitchFamily="34" charset="0"/>
              </a:rPr>
              <a:t>#            estimator=</a:t>
            </a:r>
            <a:r>
              <a:rPr lang="en-US" sz="2000" dirty="0" err="1">
                <a:solidFill>
                  <a:schemeClr val="accent1"/>
                </a:solidFill>
                <a:latin typeface="Arial Narrow" panose="020B0606020202030204" pitchFamily="34" charset="0"/>
              </a:rPr>
              <a:t>len</a:t>
            </a:r>
            <a:r>
              <a:rPr lang="en-US" sz="2000" dirty="0">
                <a:solidFill>
                  <a:schemeClr val="accent1"/>
                </a:solidFill>
                <a:latin typeface="Arial Narrow" panose="020B0606020202030204" pitchFamily="34" charset="0"/>
              </a:rPr>
              <a:t>)</a:t>
            </a:r>
          </a:p>
          <a:p>
            <a:r>
              <a:rPr lang="en-US" sz="2000" dirty="0" err="1">
                <a:solidFill>
                  <a:schemeClr val="accent1"/>
                </a:solidFill>
                <a:latin typeface="Arial Narrow" panose="020B0606020202030204" pitchFamily="34" charset="0"/>
              </a:rPr>
              <a:t>sns.barplot</a:t>
            </a:r>
            <a:r>
              <a:rPr lang="en-US" sz="2000" dirty="0">
                <a:solidFill>
                  <a:schemeClr val="accent1"/>
                </a:solidFill>
                <a:latin typeface="Arial Narrow" panose="020B0606020202030204" pitchFamily="34" charset="0"/>
              </a:rPr>
              <a:t>(data=df,</a:t>
            </a:r>
          </a:p>
          <a:p>
            <a:r>
              <a:rPr lang="en-US" sz="2000" dirty="0">
                <a:solidFill>
                  <a:schemeClr val="accent1"/>
                </a:solidFill>
                <a:latin typeface="Arial Narrow" panose="020B0606020202030204" pitchFamily="34" charset="0"/>
              </a:rPr>
              <a:t>            x='Gender',</a:t>
            </a:r>
          </a:p>
          <a:p>
            <a:r>
              <a:rPr lang="en-US" sz="2000" dirty="0">
                <a:solidFill>
                  <a:schemeClr val="accent1"/>
                </a:solidFill>
                <a:latin typeface="Arial Narrow" panose="020B0606020202030204" pitchFamily="34" charset="0"/>
              </a:rPr>
              <a:t>            y='Response',</a:t>
            </a:r>
          </a:p>
          <a:p>
            <a:r>
              <a:rPr lang="en-US" sz="2000" dirty="0">
                <a:solidFill>
                  <a:schemeClr val="accent1"/>
                </a:solidFill>
                <a:latin typeface="Arial Narrow" panose="020B0606020202030204" pitchFamily="34" charset="0"/>
              </a:rPr>
              <a:t>            estimator=</a:t>
            </a:r>
            <a:r>
              <a:rPr lang="en-US" sz="2000" dirty="0" err="1">
                <a:solidFill>
                  <a:schemeClr val="accent1"/>
                </a:solidFill>
                <a:latin typeface="Arial Narrow" panose="020B0606020202030204" pitchFamily="34" charset="0"/>
              </a:rPr>
              <a:t>np.median</a:t>
            </a:r>
            <a:r>
              <a:rPr lang="en-US" sz="2000" dirty="0">
                <a:solidFill>
                  <a:schemeClr val="accent1"/>
                </a:solidFill>
                <a:latin typeface="Arial Narrow" panose="020B0606020202030204" pitchFamily="34" charset="0"/>
              </a:rPr>
              <a:t>)</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sp>
        <p:nvSpPr>
          <p:cNvPr id="14" name="Rectangle 13">
            <a:extLst>
              <a:ext uri="{FF2B5EF4-FFF2-40B4-BE49-F238E27FC236}">
                <a16:creationId xmlns:a16="http://schemas.microsoft.com/office/drawing/2014/main" id="{108A079D-FE12-4BFA-A541-5B0670DC116B}"/>
              </a:ext>
            </a:extLst>
          </p:cNvPr>
          <p:cNvSpPr/>
          <p:nvPr/>
        </p:nvSpPr>
        <p:spPr>
          <a:xfrm>
            <a:off x="3006676" y="0"/>
            <a:ext cx="2117054" cy="461665"/>
          </a:xfrm>
          <a:prstGeom prst="rect">
            <a:avLst/>
          </a:prstGeom>
        </p:spPr>
        <p:txBody>
          <a:bodyPr wrap="none">
            <a:spAutoFit/>
          </a:bodyPr>
          <a:lstStyle/>
          <a:p>
            <a:r>
              <a:rPr lang="en-US" sz="2400" b="1" dirty="0">
                <a:solidFill>
                  <a:schemeClr val="accent1"/>
                </a:solidFill>
                <a:latin typeface="Arial Narrow" panose="020B0606020202030204" pitchFamily="34" charset="0"/>
              </a:rPr>
              <a:t>Task 4 Solution:</a:t>
            </a:r>
            <a:endParaRPr lang="en-US" sz="2400" dirty="0"/>
          </a:p>
        </p:txBody>
      </p:sp>
    </p:spTree>
    <p:extLst>
      <p:ext uri="{BB962C8B-B14F-4D97-AF65-F5344CB8AC3E}">
        <p14:creationId xmlns:p14="http://schemas.microsoft.com/office/powerpoint/2010/main" val="421531479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C39EA9-B89E-4611-832C-4EA610A9B0DD}"/>
              </a:ext>
            </a:extLst>
          </p:cNvPr>
          <p:cNvPicPr/>
          <p:nvPr/>
        </p:nvPicPr>
        <p:blipFill>
          <a:blip r:embed="rId2">
            <a:extLst>
              <a:ext uri="{28A0092B-C50C-407E-A947-70E740481C1C}">
                <a14:useLocalDpi xmlns:a14="http://schemas.microsoft.com/office/drawing/2010/main" val="0"/>
              </a:ext>
            </a:extLst>
          </a:blip>
          <a:stretch>
            <a:fillRect/>
          </a:stretch>
        </p:blipFill>
        <p:spPr>
          <a:xfrm>
            <a:off x="7453745" y="2569482"/>
            <a:ext cx="4738255" cy="3767138"/>
          </a:xfrm>
          <a:prstGeom prst="rect">
            <a:avLst/>
          </a:prstGeom>
        </p:spPr>
      </p:pic>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a:solidFill>
                  <a:srgbClr val="FF0000"/>
                </a:solidFill>
              </a:rPr>
              <a:t>Aggregating by Multiple Columns</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For example, consider our hospital survey data. The mean satisfaction (Response here) seems to depend on Gender, but it might also depend on another column: Age Range.</a:t>
            </a:r>
          </a:p>
          <a:p>
            <a:r>
              <a:rPr lang="en-US" sz="2200" dirty="0">
                <a:latin typeface="Arial Narrow" panose="020B0606020202030204" pitchFamily="34" charset="0"/>
              </a:rPr>
              <a:t>We can compare both the Gender and Age Range factors at once by using the keyword hue. </a:t>
            </a:r>
          </a:p>
          <a:p>
            <a:endParaRPr lang="en-US" sz="2200" dirty="0">
              <a:latin typeface="Arial Narrow" panose="020B0606020202030204" pitchFamily="34" charset="0"/>
            </a:endParaRPr>
          </a:p>
          <a:p>
            <a:pPr marL="457200" lvl="1" indent="0">
              <a:buNone/>
            </a:pPr>
            <a:r>
              <a:rPr lang="en-US" sz="1800" dirty="0" err="1">
                <a:latin typeface="Arial Narrow" panose="020B0606020202030204" pitchFamily="34" charset="0"/>
              </a:rPr>
              <a:t>sns.barplot</a:t>
            </a:r>
            <a:r>
              <a:rPr lang="en-US" sz="1800" dirty="0">
                <a:latin typeface="Arial Narrow" panose="020B0606020202030204" pitchFamily="34" charset="0"/>
              </a:rPr>
              <a:t>(data=df,</a:t>
            </a:r>
          </a:p>
          <a:p>
            <a:pPr marL="457200" lvl="1" indent="0">
              <a:buNone/>
            </a:pPr>
            <a:r>
              <a:rPr lang="en-US" sz="1800" dirty="0">
                <a:latin typeface="Arial Narrow" panose="020B0606020202030204" pitchFamily="34" charset="0"/>
              </a:rPr>
              <a:t>            x="Gender",</a:t>
            </a:r>
          </a:p>
          <a:p>
            <a:pPr marL="457200" lvl="1" indent="0">
              <a:buNone/>
            </a:pPr>
            <a:r>
              <a:rPr lang="en-US" sz="1800" dirty="0">
                <a:latin typeface="Arial Narrow" panose="020B0606020202030204" pitchFamily="34" charset="0"/>
              </a:rPr>
              <a:t>            y="Response",</a:t>
            </a:r>
          </a:p>
          <a:p>
            <a:pPr marL="457200" lvl="1" indent="0">
              <a:buNone/>
            </a:pPr>
            <a:r>
              <a:rPr lang="en-US" sz="1800" dirty="0">
                <a:latin typeface="Arial Narrow" panose="020B0606020202030204" pitchFamily="34" charset="0"/>
              </a:rPr>
              <a:t>            </a:t>
            </a:r>
            <a:r>
              <a:rPr lang="en-US" sz="1800" dirty="0">
                <a:solidFill>
                  <a:schemeClr val="accent1"/>
                </a:solidFill>
                <a:latin typeface="Arial Narrow" panose="020B0606020202030204" pitchFamily="34" charset="0"/>
              </a:rPr>
              <a:t>hue="Age Range"</a:t>
            </a:r>
            <a:r>
              <a:rPr lang="en-US" sz="1800" dirty="0">
                <a:latin typeface="Arial Narrow" panose="020B0606020202030204" pitchFamily="34" charset="0"/>
              </a:rPr>
              <a:t>)</a:t>
            </a:r>
          </a:p>
          <a:p>
            <a:endParaRPr lang="en-US" sz="2200" dirty="0">
              <a:latin typeface="Arial Narrow" panose="020B0606020202030204" pitchFamily="34" charset="0"/>
            </a:endParaRPr>
          </a:p>
          <a:p>
            <a:r>
              <a:rPr lang="en-US" sz="2200" dirty="0">
                <a:solidFill>
                  <a:srgbClr val="FF0000"/>
                </a:solidFill>
                <a:latin typeface="Arial Narrow" panose="020B0606020202030204" pitchFamily="34" charset="0"/>
              </a:rPr>
              <a:t>The hue parameter adds a nested categorical variable to the plot</a:t>
            </a:r>
            <a:r>
              <a:rPr lang="en-US" sz="2200" dirty="0">
                <a:solidFill>
                  <a:schemeClr val="accent1"/>
                </a:solidFill>
                <a:latin typeface="Arial Narrow" panose="020B0606020202030204" pitchFamily="34" charset="0"/>
              </a:rPr>
              <a:t>.</a:t>
            </a:r>
          </a:p>
          <a:p>
            <a:endParaRPr lang="en-US" sz="2200" dirty="0">
              <a:latin typeface="Arial Narrow" panose="020B0606020202030204" pitchFamily="34" charset="0"/>
            </a:endParaRPr>
          </a:p>
        </p:txBody>
      </p:sp>
      <p:sp>
        <p:nvSpPr>
          <p:cNvPr id="5" name="Rectangle 4">
            <a:extLst>
              <a:ext uri="{FF2B5EF4-FFF2-40B4-BE49-F238E27FC236}">
                <a16:creationId xmlns:a16="http://schemas.microsoft.com/office/drawing/2014/main" id="{9D9C1A4A-D1AD-4F1E-BC1B-E4D870802458}"/>
              </a:ext>
            </a:extLst>
          </p:cNvPr>
          <p:cNvSpPr/>
          <p:nvPr/>
        </p:nvSpPr>
        <p:spPr>
          <a:xfrm>
            <a:off x="7063737" y="6336620"/>
            <a:ext cx="5128263" cy="369332"/>
          </a:xfrm>
          <a:prstGeom prst="rect">
            <a:avLst/>
          </a:prstGeom>
        </p:spPr>
        <p:txBody>
          <a:bodyPr wrap="none">
            <a:spAutoFit/>
          </a:bodyPr>
          <a:lstStyle/>
          <a:p>
            <a:r>
              <a:rPr lang="en-US" dirty="0">
                <a:latin typeface="Arial Narrow" panose="020B0606020202030204" pitchFamily="34" charset="0"/>
              </a:rPr>
              <a:t>Visualizing survey results by gender with age range nested</a:t>
            </a:r>
          </a:p>
        </p:txBody>
      </p:sp>
    </p:spTree>
    <p:extLst>
      <p:ext uri="{BB962C8B-B14F-4D97-AF65-F5344CB8AC3E}">
        <p14:creationId xmlns:p14="http://schemas.microsoft.com/office/powerpoint/2010/main" val="37252746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03B2-E6A1-44BA-BCB7-CF3FCB4A64BF}"/>
              </a:ext>
            </a:extLst>
          </p:cNvPr>
          <p:cNvSpPr>
            <a:spLocks noGrp="1"/>
          </p:cNvSpPr>
          <p:nvPr>
            <p:ph type="title"/>
          </p:nvPr>
        </p:nvSpPr>
        <p:spPr>
          <a:xfrm>
            <a:off x="173182" y="143452"/>
            <a:ext cx="10515600" cy="507711"/>
          </a:xfrm>
        </p:spPr>
        <p:txBody>
          <a:bodyPr>
            <a:noAutofit/>
          </a:bodyPr>
          <a:lstStyle/>
          <a:p>
            <a:pPr algn="ctr"/>
            <a:r>
              <a:rPr lang="en-US" sz="2800" dirty="0">
                <a:solidFill>
                  <a:srgbClr val="FF0000"/>
                </a:solidFill>
                <a:latin typeface="Arial Narrow" panose="020B0606020202030204" pitchFamily="34" charset="0"/>
              </a:rPr>
              <a:t>Visualizing survey results by gender with age range nested</a:t>
            </a:r>
          </a:p>
        </p:txBody>
      </p:sp>
      <p:sp>
        <p:nvSpPr>
          <p:cNvPr id="4" name="Rectangle 3">
            <a:extLst>
              <a:ext uri="{FF2B5EF4-FFF2-40B4-BE49-F238E27FC236}">
                <a16:creationId xmlns:a16="http://schemas.microsoft.com/office/drawing/2014/main" id="{C0F03086-DC38-4733-83A4-C357182E0957}"/>
              </a:ext>
            </a:extLst>
          </p:cNvPr>
          <p:cNvSpPr/>
          <p:nvPr/>
        </p:nvSpPr>
        <p:spPr>
          <a:xfrm>
            <a:off x="561109" y="889567"/>
            <a:ext cx="3650673" cy="3785652"/>
          </a:xfrm>
          <a:prstGeom prst="rect">
            <a:avLst/>
          </a:prstGeom>
          <a:ln>
            <a:solidFill>
              <a:schemeClr val="accent1">
                <a:lumMod val="40000"/>
                <a:lumOff val="60000"/>
              </a:schemeClr>
            </a:solidFill>
          </a:ln>
        </p:spPr>
        <p:txBody>
          <a:bodyPr wrap="square">
            <a:spAutoFit/>
          </a:bodyPr>
          <a:lstStyle/>
          <a:p>
            <a:r>
              <a:rPr lang="en-US" sz="2000" dirty="0">
                <a:solidFill>
                  <a:schemeClr val="accent1"/>
                </a:solidFill>
                <a:latin typeface="Arial Narrow" panose="020B0606020202030204" pitchFamily="34" charset="0"/>
              </a:rPr>
              <a:t>import pandas as pd</a:t>
            </a:r>
          </a:p>
          <a:p>
            <a:r>
              <a:rPr lang="en-US" sz="2000" dirty="0">
                <a:solidFill>
                  <a:schemeClr val="accent1"/>
                </a:solidFill>
                <a:latin typeface="Arial Narrow" panose="020B0606020202030204" pitchFamily="34" charset="0"/>
              </a:rPr>
              <a:t>from matplotlib import </a:t>
            </a:r>
            <a:r>
              <a:rPr lang="en-US" sz="2000" dirty="0" err="1">
                <a:solidFill>
                  <a:schemeClr val="accent1"/>
                </a:solidFill>
                <a:latin typeface="Arial Narrow" panose="020B0606020202030204" pitchFamily="34" charset="0"/>
              </a:rPr>
              <a:t>pyplot</a:t>
            </a:r>
            <a:r>
              <a:rPr lang="en-US" sz="2000" dirty="0">
                <a:solidFill>
                  <a:schemeClr val="accent1"/>
                </a:solidFill>
                <a:latin typeface="Arial Narrow" panose="020B0606020202030204" pitchFamily="34" charset="0"/>
              </a:rPr>
              <a:t> as </a:t>
            </a:r>
            <a:r>
              <a:rPr lang="en-US" sz="2000" dirty="0" err="1">
                <a:solidFill>
                  <a:schemeClr val="accent1"/>
                </a:solidFill>
                <a:latin typeface="Arial Narrow" panose="020B0606020202030204" pitchFamily="34" charset="0"/>
              </a:rPr>
              <a:t>plt</a:t>
            </a:r>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import seaborn as </a:t>
            </a:r>
            <a:r>
              <a:rPr lang="en-US" sz="2000" dirty="0" err="1">
                <a:solidFill>
                  <a:schemeClr val="accent1"/>
                </a:solidFill>
                <a:latin typeface="Arial Narrow" panose="020B0606020202030204" pitchFamily="34" charset="0"/>
              </a:rPr>
              <a:t>sns</a:t>
            </a:r>
            <a:endParaRPr lang="en-US" sz="2000" dirty="0">
              <a:solidFill>
                <a:schemeClr val="accent1"/>
              </a:solidFill>
              <a:latin typeface="Arial Narrow" panose="020B0606020202030204" pitchFamily="34" charset="0"/>
            </a:endParaRPr>
          </a:p>
          <a:p>
            <a:endParaRPr lang="en-US" sz="2000" dirty="0">
              <a:solidFill>
                <a:schemeClr val="accent1"/>
              </a:solidFill>
              <a:latin typeface="Arial Narrow" panose="020B0606020202030204" pitchFamily="34" charset="0"/>
            </a:endParaRPr>
          </a:p>
          <a:p>
            <a:r>
              <a:rPr lang="en-US" sz="2000" dirty="0">
                <a:solidFill>
                  <a:schemeClr val="accent1"/>
                </a:solidFill>
                <a:latin typeface="Arial Narrow" panose="020B0606020202030204" pitchFamily="34" charset="0"/>
              </a:rPr>
              <a:t>df = </a:t>
            </a:r>
            <a:r>
              <a:rPr lang="en-US" sz="2000" dirty="0" err="1">
                <a:solidFill>
                  <a:schemeClr val="accent1"/>
                </a:solidFill>
                <a:latin typeface="Arial Narrow" panose="020B0606020202030204" pitchFamily="34" charset="0"/>
              </a:rPr>
              <a:t>pd.read_csv</a:t>
            </a:r>
            <a:r>
              <a:rPr lang="en-US" sz="2000" dirty="0">
                <a:solidFill>
                  <a:schemeClr val="accent1"/>
                </a:solidFill>
                <a:latin typeface="Arial Narrow" panose="020B0606020202030204" pitchFamily="34" charset="0"/>
              </a:rPr>
              <a:t>("survey.csv")</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sns.barplot</a:t>
            </a:r>
            <a:r>
              <a:rPr lang="en-US" sz="2000" dirty="0">
                <a:solidFill>
                  <a:schemeClr val="accent1"/>
                </a:solidFill>
                <a:latin typeface="Arial Narrow" panose="020B0606020202030204" pitchFamily="34" charset="0"/>
              </a:rPr>
              <a:t>(data=df,</a:t>
            </a:r>
          </a:p>
          <a:p>
            <a:r>
              <a:rPr lang="en-US" sz="2000" dirty="0">
                <a:solidFill>
                  <a:schemeClr val="accent1"/>
                </a:solidFill>
                <a:latin typeface="Arial Narrow" panose="020B0606020202030204" pitchFamily="34" charset="0"/>
              </a:rPr>
              <a:t>            x="Age Range",</a:t>
            </a:r>
          </a:p>
          <a:p>
            <a:r>
              <a:rPr lang="en-US" sz="2000" dirty="0">
                <a:solidFill>
                  <a:schemeClr val="accent1"/>
                </a:solidFill>
                <a:latin typeface="Arial Narrow" panose="020B0606020202030204" pitchFamily="34" charset="0"/>
              </a:rPr>
              <a:t>            y="Response",</a:t>
            </a:r>
          </a:p>
          <a:p>
            <a:r>
              <a:rPr lang="en-US" sz="2000" dirty="0">
                <a:solidFill>
                  <a:schemeClr val="accent1"/>
                </a:solidFill>
                <a:latin typeface="Arial Narrow" panose="020B0606020202030204" pitchFamily="34" charset="0"/>
              </a:rPr>
              <a:t>            hue="Gender")</a:t>
            </a:r>
          </a:p>
          <a:p>
            <a:endParaRPr lang="en-US" sz="2000" dirty="0">
              <a:solidFill>
                <a:schemeClr val="accent1"/>
              </a:solidFill>
              <a:latin typeface="Arial Narrow" panose="020B0606020202030204" pitchFamily="34" charset="0"/>
            </a:endParaRPr>
          </a:p>
          <a:p>
            <a:r>
              <a:rPr lang="en-US" sz="2000" dirty="0" err="1">
                <a:solidFill>
                  <a:schemeClr val="accent1"/>
                </a:solidFill>
                <a:latin typeface="Arial Narrow" panose="020B0606020202030204" pitchFamily="34" charset="0"/>
              </a:rPr>
              <a:t>plt.show</a:t>
            </a:r>
            <a:r>
              <a:rPr lang="en-US" sz="2000" dirty="0">
                <a:solidFill>
                  <a:schemeClr val="accent1"/>
                </a:solidFill>
                <a:latin typeface="Arial Narrow" panose="020B0606020202030204" pitchFamily="34" charset="0"/>
              </a:rPr>
              <a:t>()</a:t>
            </a:r>
          </a:p>
        </p:txBody>
      </p:sp>
      <p:pic>
        <p:nvPicPr>
          <p:cNvPr id="6" name="Picture 5">
            <a:extLst>
              <a:ext uri="{FF2B5EF4-FFF2-40B4-BE49-F238E27FC236}">
                <a16:creationId xmlns:a16="http://schemas.microsoft.com/office/drawing/2014/main" id="{E870CB9B-69C1-4DB7-ABFC-3807F3FE6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480" y="651163"/>
            <a:ext cx="3485731" cy="2539433"/>
          </a:xfrm>
          <a:prstGeom prst="rect">
            <a:avLst/>
          </a:prstGeom>
        </p:spPr>
      </p:pic>
      <p:pic>
        <p:nvPicPr>
          <p:cNvPr id="8" name="Picture 7">
            <a:extLst>
              <a:ext uri="{FF2B5EF4-FFF2-40B4-BE49-F238E27FC236}">
                <a16:creationId xmlns:a16="http://schemas.microsoft.com/office/drawing/2014/main" id="{D9003145-B40F-41AE-A06F-F77D2BB7E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110" y="3190596"/>
            <a:ext cx="5518544" cy="3618026"/>
          </a:xfrm>
          <a:prstGeom prst="rect">
            <a:avLst/>
          </a:prstGeom>
        </p:spPr>
      </p:pic>
    </p:spTree>
    <p:extLst>
      <p:ext uri="{BB962C8B-B14F-4D97-AF65-F5344CB8AC3E}">
        <p14:creationId xmlns:p14="http://schemas.microsoft.com/office/powerpoint/2010/main" val="1609392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97E9-CE3C-4273-9CC3-E42CA3C8B7A8}"/>
              </a:ext>
            </a:extLst>
          </p:cNvPr>
          <p:cNvSpPr>
            <a:spLocks noGrp="1"/>
          </p:cNvSpPr>
          <p:nvPr>
            <p:ph type="title"/>
          </p:nvPr>
        </p:nvSpPr>
        <p:spPr>
          <a:xfrm>
            <a:off x="638629" y="365125"/>
            <a:ext cx="10715171" cy="839561"/>
          </a:xfrm>
        </p:spPr>
        <p:txBody>
          <a:bodyPr>
            <a:normAutofit/>
          </a:bodyPr>
          <a:lstStyle/>
          <a:p>
            <a:r>
              <a:rPr lang="en-US" sz="3200" dirty="0" err="1">
                <a:solidFill>
                  <a:srgbClr val="FF0000"/>
                </a:solidFill>
                <a:latin typeface="Arial Narrow" panose="020B0606020202030204" pitchFamily="34" charset="0"/>
              </a:rPr>
              <a:t>Load_dataset</a:t>
            </a:r>
            <a:r>
              <a:rPr lang="en-US" sz="3200" dirty="0">
                <a:solidFill>
                  <a:srgbClr val="FF0000"/>
                </a:solidFill>
                <a:latin typeface="Arial Narrow" panose="020B0606020202030204" pitchFamily="34" charset="0"/>
              </a:rPr>
              <a:t> with Seaborn</a:t>
            </a:r>
          </a:p>
        </p:txBody>
      </p:sp>
      <p:sp>
        <p:nvSpPr>
          <p:cNvPr id="3" name="Content Placeholder 2">
            <a:extLst>
              <a:ext uri="{FF2B5EF4-FFF2-40B4-BE49-F238E27FC236}">
                <a16:creationId xmlns:a16="http://schemas.microsoft.com/office/drawing/2014/main" id="{26C23238-9FF1-47B9-9FAB-9CF443860B74}"/>
              </a:ext>
            </a:extLst>
          </p:cNvPr>
          <p:cNvSpPr>
            <a:spLocks noGrp="1"/>
          </p:cNvSpPr>
          <p:nvPr>
            <p:ph idx="1"/>
          </p:nvPr>
        </p:nvSpPr>
        <p:spPr>
          <a:xfrm>
            <a:off x="638629" y="1364343"/>
            <a:ext cx="10715171" cy="4812620"/>
          </a:xfrm>
        </p:spPr>
        <p:txBody>
          <a:bodyPr>
            <a:normAutofit/>
          </a:bodyPr>
          <a:lstStyle/>
          <a:p>
            <a:r>
              <a:rPr lang="en-US" sz="2200" dirty="0">
                <a:latin typeface="Arial Narrow" panose="020B0606020202030204" pitchFamily="34" charset="0"/>
              </a:rPr>
              <a:t>Import the required libraries as follows:</a:t>
            </a:r>
          </a:p>
          <a:p>
            <a:pPr marL="457200" lvl="1" indent="0">
              <a:buNone/>
            </a:pPr>
            <a:r>
              <a:rPr lang="en-US" sz="1800" dirty="0">
                <a:solidFill>
                  <a:schemeClr val="accent1"/>
                </a:solidFill>
                <a:latin typeface="Arial Narrow" panose="020B0606020202030204" pitchFamily="34" charset="0"/>
              </a:rPr>
              <a:t>import </a:t>
            </a:r>
            <a:r>
              <a:rPr lang="en-US" sz="1800" dirty="0" err="1">
                <a:solidFill>
                  <a:schemeClr val="accent1"/>
                </a:solidFill>
                <a:latin typeface="Arial Narrow" panose="020B0606020202030204" pitchFamily="34" charset="0"/>
              </a:rPr>
              <a:t>numpy</a:t>
            </a:r>
            <a:r>
              <a:rPr lang="en-US" sz="1800" dirty="0">
                <a:solidFill>
                  <a:schemeClr val="accent1"/>
                </a:solidFill>
                <a:latin typeface="Arial Narrow" panose="020B0606020202030204" pitchFamily="34" charset="0"/>
              </a:rPr>
              <a:t> as np</a:t>
            </a:r>
          </a:p>
          <a:p>
            <a:pPr marL="457200" lvl="1" indent="0">
              <a:buNone/>
            </a:pPr>
            <a:r>
              <a:rPr lang="en-US" sz="1800" dirty="0">
                <a:solidFill>
                  <a:schemeClr val="accent1"/>
                </a:solidFill>
                <a:latin typeface="Arial Narrow" panose="020B0606020202030204" pitchFamily="34" charset="0"/>
              </a:rPr>
              <a:t>import pandas as pd</a:t>
            </a:r>
          </a:p>
          <a:p>
            <a:pPr marL="457200" lvl="1" indent="0">
              <a:buNone/>
            </a:pPr>
            <a:r>
              <a:rPr lang="en-US" sz="1800" dirty="0">
                <a:solidFill>
                  <a:schemeClr val="accent1"/>
                </a:solidFill>
                <a:latin typeface="Arial Narrow" panose="020B0606020202030204" pitchFamily="34" charset="0"/>
              </a:rPr>
              <a:t>import </a:t>
            </a:r>
            <a:r>
              <a:rPr lang="en-US" sz="1800" dirty="0" err="1">
                <a:solidFill>
                  <a:schemeClr val="accent1"/>
                </a:solidFill>
                <a:latin typeface="Arial Narrow" panose="020B0606020202030204" pitchFamily="34" charset="0"/>
              </a:rPr>
              <a:t>matplotlib.pyplot</a:t>
            </a:r>
            <a:r>
              <a:rPr lang="en-US" sz="1800" dirty="0">
                <a:solidFill>
                  <a:schemeClr val="accent1"/>
                </a:solidFill>
                <a:latin typeface="Arial Narrow" panose="020B0606020202030204" pitchFamily="34" charset="0"/>
              </a:rPr>
              <a:t> as </a:t>
            </a:r>
            <a:r>
              <a:rPr lang="en-US" sz="1800" dirty="0" err="1">
                <a:solidFill>
                  <a:schemeClr val="accent1"/>
                </a:solidFill>
                <a:latin typeface="Arial Narrow" panose="020B0606020202030204" pitchFamily="34" charset="0"/>
              </a:rPr>
              <a:t>plt</a:t>
            </a:r>
            <a:endParaRPr lang="en-US" sz="1800" dirty="0">
              <a:solidFill>
                <a:schemeClr val="accent1"/>
              </a:solidFill>
              <a:latin typeface="Arial Narrow" panose="020B0606020202030204" pitchFamily="34" charset="0"/>
            </a:endParaRPr>
          </a:p>
          <a:p>
            <a:pPr marL="457200" lvl="1" indent="0">
              <a:buNone/>
            </a:pPr>
            <a:r>
              <a:rPr lang="en-US" sz="1800" dirty="0">
                <a:solidFill>
                  <a:schemeClr val="accent1"/>
                </a:solidFill>
                <a:latin typeface="Arial Narrow" panose="020B0606020202030204" pitchFamily="34" charset="0"/>
              </a:rPr>
              <a:t>import seaborn as </a:t>
            </a:r>
            <a:r>
              <a:rPr lang="en-US" sz="1800" dirty="0" err="1">
                <a:solidFill>
                  <a:schemeClr val="accent1"/>
                </a:solidFill>
                <a:latin typeface="Arial Narrow" panose="020B0606020202030204" pitchFamily="34" charset="0"/>
              </a:rPr>
              <a:t>sns</a:t>
            </a:r>
            <a:endParaRPr lang="en-US" sz="1800" dirty="0">
              <a:solidFill>
                <a:schemeClr val="accent1"/>
              </a:solidFill>
              <a:latin typeface="Arial Narrow" panose="020B0606020202030204" pitchFamily="34" charset="0"/>
            </a:endParaRPr>
          </a:p>
          <a:p>
            <a:pPr marL="457200" lvl="1" indent="0">
              <a:buNone/>
            </a:pPr>
            <a:r>
              <a:rPr lang="en-US" sz="1800" dirty="0" err="1">
                <a:solidFill>
                  <a:schemeClr val="accent1"/>
                </a:solidFill>
                <a:latin typeface="Arial Narrow" panose="020B0606020202030204" pitchFamily="34" charset="0"/>
              </a:rPr>
              <a:t>sns.set</a:t>
            </a:r>
            <a:r>
              <a:rPr lang="en-US" sz="1800" dirty="0">
                <a:solidFill>
                  <a:schemeClr val="accent1"/>
                </a:solidFill>
                <a:latin typeface="Arial Narrow" panose="020B0606020202030204" pitchFamily="34" charset="0"/>
              </a:rPr>
              <a:t>(style="</a:t>
            </a:r>
            <a:r>
              <a:rPr lang="en-US" sz="1800" dirty="0" err="1">
                <a:solidFill>
                  <a:schemeClr val="accent1"/>
                </a:solidFill>
                <a:latin typeface="Arial Narrow" panose="020B0606020202030204" pitchFamily="34" charset="0"/>
              </a:rPr>
              <a:t>darkgrid</a:t>
            </a:r>
            <a:r>
              <a:rPr lang="en-US" sz="1800" dirty="0">
                <a:solidFill>
                  <a:schemeClr val="accent1"/>
                </a:solidFill>
                <a:latin typeface="Arial Narrow" panose="020B0606020202030204" pitchFamily="34" charset="0"/>
              </a:rPr>
              <a:t>")</a:t>
            </a:r>
          </a:p>
          <a:p>
            <a:pPr marL="457200" lvl="1" indent="0">
              <a:buNone/>
            </a:pPr>
            <a:endParaRPr lang="en-US" sz="1800" dirty="0">
              <a:latin typeface="Arial Narrow" panose="020B0606020202030204" pitchFamily="34" charset="0"/>
            </a:endParaRPr>
          </a:p>
          <a:p>
            <a:endParaRPr lang="en-US" sz="2200" dirty="0">
              <a:latin typeface="Arial Narrow" panose="020B0606020202030204" pitchFamily="34" charset="0"/>
            </a:endParaRPr>
          </a:p>
          <a:p>
            <a:r>
              <a:rPr lang="en-US" sz="2200" dirty="0">
                <a:latin typeface="Arial Narrow" panose="020B0606020202030204" pitchFamily="34" charset="0"/>
              </a:rPr>
              <a:t>Seaborn allows you to </a:t>
            </a:r>
            <a:r>
              <a:rPr lang="en-US" sz="2200" dirty="0">
                <a:solidFill>
                  <a:schemeClr val="accent1"/>
                </a:solidFill>
                <a:latin typeface="Arial Narrow" panose="020B0606020202030204" pitchFamily="34" charset="0"/>
              </a:rPr>
              <a:t>load any dataset from GIT </a:t>
            </a:r>
            <a:r>
              <a:rPr lang="en-US" sz="2200" dirty="0">
                <a:latin typeface="Arial Narrow" panose="020B0606020202030204" pitchFamily="34" charset="0"/>
              </a:rPr>
              <a:t>using the </a:t>
            </a:r>
            <a:r>
              <a:rPr lang="en-US" sz="2200" dirty="0" err="1">
                <a:solidFill>
                  <a:schemeClr val="accent1"/>
                </a:solidFill>
                <a:latin typeface="Arial Narrow" panose="020B0606020202030204" pitchFamily="34" charset="0"/>
              </a:rPr>
              <a:t>load_dataset</a:t>
            </a:r>
            <a:r>
              <a:rPr lang="en-US" sz="2200" dirty="0">
                <a:solidFill>
                  <a:schemeClr val="accent1"/>
                </a:solidFill>
                <a:latin typeface="Arial Narrow" panose="020B0606020202030204" pitchFamily="34" charset="0"/>
              </a:rPr>
              <a:t>() </a:t>
            </a:r>
            <a:r>
              <a:rPr lang="en-US" sz="2200" dirty="0">
                <a:latin typeface="Arial Narrow" panose="020B0606020202030204" pitchFamily="34" charset="0"/>
              </a:rPr>
              <a:t>function. </a:t>
            </a:r>
          </a:p>
          <a:p>
            <a:pPr marL="457200" lvl="1" indent="0">
              <a:buNone/>
            </a:pPr>
            <a:r>
              <a:rPr lang="en-US" sz="2000" dirty="0">
                <a:latin typeface="Arial Narrow" panose="020B0606020202030204" pitchFamily="34" charset="0"/>
              </a:rPr>
              <a:t>f = </a:t>
            </a:r>
            <a:r>
              <a:rPr lang="en-US" sz="2000" dirty="0" err="1">
                <a:latin typeface="Arial Narrow" panose="020B0606020202030204" pitchFamily="34" charset="0"/>
              </a:rPr>
              <a:t>sns.load_dataset</a:t>
            </a:r>
            <a:r>
              <a:rPr lang="en-US" sz="2000" dirty="0">
                <a:latin typeface="Arial Narrow" panose="020B0606020202030204" pitchFamily="34" charset="0"/>
              </a:rPr>
              <a:t>("flights")</a:t>
            </a:r>
          </a:p>
          <a:p>
            <a:r>
              <a:rPr lang="en-US" sz="2200" dirty="0">
                <a:latin typeface="Arial Narrow" panose="020B0606020202030204" pitchFamily="34" charset="0"/>
              </a:rPr>
              <a:t>You can also view all the available datasets using </a:t>
            </a:r>
            <a:r>
              <a:rPr lang="en-US" sz="2200" dirty="0" err="1">
                <a:solidFill>
                  <a:schemeClr val="accent1"/>
                </a:solidFill>
                <a:latin typeface="Arial Narrow" panose="020B0606020202030204" pitchFamily="34" charset="0"/>
              </a:rPr>
              <a:t>get_dataset_names</a:t>
            </a:r>
            <a:r>
              <a:rPr lang="en-US" sz="2200" dirty="0">
                <a:solidFill>
                  <a:schemeClr val="accent1"/>
                </a:solidFill>
                <a:latin typeface="Arial Narrow" panose="020B0606020202030204" pitchFamily="34" charset="0"/>
              </a:rPr>
              <a:t>() </a:t>
            </a:r>
            <a:r>
              <a:rPr lang="en-US" sz="2200" dirty="0">
                <a:latin typeface="Arial Narrow" panose="020B0606020202030204" pitchFamily="34" charset="0"/>
              </a:rPr>
              <a:t>function as follows:</a:t>
            </a:r>
          </a:p>
          <a:p>
            <a:endParaRPr lang="en-US" sz="2200" dirty="0">
              <a:latin typeface="Arial Narrow" panose="020B0606020202030204" pitchFamily="34" charset="0"/>
            </a:endParaRPr>
          </a:p>
          <a:p>
            <a:pPr marL="457200" lvl="1" indent="0">
              <a:buNone/>
            </a:pPr>
            <a:r>
              <a:rPr lang="en-US" sz="2000" dirty="0" err="1">
                <a:latin typeface="Arial Narrow" panose="020B0606020202030204" pitchFamily="34" charset="0"/>
              </a:rPr>
              <a:t>sns.get_dataset_names</a:t>
            </a:r>
            <a:r>
              <a:rPr lang="en-US" sz="2000" dirty="0">
                <a:latin typeface="Arial Narrow" panose="020B0606020202030204" pitchFamily="34" charset="0"/>
              </a:rPr>
              <a:t>()</a:t>
            </a:r>
          </a:p>
          <a:p>
            <a:endParaRPr lang="en-US" sz="2200" dirty="0">
              <a:latin typeface="Arial Narrow" panose="020B0606020202030204" pitchFamily="34" charset="0"/>
            </a:endParaRPr>
          </a:p>
        </p:txBody>
      </p:sp>
    </p:spTree>
    <p:extLst>
      <p:ext uri="{BB962C8B-B14F-4D97-AF65-F5344CB8AC3E}">
        <p14:creationId xmlns:p14="http://schemas.microsoft.com/office/powerpoint/2010/main" val="3956354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50019</TotalTime>
  <Words>11891</Words>
  <Application>Microsoft Office PowerPoint</Application>
  <PresentationFormat>Widescreen</PresentationFormat>
  <Paragraphs>1505</Paragraphs>
  <Slides>141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Arial</vt:lpstr>
      <vt:lpstr>Arial Narrow</vt:lpstr>
      <vt:lpstr>Calibri</vt:lpstr>
      <vt:lpstr>Calibri Light</vt:lpstr>
      <vt:lpstr>Times New Roman</vt:lpstr>
      <vt:lpstr>Office Theme</vt:lpstr>
      <vt:lpstr>Data Visualization</vt:lpstr>
      <vt:lpstr>Data visualization</vt:lpstr>
      <vt:lpstr>Types of Data Visualization</vt:lpstr>
      <vt:lpstr>Line Graphs in Matplotlib</vt:lpstr>
      <vt:lpstr>PowerPoint Presentation</vt:lpstr>
      <vt:lpstr>PowerPoint Presentation</vt:lpstr>
      <vt:lpstr>Line Graphs in Matplotlib</vt:lpstr>
      <vt:lpstr>Line Graphs in Matplotlib</vt:lpstr>
      <vt:lpstr>Multiple Line Graphs in Matplotlib</vt:lpstr>
      <vt:lpstr>Multiple Line Graphs in Matplotlib</vt:lpstr>
      <vt:lpstr>Multiple Line Graphs in Matplotlib</vt:lpstr>
      <vt:lpstr>Line Graphs in Matplotlib: Linestyles</vt:lpstr>
      <vt:lpstr>Line Graphs in Matplotlib: Linestyles</vt:lpstr>
      <vt:lpstr>Line Graphs in Matplotlib: Linestyles</vt:lpstr>
      <vt:lpstr>Line Graphs in Matplotlib: Linestyles</vt:lpstr>
      <vt:lpstr>Line Graphs in Matplotlib: Linestyles</vt:lpstr>
      <vt:lpstr>Line Graphs in Matplotlib: Axis and Labels</vt:lpstr>
      <vt:lpstr>Line Graphs in Matplotlib</vt:lpstr>
      <vt:lpstr>Line Graphs in Matplotlib: Labeling the Axes</vt:lpstr>
      <vt:lpstr>Line Graphs in Matplotlib: Labeling the Axes</vt:lpstr>
      <vt:lpstr>Line Graphs in Matplotlib: Labeling the Axes</vt:lpstr>
      <vt:lpstr>Line Graphs in Matplotlib: Subplots</vt:lpstr>
      <vt:lpstr>Line Graphs in Matplotlib: Subplots</vt:lpstr>
      <vt:lpstr>Line Graphs in Matplotlib : Subplots</vt:lpstr>
      <vt:lpstr>Line Graphs in Matplotlib: Subplots</vt:lpstr>
      <vt:lpstr>Line Graphs in Matplotlib: Subplots</vt:lpstr>
      <vt:lpstr>Line Graphs in Matplotlib: Subplots</vt:lpstr>
      <vt:lpstr>Line Graphs in Matplotlib: Subplots</vt:lpstr>
      <vt:lpstr>Line Graphs in Matplotlib: Subplots</vt:lpstr>
      <vt:lpstr>Line Graphs in Matplotlib: Subplots</vt:lpstr>
      <vt:lpstr>Line Graphs in Matplotlib</vt:lpstr>
      <vt:lpstr>Line Graphs in Matplotlib: Legends</vt:lpstr>
      <vt:lpstr>Line Graphs in Matplotlib: Legends</vt:lpstr>
      <vt:lpstr>Line Graphs in Matplotlib: Legends</vt:lpstr>
      <vt:lpstr>Line Graphs in Matplotlib: Legends</vt:lpstr>
      <vt:lpstr>Line Graphs in Matplotlib: Legends</vt:lpstr>
      <vt:lpstr>Line Graphs in Matplotlib: Legends Solution:</vt:lpstr>
      <vt:lpstr>Line Graphs in Matplotlib: Modify Ticks</vt:lpstr>
      <vt:lpstr>Line Graphs in Matplotlib</vt:lpstr>
      <vt:lpstr>Line Graphs in Matplotlib</vt:lpstr>
      <vt:lpstr>Lab Task 7:</vt:lpstr>
      <vt:lpstr>Lab Task 7:</vt:lpstr>
      <vt:lpstr>Solution</vt:lpstr>
      <vt:lpstr>Line Graphs in Matplotlib: Figures</vt:lpstr>
      <vt:lpstr>Line Graphs in Matplotlib: Figures</vt:lpstr>
      <vt:lpstr>Final Exercise on Line Graphs in Matplotlib </vt:lpstr>
      <vt:lpstr>Solution:</vt:lpstr>
      <vt:lpstr>PowerPoint Presentation</vt:lpstr>
      <vt:lpstr>Simple Bar Chart </vt:lpstr>
      <vt:lpstr>Simple Bar Chart</vt:lpstr>
      <vt:lpstr>Exercise 1</vt:lpstr>
      <vt:lpstr>Solution:</vt:lpstr>
      <vt:lpstr>Simple Bar Chart II</vt:lpstr>
      <vt:lpstr>Exercise:</vt:lpstr>
      <vt:lpstr>Solution:</vt:lpstr>
      <vt:lpstr>Side-By-Side Bars</vt:lpstr>
      <vt:lpstr>PowerPoint Presentation</vt:lpstr>
      <vt:lpstr>Exercise</vt:lpstr>
      <vt:lpstr>Solution</vt:lpstr>
      <vt:lpstr>Stacked Bars</vt:lpstr>
      <vt:lpstr>Exercise</vt:lpstr>
      <vt:lpstr>Solution:</vt:lpstr>
      <vt:lpstr>Error Bars</vt:lpstr>
      <vt:lpstr>PowerPoint Presentation</vt:lpstr>
      <vt:lpstr>Exercise</vt:lpstr>
      <vt:lpstr>Solution:</vt:lpstr>
      <vt:lpstr>Pie Chart</vt:lpstr>
      <vt:lpstr>Exercise:</vt:lpstr>
      <vt:lpstr>Solution:</vt:lpstr>
      <vt:lpstr>Pie Chart Labeling</vt:lpstr>
      <vt:lpstr>Pie Chart Labeling</vt:lpstr>
      <vt:lpstr>Excercise</vt:lpstr>
      <vt:lpstr>Solution</vt:lpstr>
      <vt:lpstr>Histogram</vt:lpstr>
      <vt:lpstr>PowerPoint Presentation</vt:lpstr>
      <vt:lpstr>PowerPoint Presentation</vt:lpstr>
      <vt:lpstr>Multiple Histograms</vt:lpstr>
      <vt:lpstr>PowerPoint Presentation</vt:lpstr>
      <vt:lpstr>Seaborn</vt:lpstr>
      <vt:lpstr>Seaborn</vt:lpstr>
      <vt:lpstr>Seaborn to visualize a Pandas DataFrame</vt:lpstr>
      <vt:lpstr>Seaborn to visualize a Pandas DataFrame</vt:lpstr>
      <vt:lpstr>Plotting Bars with Matplotlab vs Seaborn</vt:lpstr>
      <vt:lpstr>Plotting Bars with Matplotlab vs Seaborn</vt:lpstr>
      <vt:lpstr>PowerPoint Presentation</vt:lpstr>
      <vt:lpstr>Task 1 Solution:</vt:lpstr>
      <vt:lpstr>Understanding Aggregates</vt:lpstr>
      <vt:lpstr>Task 2:</vt:lpstr>
      <vt:lpstr>Task 2 Solution:</vt:lpstr>
      <vt:lpstr>Plotting Aggregates using Seaborn</vt:lpstr>
      <vt:lpstr>Task 3 Solution:</vt:lpstr>
      <vt:lpstr>Modifying Error Bars</vt:lpstr>
      <vt:lpstr>Modifying Error Bars</vt:lpstr>
      <vt:lpstr>Calculating Different Aggregates</vt:lpstr>
      <vt:lpstr>PowerPoint Presentation</vt:lpstr>
      <vt:lpstr>PowerPoint Presentation</vt:lpstr>
      <vt:lpstr>Aggregating by Multiple Columns</vt:lpstr>
      <vt:lpstr>Visualizing survey results by gender with age range nested</vt:lpstr>
      <vt:lpstr>Load_dataset with Seaborn</vt:lpstr>
      <vt:lpstr>Built-in Themes</vt:lpstr>
      <vt:lpstr>Scaling Figure Styles for Different Mediums </vt:lpstr>
      <vt:lpstr>relplot():</vt:lpstr>
      <vt:lpstr>relplot():</vt:lpstr>
      <vt:lpstr>More customizations</vt:lpstr>
      <vt:lpstr>Plotting Distributions with Seaborn</vt:lpstr>
      <vt:lpstr>Plotting Distributions with Seaborn</vt:lpstr>
      <vt:lpstr>KDE Plots</vt:lpstr>
      <vt:lpstr>PowerPoint Presentation</vt:lpstr>
      <vt:lpstr>KDE Plots</vt:lpstr>
      <vt:lpstr>Box Plots</vt:lpstr>
      <vt:lpstr>Box Plots</vt:lpstr>
      <vt:lpstr>Violin plots</vt:lpstr>
      <vt:lpstr>Violin plots</vt:lpstr>
      <vt:lpstr>Seaborn Styling, Part 1: Figure Style and Scale</vt:lpstr>
      <vt:lpstr>PowerPoint Presentation</vt:lpstr>
      <vt:lpstr>Styling:</vt:lpstr>
      <vt:lpstr>Seaborn Styling, Part 1: Figure Style and Scale 2. Grids: </vt:lpstr>
      <vt:lpstr>Seaborn Styling, Part 1: Figure Style and Scale  3. Despine</vt:lpstr>
      <vt:lpstr>4. Working with Palettes</vt:lpstr>
      <vt:lpstr>PowerPoint Presentation</vt:lpstr>
      <vt:lpstr>4. Working with Palettes</vt:lpstr>
      <vt:lpstr>4. Working with Palettes</vt:lpstr>
      <vt:lpstr>lineplot():</vt:lpstr>
      <vt:lpstr>Plotting with Categorical Data:</vt:lpstr>
      <vt:lpstr>PowerPoint Presentation</vt:lpstr>
      <vt:lpstr>Visualizing the distribution of a dataset:</vt:lpstr>
      <vt:lpstr>Plotting bivariate distributions:</vt:lpstr>
      <vt:lpstr>Multi-Plot Grids:</vt:lpstr>
      <vt:lpstr>Multi-Plot Grids: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Thesis-1/Project-1 Defence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Faculty</dc:creator>
  <cp:lastModifiedBy>Nouman M Durrani</cp:lastModifiedBy>
  <cp:revision>202</cp:revision>
  <dcterms:created xsi:type="dcterms:W3CDTF">2019-11-14T14:22:36Z</dcterms:created>
  <dcterms:modified xsi:type="dcterms:W3CDTF">2022-06-16T08:10:42Z</dcterms:modified>
</cp:coreProperties>
</file>